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tags/tag2.xml" ContentType="application/vnd.openxmlformats-officedocument.presentationml.tags+xml"/>
  <Override PartName="/ppt/notesSlides/notesSlide30.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notesSlides/notesSlide31.xml" ContentType="application/vnd.openxmlformats-officedocument.presentationml.notesSlide+xml"/>
  <Override PartName="/ppt/tags/tag5.xml" ContentType="application/vnd.openxmlformats-officedocument.presentationml.tags+xml"/>
  <Override PartName="/ppt/notesSlides/notesSlide3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38"/>
  </p:notesMasterIdLst>
  <p:handoutMasterIdLst>
    <p:handoutMasterId r:id="rId39"/>
  </p:handoutMasterIdLst>
  <p:sldIdLst>
    <p:sldId id="496" r:id="rId5"/>
    <p:sldId id="8341" r:id="rId6"/>
    <p:sldId id="8705" r:id="rId7"/>
    <p:sldId id="9327" r:id="rId8"/>
    <p:sldId id="9378" r:id="rId9"/>
    <p:sldId id="9411" r:id="rId10"/>
    <p:sldId id="8683" r:id="rId11"/>
    <p:sldId id="8625" r:id="rId12"/>
    <p:sldId id="9384" r:id="rId13"/>
    <p:sldId id="9385" r:id="rId14"/>
    <p:sldId id="9252" r:id="rId15"/>
    <p:sldId id="9413" r:id="rId16"/>
    <p:sldId id="9392" r:id="rId17"/>
    <p:sldId id="9394" r:id="rId18"/>
    <p:sldId id="9400" r:id="rId19"/>
    <p:sldId id="9402" r:id="rId20"/>
    <p:sldId id="9404" r:id="rId21"/>
    <p:sldId id="9414" r:id="rId22"/>
    <p:sldId id="9395" r:id="rId23"/>
    <p:sldId id="9396" r:id="rId24"/>
    <p:sldId id="9403" r:id="rId25"/>
    <p:sldId id="9405" r:id="rId26"/>
    <p:sldId id="9416" r:id="rId27"/>
    <p:sldId id="9417" r:id="rId28"/>
    <p:sldId id="9418" r:id="rId29"/>
    <p:sldId id="9419" r:id="rId30"/>
    <p:sldId id="9420" r:id="rId31"/>
    <p:sldId id="9421" r:id="rId32"/>
    <p:sldId id="9253" r:id="rId33"/>
    <p:sldId id="8593" r:id="rId34"/>
    <p:sldId id="8592" r:id="rId35"/>
    <p:sldId id="8594" r:id="rId36"/>
    <p:sldId id="7409" r:id="rId37"/>
  </p:sldIdLst>
  <p:sldSz cx="9906000" cy="6858000" type="A4"/>
  <p:notesSz cx="7099300" cy="10234613"/>
  <p:custDataLst>
    <p:tags r:id="rId40"/>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911" userDrawn="1">
          <p15:clr>
            <a:srgbClr val="A4A3A4"/>
          </p15:clr>
        </p15:guide>
        <p15:guide id="2" pos="1102" userDrawn="1">
          <p15:clr>
            <a:srgbClr val="A4A3A4"/>
          </p15:clr>
        </p15:guide>
        <p15:guide id="3" orient="horz" pos="1162" userDrawn="1">
          <p15:clr>
            <a:srgbClr val="A4A3A4"/>
          </p15:clr>
        </p15:guide>
        <p15:guide id="4" pos="3075" userDrawn="1">
          <p15:clr>
            <a:srgbClr val="A4A3A4"/>
          </p15:clr>
        </p15:guide>
        <p15:guide id="5" pos="3165"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ee, Kang-Hee (KR/Deal Adv2)" initials="LKH(A" lastIdx="1" clrIdx="0">
    <p:extLst>
      <p:ext uri="{19B8F6BF-5375-455C-9EA6-DF929625EA0E}">
        <p15:presenceInfo xmlns:p15="http://schemas.microsoft.com/office/powerpoint/2012/main" userId="S::klee39@kr.kpmg.com::59c0f404-31f2-4a1a-8fdc-ce28b87e742f"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A3A1"/>
    <a:srgbClr val="CCE9F8"/>
    <a:srgbClr val="005EB8"/>
    <a:srgbClr val="863C5F"/>
    <a:srgbClr val="6D2077"/>
    <a:srgbClr val="00338D"/>
    <a:srgbClr val="483698"/>
    <a:srgbClr val="470A68"/>
    <a:srgbClr val="0091DA"/>
    <a:srgbClr val="0095CE"/>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10FA8FB-425A-4082-9B9E-09122D4861DD}" v="25" dt="2022-10-18T11:25:56.48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75DCB02-9BB8-47FD-8907-85C794F793BA}" styleName="테마 스타일 1 - 강조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800" autoAdjust="0"/>
    <p:restoredTop sz="94660"/>
  </p:normalViewPr>
  <p:slideViewPr>
    <p:cSldViewPr snapToGrid="0">
      <p:cViewPr varScale="1">
        <p:scale>
          <a:sx n="108" d="100"/>
          <a:sy n="108" d="100"/>
        </p:scale>
        <p:origin x="1608" y="96"/>
      </p:cViewPr>
      <p:guideLst>
        <p:guide orient="horz" pos="1911"/>
        <p:guide pos="1102"/>
        <p:guide orient="horz" pos="1162"/>
        <p:guide pos="3075"/>
        <p:guide pos="3165"/>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handoutMaster" Target="handoutMasters/handoutMaster1.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tags" Target="tags/tag1.xml"/><Relationship Id="rId45"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notesMaster" Target="notesMasters/notesMaster1.xml"/><Relationship Id="rId46"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commentAuthors" Target="commentAuthors.xml"/></Relationships>
</file>

<file path=ppt/charts/_rels/chart1.xml.rels><?xml version="1.0" encoding="UTF-8" standalone="yes"?>
<Relationships xmlns="http://schemas.openxmlformats.org/package/2006/relationships"><Relationship Id="rId3" Type="http://schemas.openxmlformats.org/officeDocument/2006/relationships/oleObject" Target="https://onedrive-global.kpmg.com/personal/mkim92_kr_kpmg_com/Documents/FY%202022/006.%20PJT%20Blossom/WP/Model/Master/PJT%20Blossom_Model_221013_v1.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stacked"/>
        <c:varyColors val="0"/>
        <c:ser>
          <c:idx val="0"/>
          <c:order val="0"/>
          <c:tx>
            <c:strRef>
              <c:f>'R'!$B$31</c:f>
              <c:strCache>
                <c:ptCount val="1"/>
                <c:pt idx="0">
                  <c:v>start</c:v>
                </c:pt>
              </c:strCache>
            </c:strRef>
          </c:tx>
          <c:spPr>
            <a:solidFill>
              <a:schemeClr val="accent1"/>
            </a:solidFill>
            <a:ln>
              <a:noFill/>
            </a:ln>
            <a:effectLst/>
          </c:spPr>
          <c:invertIfNegative val="0"/>
          <c:cat>
            <c:strRef>
              <c:f>'R'!$C$30:$G$30</c:f>
              <c:strCache>
                <c:ptCount val="5"/>
                <c:pt idx="0">
                  <c:v>GTM</c:v>
                </c:pt>
                <c:pt idx="1">
                  <c:v>GPCM</c:v>
                </c:pt>
                <c:pt idx="2">
                  <c:v>Case 3</c:v>
                </c:pt>
                <c:pt idx="3">
                  <c:v>Case 2</c:v>
                </c:pt>
                <c:pt idx="4">
                  <c:v>Case 1</c:v>
                </c:pt>
              </c:strCache>
            </c:strRef>
          </c:cat>
          <c:val>
            <c:numRef>
              <c:f>'R'!$C$31:$G$31</c:f>
              <c:numCache>
                <c:formatCode>#,##0;\(#,##0\);\-</c:formatCode>
                <c:ptCount val="5"/>
                <c:pt idx="0">
                  <c:v>0</c:v>
                </c:pt>
                <c:pt idx="1">
                  <c:v>0</c:v>
                </c:pt>
                <c:pt idx="2">
                  <c:v>0</c:v>
                </c:pt>
                <c:pt idx="3">
                  <c:v>0</c:v>
                </c:pt>
                <c:pt idx="4">
                  <c:v>0</c:v>
                </c:pt>
              </c:numCache>
            </c:numRef>
          </c:val>
          <c:extLst>
            <c:ext xmlns:c16="http://schemas.microsoft.com/office/drawing/2014/chart" uri="{C3380CC4-5D6E-409C-BE32-E72D297353CC}">
              <c16:uniqueId val="{00000000-8BF8-4EA1-BC00-B43D06E2B7B1}"/>
            </c:ext>
          </c:extLst>
        </c:ser>
        <c:ser>
          <c:idx val="1"/>
          <c:order val="1"/>
          <c:tx>
            <c:strRef>
              <c:f>'R'!$B$32</c:f>
              <c:strCache>
                <c:ptCount val="1"/>
                <c:pt idx="0">
                  <c:v>min</c:v>
                </c:pt>
              </c:strCache>
            </c:strRef>
          </c:tx>
          <c:spPr>
            <a:noFill/>
            <a:ln>
              <a:noFill/>
            </a:ln>
            <a:effectLst/>
          </c:spPr>
          <c:invertIfNegative val="0"/>
          <c:dLbls>
            <c:dLbl>
              <c:idx val="0"/>
              <c:layout>
                <c:manualLayout>
                  <c:x val="3.0495324537036631E-2"/>
                  <c:y val="-1.07311052161549E-16"/>
                </c:manualLayout>
              </c:layout>
              <c:spPr>
                <a:solidFill>
                  <a:schemeClr val="bg1"/>
                </a:solidFill>
                <a:ln>
                  <a:solidFill>
                    <a:srgbClr val="00338D"/>
                  </a:solidFill>
                </a:ln>
                <a:effectLst/>
              </c:spPr>
              <c:txPr>
                <a:bodyPr rot="0" spcFirstLastPara="1" vertOverflow="ellipsis" vert="horz" wrap="square" anchor="ctr" anchorCtr="1"/>
                <a:lstStyle/>
                <a:p>
                  <a:pPr>
                    <a:defRPr sz="900" b="0" i="0" u="none" strike="noStrike" kern="1200" baseline="0">
                      <a:solidFill>
                        <a:schemeClr val="tx1">
                          <a:lumMod val="75000"/>
                          <a:lumOff val="25000"/>
                        </a:schemeClr>
                      </a:solidFill>
                      <a:latin typeface="Arial" panose="020B0604020202020204" pitchFamily="34" charset="0"/>
                      <a:ea typeface="+mj-ea"/>
                      <a:cs typeface="Arial" panose="020B0604020202020204" pitchFamily="34" charset="0"/>
                    </a:defRPr>
                  </a:pPr>
                  <a:endParaRPr lang="ko-KR"/>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A-8BF8-4EA1-BC00-B43D06E2B7B1}"/>
                </c:ext>
              </c:extLst>
            </c:dLbl>
            <c:dLbl>
              <c:idx val="1"/>
              <c:layout>
                <c:manualLayout>
                  <c:x val="1.8623130757713546E-2"/>
                  <c:y val="0"/>
                </c:manualLayout>
              </c:layout>
              <c:spPr>
                <a:solidFill>
                  <a:schemeClr val="bg1"/>
                </a:solidFill>
                <a:ln>
                  <a:solidFill>
                    <a:srgbClr val="00338D"/>
                  </a:solidFill>
                </a:ln>
                <a:effectLst/>
              </c:spPr>
              <c:txPr>
                <a:bodyPr rot="0" spcFirstLastPara="1" vertOverflow="ellipsis" vert="horz" wrap="square" anchor="ctr" anchorCtr="1"/>
                <a:lstStyle/>
                <a:p>
                  <a:pPr>
                    <a:defRPr sz="900" b="0" i="0" u="none" strike="noStrike" kern="1200" baseline="0">
                      <a:solidFill>
                        <a:schemeClr val="tx1">
                          <a:lumMod val="75000"/>
                          <a:lumOff val="25000"/>
                        </a:schemeClr>
                      </a:solidFill>
                      <a:latin typeface="Arial" panose="020B0604020202020204" pitchFamily="34" charset="0"/>
                      <a:ea typeface="+mj-ea"/>
                      <a:cs typeface="Arial" panose="020B0604020202020204" pitchFamily="34" charset="0"/>
                    </a:defRPr>
                  </a:pPr>
                  <a:endParaRPr lang="ko-KR"/>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8BF8-4EA1-BC00-B43D06E2B7B1}"/>
                </c:ext>
              </c:extLst>
            </c:dLbl>
            <c:spPr>
              <a:noFill/>
              <a:ln>
                <a:noFill/>
              </a:ln>
              <a:effectLst/>
            </c:spPr>
            <c:txPr>
              <a:bodyPr rot="0" spcFirstLastPara="1" vertOverflow="ellipsis" vert="horz" wrap="square" anchor="ctr" anchorCtr="1"/>
              <a:lstStyle/>
              <a:p>
                <a:pPr>
                  <a:defRPr sz="900" b="0" i="0" u="none" strike="noStrike" kern="1200" baseline="0">
                    <a:solidFill>
                      <a:schemeClr val="tx1">
                        <a:lumMod val="75000"/>
                        <a:lumOff val="25000"/>
                      </a:schemeClr>
                    </a:solidFill>
                    <a:latin typeface="Arial" panose="020B0604020202020204" pitchFamily="34" charset="0"/>
                    <a:ea typeface="+mj-ea"/>
                    <a:cs typeface="Arial" panose="020B0604020202020204" pitchFamily="34" charset="0"/>
                  </a:defRPr>
                </a:pPr>
                <a:endParaRPr lang="ko-KR"/>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'R'!$C$30:$G$30</c:f>
              <c:strCache>
                <c:ptCount val="5"/>
                <c:pt idx="0">
                  <c:v>GTM</c:v>
                </c:pt>
                <c:pt idx="1">
                  <c:v>GPCM</c:v>
                </c:pt>
                <c:pt idx="2">
                  <c:v>Case 3</c:v>
                </c:pt>
                <c:pt idx="3">
                  <c:v>Case 2</c:v>
                </c:pt>
                <c:pt idx="4">
                  <c:v>Case 1</c:v>
                </c:pt>
              </c:strCache>
            </c:strRef>
          </c:cat>
          <c:val>
            <c:numRef>
              <c:f>'R'!$C$32:$G$32</c:f>
              <c:numCache>
                <c:formatCode>#,##0;\(#,##0\);\-</c:formatCode>
                <c:ptCount val="5"/>
                <c:pt idx="0">
                  <c:v>8348</c:v>
                </c:pt>
                <c:pt idx="1">
                  <c:v>6008</c:v>
                </c:pt>
                <c:pt idx="2">
                  <c:v>22500</c:v>
                </c:pt>
                <c:pt idx="3">
                  <c:v>45427</c:v>
                </c:pt>
                <c:pt idx="4">
                  <c:v>51974</c:v>
                </c:pt>
              </c:numCache>
            </c:numRef>
          </c:val>
          <c:extLst>
            <c:ext xmlns:c16="http://schemas.microsoft.com/office/drawing/2014/chart" uri="{C3380CC4-5D6E-409C-BE32-E72D297353CC}">
              <c16:uniqueId val="{00000001-8BF8-4EA1-BC00-B43D06E2B7B1}"/>
            </c:ext>
          </c:extLst>
        </c:ser>
        <c:ser>
          <c:idx val="2"/>
          <c:order val="2"/>
          <c:tx>
            <c:strRef>
              <c:f>'R'!$B$33</c:f>
              <c:strCache>
                <c:ptCount val="1"/>
                <c:pt idx="0">
                  <c:v>max</c:v>
                </c:pt>
              </c:strCache>
            </c:strRef>
          </c:tx>
          <c:spPr>
            <a:solidFill>
              <a:schemeClr val="accent3"/>
            </a:solidFill>
            <a:ln>
              <a:noFill/>
            </a:ln>
            <a:effectLst/>
          </c:spPr>
          <c:invertIfNegative val="0"/>
          <c:dPt>
            <c:idx val="1"/>
            <c:invertIfNegative val="0"/>
            <c:bubble3D val="0"/>
            <c:spPr>
              <a:solidFill>
                <a:srgbClr val="005EB8"/>
              </a:solidFill>
              <a:ln>
                <a:noFill/>
              </a:ln>
              <a:effectLst/>
            </c:spPr>
            <c:extLst>
              <c:ext xmlns:c16="http://schemas.microsoft.com/office/drawing/2014/chart" uri="{C3380CC4-5D6E-409C-BE32-E72D297353CC}">
                <c16:uniqueId val="{00000008-8BF8-4EA1-BC00-B43D06E2B7B1}"/>
              </c:ext>
            </c:extLst>
          </c:dPt>
          <c:dPt>
            <c:idx val="2"/>
            <c:invertIfNegative val="0"/>
            <c:bubble3D val="0"/>
            <c:spPr>
              <a:solidFill>
                <a:srgbClr val="863C5F"/>
              </a:solidFill>
              <a:ln>
                <a:noFill/>
              </a:ln>
              <a:effectLst/>
            </c:spPr>
            <c:extLst>
              <c:ext xmlns:c16="http://schemas.microsoft.com/office/drawing/2014/chart" uri="{C3380CC4-5D6E-409C-BE32-E72D297353CC}">
                <c16:uniqueId val="{00000007-8BF8-4EA1-BC00-B43D06E2B7B1}"/>
              </c:ext>
            </c:extLst>
          </c:dPt>
          <c:dPt>
            <c:idx val="3"/>
            <c:invertIfNegative val="0"/>
            <c:bubble3D val="0"/>
            <c:spPr>
              <a:solidFill>
                <a:srgbClr val="863C5F"/>
              </a:solidFill>
              <a:ln>
                <a:noFill/>
              </a:ln>
              <a:effectLst/>
            </c:spPr>
            <c:extLst>
              <c:ext xmlns:c16="http://schemas.microsoft.com/office/drawing/2014/chart" uri="{C3380CC4-5D6E-409C-BE32-E72D297353CC}">
                <c16:uniqueId val="{00000006-8BF8-4EA1-BC00-B43D06E2B7B1}"/>
              </c:ext>
            </c:extLst>
          </c:dPt>
          <c:dPt>
            <c:idx val="4"/>
            <c:invertIfNegative val="0"/>
            <c:bubble3D val="0"/>
            <c:spPr>
              <a:solidFill>
                <a:srgbClr val="863C5F"/>
              </a:solidFill>
              <a:ln>
                <a:noFill/>
              </a:ln>
              <a:effectLst/>
            </c:spPr>
            <c:extLst>
              <c:ext xmlns:c16="http://schemas.microsoft.com/office/drawing/2014/chart" uri="{C3380CC4-5D6E-409C-BE32-E72D297353CC}">
                <c16:uniqueId val="{00000005-8BF8-4EA1-BC00-B43D06E2B7B1}"/>
              </c:ext>
            </c:extLst>
          </c:dPt>
          <c:cat>
            <c:strRef>
              <c:f>'R'!$C$30:$G$30</c:f>
              <c:strCache>
                <c:ptCount val="5"/>
                <c:pt idx="0">
                  <c:v>GTM</c:v>
                </c:pt>
                <c:pt idx="1">
                  <c:v>GPCM</c:v>
                </c:pt>
                <c:pt idx="2">
                  <c:v>Case 3</c:v>
                </c:pt>
                <c:pt idx="3">
                  <c:v>Case 2</c:v>
                </c:pt>
                <c:pt idx="4">
                  <c:v>Case 1</c:v>
                </c:pt>
              </c:strCache>
            </c:strRef>
          </c:cat>
          <c:val>
            <c:numRef>
              <c:f>'R'!$C$33:$G$33</c:f>
              <c:numCache>
                <c:formatCode>#,##0;\(#,##0\);\-</c:formatCode>
                <c:ptCount val="5"/>
                <c:pt idx="0">
                  <c:v>57371</c:v>
                </c:pt>
                <c:pt idx="1">
                  <c:v>67718</c:v>
                </c:pt>
                <c:pt idx="2">
                  <c:v>3471</c:v>
                </c:pt>
                <c:pt idx="3">
                  <c:v>15306</c:v>
                </c:pt>
                <c:pt idx="4">
                  <c:v>16227</c:v>
                </c:pt>
              </c:numCache>
            </c:numRef>
          </c:val>
          <c:extLst>
            <c:ext xmlns:c16="http://schemas.microsoft.com/office/drawing/2014/chart" uri="{C3380CC4-5D6E-409C-BE32-E72D297353CC}">
              <c16:uniqueId val="{00000002-8BF8-4EA1-BC00-B43D06E2B7B1}"/>
            </c:ext>
          </c:extLst>
        </c:ser>
        <c:ser>
          <c:idx val="3"/>
          <c:order val="3"/>
          <c:tx>
            <c:strRef>
              <c:f>'R'!$B$34</c:f>
              <c:strCache>
                <c:ptCount val="1"/>
                <c:pt idx="0">
                  <c:v>d</c:v>
                </c:pt>
              </c:strCache>
            </c:strRef>
          </c:tx>
          <c:spPr>
            <a:noFill/>
            <a:ln>
              <a:noFill/>
            </a:ln>
            <a:effectLst/>
          </c:spPr>
          <c:invertIfNegative val="0"/>
          <c:dLbls>
            <c:dLbl>
              <c:idx val="4"/>
              <c:dLblPos val="inBase"/>
              <c:showLegendKey val="0"/>
              <c:showVal val="1"/>
              <c:showCatName val="0"/>
              <c:showSerName val="0"/>
              <c:showPercent val="0"/>
              <c:showBubbleSize val="0"/>
              <c:extLst>
                <c:ext xmlns:c15="http://schemas.microsoft.com/office/drawing/2012/chart" uri="{CE6537A1-D6FC-4f65-9D91-7224C49458BB}">
                  <c15:layout>
                    <c:manualLayout>
                      <c:w val="8.635575851427725E-2"/>
                      <c:h val="2.1496718410088121E-2"/>
                    </c:manualLayout>
                  </c15:layout>
                </c:ext>
                <c:ext xmlns:c16="http://schemas.microsoft.com/office/drawing/2014/chart" uri="{C3380CC4-5D6E-409C-BE32-E72D297353CC}">
                  <c16:uniqueId val="{00000008-C1AF-4C4B-B964-AF989D5CA19A}"/>
                </c:ext>
              </c:extLst>
            </c:dLbl>
            <c:spPr>
              <a:noFill/>
              <a:ln>
                <a:noFill/>
              </a:ln>
              <a:effectLst/>
            </c:spPr>
            <c:txPr>
              <a:bodyPr rot="0" spcFirstLastPara="1" vertOverflow="ellipsis" vert="horz" wrap="square" anchor="ctr" anchorCtr="1"/>
              <a:lstStyle/>
              <a:p>
                <a:pPr>
                  <a:defRPr sz="900" b="0" i="0" u="none" strike="noStrike" kern="1200" baseline="0">
                    <a:solidFill>
                      <a:schemeClr val="tx1">
                        <a:lumMod val="75000"/>
                        <a:lumOff val="25000"/>
                      </a:schemeClr>
                    </a:solidFill>
                    <a:latin typeface="Arial" panose="020B0604020202020204" pitchFamily="34" charset="0"/>
                    <a:ea typeface="+mj-ea"/>
                    <a:cs typeface="Arial" panose="020B0604020202020204" pitchFamily="34" charset="0"/>
                  </a:defRPr>
                </a:pPr>
                <a:endParaRPr lang="ko-KR"/>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'R'!$C$30:$G$30</c:f>
              <c:strCache>
                <c:ptCount val="5"/>
                <c:pt idx="0">
                  <c:v>GTM</c:v>
                </c:pt>
                <c:pt idx="1">
                  <c:v>GPCM</c:v>
                </c:pt>
                <c:pt idx="2">
                  <c:v>Case 3</c:v>
                </c:pt>
                <c:pt idx="3">
                  <c:v>Case 2</c:v>
                </c:pt>
                <c:pt idx="4">
                  <c:v>Case 1</c:v>
                </c:pt>
              </c:strCache>
            </c:strRef>
          </c:cat>
          <c:val>
            <c:numRef>
              <c:f>'R'!$C$34:$G$34</c:f>
              <c:numCache>
                <c:formatCode>#,##0;\(#,##0\);\-</c:formatCode>
                <c:ptCount val="5"/>
                <c:pt idx="0">
                  <c:v>65719</c:v>
                </c:pt>
                <c:pt idx="1">
                  <c:v>73726</c:v>
                </c:pt>
                <c:pt idx="2">
                  <c:v>25971</c:v>
                </c:pt>
                <c:pt idx="3">
                  <c:v>60733</c:v>
                </c:pt>
                <c:pt idx="4">
                  <c:v>68201</c:v>
                </c:pt>
              </c:numCache>
            </c:numRef>
          </c:val>
          <c:extLst>
            <c:ext xmlns:c16="http://schemas.microsoft.com/office/drawing/2014/chart" uri="{C3380CC4-5D6E-409C-BE32-E72D297353CC}">
              <c16:uniqueId val="{00000003-8BF8-4EA1-BC00-B43D06E2B7B1}"/>
            </c:ext>
          </c:extLst>
        </c:ser>
        <c:dLbls>
          <c:showLegendKey val="0"/>
          <c:showVal val="0"/>
          <c:showCatName val="0"/>
          <c:showSerName val="0"/>
          <c:showPercent val="0"/>
          <c:showBubbleSize val="0"/>
        </c:dLbls>
        <c:gapWidth val="150"/>
        <c:overlap val="100"/>
        <c:axId val="1482236287"/>
        <c:axId val="1482234207"/>
      </c:barChart>
      <c:catAx>
        <c:axId val="1482236287"/>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Arial" panose="020B0604020202020204" pitchFamily="34" charset="0"/>
                <a:ea typeface="+mj-ea"/>
                <a:cs typeface="Arial" panose="020B0604020202020204" pitchFamily="34" charset="0"/>
              </a:defRPr>
            </a:pPr>
            <a:endParaRPr lang="ko-KR"/>
          </a:p>
        </c:txPr>
        <c:crossAx val="1482234207"/>
        <c:crosses val="autoZero"/>
        <c:auto val="1"/>
        <c:lblAlgn val="ctr"/>
        <c:lblOffset val="100"/>
        <c:noMultiLvlLbl val="0"/>
      </c:catAx>
      <c:valAx>
        <c:axId val="1482234207"/>
        <c:scaling>
          <c:orientation val="minMax"/>
          <c:max val="80000"/>
          <c:min val="0"/>
        </c:scaling>
        <c:delete val="0"/>
        <c:axPos val="b"/>
        <c:numFmt formatCode="#,##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Arial" panose="020B0604020202020204" pitchFamily="34" charset="0"/>
                <a:ea typeface="+mj-ea"/>
                <a:cs typeface="Arial" panose="020B0604020202020204" pitchFamily="34" charset="0"/>
              </a:defRPr>
            </a:pPr>
            <a:endParaRPr lang="ko-KR"/>
          </a:p>
        </c:txPr>
        <c:crossAx val="1482236287"/>
        <c:crosses val="autoZero"/>
        <c:crossBetween val="between"/>
        <c:majorUnit val="10000"/>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19050">
      <a:solidFill>
        <a:srgbClr val="00338D"/>
      </a:solidFill>
    </a:ln>
    <a:effectLst/>
  </c:spPr>
  <c:txPr>
    <a:bodyPr/>
    <a:lstStyle/>
    <a:p>
      <a:pPr>
        <a:defRPr>
          <a:latin typeface="Arial" panose="020B0604020202020204" pitchFamily="34" charset="0"/>
          <a:ea typeface="+mj-ea"/>
          <a:cs typeface="Arial" panose="020B0604020202020204" pitchFamily="34" charset="0"/>
        </a:defRPr>
      </a:pPr>
      <a:endParaRPr lang="ko-KR"/>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3"/>
            <a:ext cx="3076575" cy="512763"/>
          </a:xfrm>
          <a:prstGeom prst="rect">
            <a:avLst/>
          </a:prstGeom>
        </p:spPr>
        <p:txBody>
          <a:bodyPr vert="horz" lIns="91424" tIns="45713" rIns="91424" bIns="45713" rtlCol="0"/>
          <a:lstStyle>
            <a:lvl1pPr algn="l">
              <a:defRPr sz="1200"/>
            </a:lvl1pPr>
          </a:lstStyle>
          <a:p>
            <a:endParaRPr lang="ko-KR" altLang="en-US"/>
          </a:p>
        </p:txBody>
      </p:sp>
      <p:sp>
        <p:nvSpPr>
          <p:cNvPr id="3" name="날짜 개체 틀 2"/>
          <p:cNvSpPr>
            <a:spLocks noGrp="1"/>
          </p:cNvSpPr>
          <p:nvPr>
            <p:ph type="dt" sz="quarter" idx="1"/>
          </p:nvPr>
        </p:nvSpPr>
        <p:spPr>
          <a:xfrm>
            <a:off x="4021139" y="3"/>
            <a:ext cx="3076575" cy="512763"/>
          </a:xfrm>
          <a:prstGeom prst="rect">
            <a:avLst/>
          </a:prstGeom>
        </p:spPr>
        <p:txBody>
          <a:bodyPr vert="horz" lIns="91424" tIns="45713" rIns="91424" bIns="45713" rtlCol="0"/>
          <a:lstStyle>
            <a:lvl1pPr algn="r">
              <a:defRPr sz="1200"/>
            </a:lvl1pPr>
          </a:lstStyle>
          <a:p>
            <a:fld id="{A0F1D5AC-83C2-4A17-B4DE-C038E8D26EA9}" type="datetimeFigureOut">
              <a:rPr lang="ko-KR" altLang="en-US" smtClean="0"/>
              <a:t>2022-10-18</a:t>
            </a:fld>
            <a:endParaRPr lang="ko-KR" altLang="en-US"/>
          </a:p>
        </p:txBody>
      </p:sp>
      <p:sp>
        <p:nvSpPr>
          <p:cNvPr id="4" name="바닥글 개체 틀 3"/>
          <p:cNvSpPr>
            <a:spLocks noGrp="1"/>
          </p:cNvSpPr>
          <p:nvPr>
            <p:ph type="ftr" sz="quarter" idx="2"/>
          </p:nvPr>
        </p:nvSpPr>
        <p:spPr>
          <a:xfrm>
            <a:off x="0" y="9721853"/>
            <a:ext cx="3076575" cy="512763"/>
          </a:xfrm>
          <a:prstGeom prst="rect">
            <a:avLst/>
          </a:prstGeom>
        </p:spPr>
        <p:txBody>
          <a:bodyPr vert="horz" lIns="91424" tIns="45713" rIns="91424" bIns="45713" rtlCol="0" anchor="b"/>
          <a:lstStyle>
            <a:lvl1pPr algn="l">
              <a:defRPr sz="1200"/>
            </a:lvl1pPr>
          </a:lstStyle>
          <a:p>
            <a:endParaRPr lang="ko-KR" altLang="en-US"/>
          </a:p>
        </p:txBody>
      </p:sp>
      <p:sp>
        <p:nvSpPr>
          <p:cNvPr id="5" name="슬라이드 번호 개체 틀 4"/>
          <p:cNvSpPr>
            <a:spLocks noGrp="1"/>
          </p:cNvSpPr>
          <p:nvPr>
            <p:ph type="sldNum" sz="quarter" idx="3"/>
          </p:nvPr>
        </p:nvSpPr>
        <p:spPr>
          <a:xfrm>
            <a:off x="4021139" y="9721853"/>
            <a:ext cx="3076575" cy="512763"/>
          </a:xfrm>
          <a:prstGeom prst="rect">
            <a:avLst/>
          </a:prstGeom>
        </p:spPr>
        <p:txBody>
          <a:bodyPr vert="horz" lIns="91424" tIns="45713" rIns="91424" bIns="45713" rtlCol="0" anchor="b"/>
          <a:lstStyle>
            <a:lvl1pPr algn="r">
              <a:defRPr sz="1200"/>
            </a:lvl1pPr>
          </a:lstStyle>
          <a:p>
            <a:fld id="{C5AC3C2A-5616-465C-ADC7-5C0936745AC6}" type="slidenum">
              <a:rPr lang="ko-KR" altLang="en-US" smtClean="0"/>
              <a:t>‹#›</a:t>
            </a:fld>
            <a:endParaRPr lang="ko-KR" altLang="en-US"/>
          </a:p>
        </p:txBody>
      </p:sp>
    </p:spTree>
    <p:extLst>
      <p:ext uri="{BB962C8B-B14F-4D97-AF65-F5344CB8AC3E}">
        <p14:creationId xmlns:p14="http://schemas.microsoft.com/office/powerpoint/2010/main" val="237992455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4" y="5"/>
            <a:ext cx="3077137" cy="513858"/>
          </a:xfrm>
          <a:prstGeom prst="rect">
            <a:avLst/>
          </a:prstGeom>
        </p:spPr>
        <p:txBody>
          <a:bodyPr vert="horz" lIns="94729" tIns="47364" rIns="94729" bIns="47364" rtlCol="0"/>
          <a:lstStyle>
            <a:lvl1pPr algn="l">
              <a:defRPr sz="1200"/>
            </a:lvl1pPr>
          </a:lstStyle>
          <a:p>
            <a:endParaRPr lang="ko-KR" altLang="en-US"/>
          </a:p>
        </p:txBody>
      </p:sp>
      <p:sp>
        <p:nvSpPr>
          <p:cNvPr id="3" name="날짜 개체 틀 2"/>
          <p:cNvSpPr>
            <a:spLocks noGrp="1"/>
          </p:cNvSpPr>
          <p:nvPr>
            <p:ph type="dt" idx="1"/>
          </p:nvPr>
        </p:nvSpPr>
        <p:spPr>
          <a:xfrm>
            <a:off x="4020509" y="5"/>
            <a:ext cx="3077137" cy="513858"/>
          </a:xfrm>
          <a:prstGeom prst="rect">
            <a:avLst/>
          </a:prstGeom>
        </p:spPr>
        <p:txBody>
          <a:bodyPr vert="horz" lIns="94729" tIns="47364" rIns="94729" bIns="47364" rtlCol="0"/>
          <a:lstStyle>
            <a:lvl1pPr algn="r">
              <a:defRPr sz="1200"/>
            </a:lvl1pPr>
          </a:lstStyle>
          <a:p>
            <a:fld id="{302BBF34-5FAE-45DE-9BB4-C75EEFBA211F}" type="datetimeFigureOut">
              <a:rPr lang="ko-KR" altLang="en-US" smtClean="0"/>
              <a:t>2022-10-18</a:t>
            </a:fld>
            <a:endParaRPr lang="ko-KR" altLang="en-US"/>
          </a:p>
        </p:txBody>
      </p:sp>
      <p:sp>
        <p:nvSpPr>
          <p:cNvPr id="4" name="슬라이드 이미지 개체 틀 3"/>
          <p:cNvSpPr>
            <a:spLocks noGrp="1" noRot="1" noChangeAspect="1"/>
          </p:cNvSpPr>
          <p:nvPr>
            <p:ph type="sldImg" idx="2"/>
          </p:nvPr>
        </p:nvSpPr>
        <p:spPr>
          <a:xfrm>
            <a:off x="1057275" y="1281113"/>
            <a:ext cx="4984750" cy="3451225"/>
          </a:xfrm>
          <a:prstGeom prst="rect">
            <a:avLst/>
          </a:prstGeom>
          <a:noFill/>
          <a:ln w="12700">
            <a:solidFill>
              <a:prstClr val="black"/>
            </a:solidFill>
          </a:ln>
        </p:spPr>
        <p:txBody>
          <a:bodyPr vert="horz" lIns="94729" tIns="47364" rIns="94729" bIns="47364" rtlCol="0" anchor="ctr"/>
          <a:lstStyle/>
          <a:p>
            <a:endParaRPr lang="ko-KR" altLang="en-US"/>
          </a:p>
        </p:txBody>
      </p:sp>
      <p:sp>
        <p:nvSpPr>
          <p:cNvPr id="5" name="슬라이드 노트 개체 틀 4"/>
          <p:cNvSpPr>
            <a:spLocks noGrp="1"/>
          </p:cNvSpPr>
          <p:nvPr>
            <p:ph type="body" sz="quarter" idx="3"/>
          </p:nvPr>
        </p:nvSpPr>
        <p:spPr>
          <a:xfrm>
            <a:off x="709599" y="4925838"/>
            <a:ext cx="5680103" cy="4029040"/>
          </a:xfrm>
          <a:prstGeom prst="rect">
            <a:avLst/>
          </a:prstGeom>
        </p:spPr>
        <p:txBody>
          <a:bodyPr vert="horz" lIns="94729" tIns="47364" rIns="94729" bIns="47364" rtlCol="0"/>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4" y="9720757"/>
            <a:ext cx="3077137" cy="513858"/>
          </a:xfrm>
          <a:prstGeom prst="rect">
            <a:avLst/>
          </a:prstGeom>
        </p:spPr>
        <p:txBody>
          <a:bodyPr vert="horz" lIns="94729" tIns="47364" rIns="94729" bIns="47364"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4020509" y="9720757"/>
            <a:ext cx="3077137" cy="513858"/>
          </a:xfrm>
          <a:prstGeom prst="rect">
            <a:avLst/>
          </a:prstGeom>
        </p:spPr>
        <p:txBody>
          <a:bodyPr vert="horz" lIns="94729" tIns="47364" rIns="94729" bIns="47364" rtlCol="0" anchor="b"/>
          <a:lstStyle>
            <a:lvl1pPr algn="r">
              <a:defRPr sz="1200"/>
            </a:lvl1pPr>
          </a:lstStyle>
          <a:p>
            <a:fld id="{2D191434-8AB6-44B3-8C0F-27FE76ED9774}" type="slidenum">
              <a:rPr lang="ko-KR" altLang="en-US" smtClean="0"/>
              <a:t>‹#›</a:t>
            </a:fld>
            <a:endParaRPr lang="ko-KR" altLang="en-US"/>
          </a:p>
        </p:txBody>
      </p:sp>
    </p:spTree>
    <p:extLst>
      <p:ext uri="{BB962C8B-B14F-4D97-AF65-F5344CB8AC3E}">
        <p14:creationId xmlns:p14="http://schemas.microsoft.com/office/powerpoint/2010/main" val="3129758733"/>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FA9B920B-F090-4FDF-85CA-54056585F66E}" type="slidenum">
              <a:rPr lang="ko-KR" altLang="en-US" smtClean="0"/>
              <a:t>1</a:t>
            </a:fld>
            <a:endParaRPr lang="ko-KR" altLang="en-US"/>
          </a:p>
        </p:txBody>
      </p:sp>
    </p:spTree>
    <p:extLst>
      <p:ext uri="{BB962C8B-B14F-4D97-AF65-F5344CB8AC3E}">
        <p14:creationId xmlns:p14="http://schemas.microsoft.com/office/powerpoint/2010/main" val="17553612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FA9B920B-F090-4FDF-85CA-54056585F66E}" type="slidenum">
              <a:rPr lang="ko-KR" altLang="en-US" smtClean="0"/>
              <a:t>11</a:t>
            </a:fld>
            <a:endParaRPr lang="ko-KR" altLang="en-US"/>
          </a:p>
        </p:txBody>
      </p:sp>
    </p:spTree>
    <p:extLst>
      <p:ext uri="{BB962C8B-B14F-4D97-AF65-F5344CB8AC3E}">
        <p14:creationId xmlns:p14="http://schemas.microsoft.com/office/powerpoint/2010/main" val="11649925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pPr defTabSz="875339">
              <a:defRPr/>
            </a:pPr>
            <a:fld id="{2D191434-8AB6-44B3-8C0F-27FE76ED9774}" type="slidenum">
              <a:rPr lang="ko-KR" altLang="en-US">
                <a:solidFill>
                  <a:prstClr val="black"/>
                </a:solidFill>
                <a:latin typeface="맑은 고딕" panose="020F0502020204030204"/>
                <a:ea typeface="맑은 고딕" panose="020B0503020000020004" pitchFamily="50" charset="-127"/>
              </a:rPr>
              <a:pPr defTabSz="875339">
                <a:defRPr/>
              </a:pPr>
              <a:t>12</a:t>
            </a:fld>
            <a:endParaRPr lang="ko-KR" altLang="en-US">
              <a:solidFill>
                <a:prstClr val="black"/>
              </a:solidFill>
              <a:latin typeface="맑은 고딕" panose="020F0502020204030204"/>
              <a:ea typeface="맑은 고딕" panose="020B0503020000020004" pitchFamily="50" charset="-127"/>
            </a:endParaRPr>
          </a:p>
        </p:txBody>
      </p:sp>
    </p:spTree>
    <p:extLst>
      <p:ext uri="{BB962C8B-B14F-4D97-AF65-F5344CB8AC3E}">
        <p14:creationId xmlns:p14="http://schemas.microsoft.com/office/powerpoint/2010/main" val="19614596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pPr defTabSz="875339">
              <a:defRPr/>
            </a:pPr>
            <a:fld id="{2D191434-8AB6-44B3-8C0F-27FE76ED9774}" type="slidenum">
              <a:rPr lang="ko-KR" altLang="en-US">
                <a:solidFill>
                  <a:prstClr val="black"/>
                </a:solidFill>
                <a:latin typeface="맑은 고딕" panose="020F0502020204030204"/>
                <a:ea typeface="맑은 고딕" panose="020B0503020000020004" pitchFamily="50" charset="-127"/>
              </a:rPr>
              <a:pPr defTabSz="875339">
                <a:defRPr/>
              </a:pPr>
              <a:t>13</a:t>
            </a:fld>
            <a:endParaRPr lang="ko-KR" altLang="en-US">
              <a:solidFill>
                <a:prstClr val="black"/>
              </a:solidFill>
              <a:latin typeface="맑은 고딕" panose="020F0502020204030204"/>
              <a:ea typeface="맑은 고딕" panose="020B0503020000020004" pitchFamily="50" charset="-127"/>
            </a:endParaRPr>
          </a:p>
        </p:txBody>
      </p:sp>
    </p:spTree>
    <p:extLst>
      <p:ext uri="{BB962C8B-B14F-4D97-AF65-F5344CB8AC3E}">
        <p14:creationId xmlns:p14="http://schemas.microsoft.com/office/powerpoint/2010/main" val="38268909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pPr defTabSz="875339">
              <a:defRPr/>
            </a:pPr>
            <a:fld id="{2D191434-8AB6-44B3-8C0F-27FE76ED9774}" type="slidenum">
              <a:rPr lang="ko-KR" altLang="en-US">
                <a:solidFill>
                  <a:prstClr val="black"/>
                </a:solidFill>
                <a:latin typeface="맑은 고딕" panose="020F0502020204030204"/>
                <a:ea typeface="맑은 고딕" panose="020B0503020000020004" pitchFamily="50" charset="-127"/>
              </a:rPr>
              <a:pPr defTabSz="875339">
                <a:defRPr/>
              </a:pPr>
              <a:t>14</a:t>
            </a:fld>
            <a:endParaRPr lang="ko-KR" altLang="en-US">
              <a:solidFill>
                <a:prstClr val="black"/>
              </a:solidFill>
              <a:latin typeface="맑은 고딕" panose="020F0502020204030204"/>
              <a:ea typeface="맑은 고딕" panose="020B0503020000020004" pitchFamily="50" charset="-127"/>
            </a:endParaRPr>
          </a:p>
        </p:txBody>
      </p:sp>
    </p:spTree>
    <p:extLst>
      <p:ext uri="{BB962C8B-B14F-4D97-AF65-F5344CB8AC3E}">
        <p14:creationId xmlns:p14="http://schemas.microsoft.com/office/powerpoint/2010/main" val="14605220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pPr defTabSz="875339">
              <a:defRPr/>
            </a:pPr>
            <a:fld id="{2D191434-8AB6-44B3-8C0F-27FE76ED9774}" type="slidenum">
              <a:rPr lang="ko-KR" altLang="en-US">
                <a:solidFill>
                  <a:prstClr val="black"/>
                </a:solidFill>
                <a:latin typeface="맑은 고딕" panose="020F0502020204030204"/>
                <a:ea typeface="맑은 고딕" panose="020B0503020000020004" pitchFamily="50" charset="-127"/>
              </a:rPr>
              <a:pPr defTabSz="875339">
                <a:defRPr/>
              </a:pPr>
              <a:t>15</a:t>
            </a:fld>
            <a:endParaRPr lang="ko-KR" altLang="en-US">
              <a:solidFill>
                <a:prstClr val="black"/>
              </a:solidFill>
              <a:latin typeface="맑은 고딕" panose="020F0502020204030204"/>
              <a:ea typeface="맑은 고딕" panose="020B0503020000020004" pitchFamily="50" charset="-127"/>
            </a:endParaRPr>
          </a:p>
        </p:txBody>
      </p:sp>
    </p:spTree>
    <p:extLst>
      <p:ext uri="{BB962C8B-B14F-4D97-AF65-F5344CB8AC3E}">
        <p14:creationId xmlns:p14="http://schemas.microsoft.com/office/powerpoint/2010/main" val="14605220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pPr defTabSz="875339">
              <a:defRPr/>
            </a:pPr>
            <a:fld id="{2D191434-8AB6-44B3-8C0F-27FE76ED9774}" type="slidenum">
              <a:rPr lang="ko-KR" altLang="en-US">
                <a:solidFill>
                  <a:prstClr val="black"/>
                </a:solidFill>
                <a:latin typeface="맑은 고딕" panose="020F0502020204030204"/>
                <a:ea typeface="맑은 고딕" panose="020B0503020000020004" pitchFamily="50" charset="-127"/>
              </a:rPr>
              <a:pPr defTabSz="875339">
                <a:defRPr/>
              </a:pPr>
              <a:t>16</a:t>
            </a:fld>
            <a:endParaRPr lang="ko-KR" altLang="en-US">
              <a:solidFill>
                <a:prstClr val="black"/>
              </a:solidFill>
              <a:latin typeface="맑은 고딕" panose="020F0502020204030204"/>
              <a:ea typeface="맑은 고딕" panose="020B0503020000020004" pitchFamily="50" charset="-127"/>
            </a:endParaRPr>
          </a:p>
        </p:txBody>
      </p:sp>
    </p:spTree>
    <p:extLst>
      <p:ext uri="{BB962C8B-B14F-4D97-AF65-F5344CB8AC3E}">
        <p14:creationId xmlns:p14="http://schemas.microsoft.com/office/powerpoint/2010/main" val="18580376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pPr defTabSz="875339">
              <a:defRPr/>
            </a:pPr>
            <a:fld id="{2D191434-8AB6-44B3-8C0F-27FE76ED9774}" type="slidenum">
              <a:rPr lang="ko-KR" altLang="en-US">
                <a:solidFill>
                  <a:prstClr val="black"/>
                </a:solidFill>
                <a:latin typeface="맑은 고딕" panose="020F0502020204030204"/>
                <a:ea typeface="맑은 고딕" panose="020B0503020000020004" pitchFamily="50" charset="-127"/>
              </a:rPr>
              <a:pPr defTabSz="875339">
                <a:defRPr/>
              </a:pPr>
              <a:t>17</a:t>
            </a:fld>
            <a:endParaRPr lang="ko-KR" altLang="en-US">
              <a:solidFill>
                <a:prstClr val="black"/>
              </a:solidFill>
              <a:latin typeface="맑은 고딕" panose="020F0502020204030204"/>
              <a:ea typeface="맑은 고딕" panose="020B0503020000020004" pitchFamily="50" charset="-127"/>
            </a:endParaRPr>
          </a:p>
        </p:txBody>
      </p:sp>
    </p:spTree>
    <p:extLst>
      <p:ext uri="{BB962C8B-B14F-4D97-AF65-F5344CB8AC3E}">
        <p14:creationId xmlns:p14="http://schemas.microsoft.com/office/powerpoint/2010/main" val="9453297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pPr defTabSz="875339">
              <a:defRPr/>
            </a:pPr>
            <a:fld id="{2D191434-8AB6-44B3-8C0F-27FE76ED9774}" type="slidenum">
              <a:rPr lang="ko-KR" altLang="en-US">
                <a:solidFill>
                  <a:prstClr val="black"/>
                </a:solidFill>
                <a:latin typeface="맑은 고딕" panose="020F0502020204030204"/>
                <a:ea typeface="맑은 고딕" panose="020B0503020000020004" pitchFamily="50" charset="-127"/>
              </a:rPr>
              <a:pPr defTabSz="875339">
                <a:defRPr/>
              </a:pPr>
              <a:t>18</a:t>
            </a:fld>
            <a:endParaRPr lang="ko-KR" altLang="en-US">
              <a:solidFill>
                <a:prstClr val="black"/>
              </a:solidFill>
              <a:latin typeface="맑은 고딕" panose="020F0502020204030204"/>
              <a:ea typeface="맑은 고딕" panose="020B0503020000020004" pitchFamily="50" charset="-127"/>
            </a:endParaRPr>
          </a:p>
        </p:txBody>
      </p:sp>
    </p:spTree>
    <p:extLst>
      <p:ext uri="{BB962C8B-B14F-4D97-AF65-F5344CB8AC3E}">
        <p14:creationId xmlns:p14="http://schemas.microsoft.com/office/powerpoint/2010/main" val="42039556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pPr defTabSz="875339">
              <a:defRPr/>
            </a:pPr>
            <a:fld id="{2D191434-8AB6-44B3-8C0F-27FE76ED9774}" type="slidenum">
              <a:rPr lang="ko-KR" altLang="en-US">
                <a:solidFill>
                  <a:prstClr val="black"/>
                </a:solidFill>
                <a:latin typeface="맑은 고딕" panose="020F0502020204030204"/>
                <a:ea typeface="맑은 고딕" panose="020B0503020000020004" pitchFamily="50" charset="-127"/>
              </a:rPr>
              <a:pPr defTabSz="875339">
                <a:defRPr/>
              </a:pPr>
              <a:t>19</a:t>
            </a:fld>
            <a:endParaRPr lang="ko-KR" altLang="en-US">
              <a:solidFill>
                <a:prstClr val="black"/>
              </a:solidFill>
              <a:latin typeface="맑은 고딕" panose="020F0502020204030204"/>
              <a:ea typeface="맑은 고딕" panose="020B0503020000020004" pitchFamily="50" charset="-127"/>
            </a:endParaRPr>
          </a:p>
        </p:txBody>
      </p:sp>
    </p:spTree>
    <p:extLst>
      <p:ext uri="{BB962C8B-B14F-4D97-AF65-F5344CB8AC3E}">
        <p14:creationId xmlns:p14="http://schemas.microsoft.com/office/powerpoint/2010/main" val="3885610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pPr defTabSz="875339">
              <a:defRPr/>
            </a:pPr>
            <a:fld id="{2D191434-8AB6-44B3-8C0F-27FE76ED9774}" type="slidenum">
              <a:rPr lang="ko-KR" altLang="en-US">
                <a:solidFill>
                  <a:prstClr val="black"/>
                </a:solidFill>
                <a:latin typeface="맑은 고딕" panose="020F0502020204030204"/>
                <a:ea typeface="맑은 고딕" panose="020B0503020000020004" pitchFamily="50" charset="-127"/>
              </a:rPr>
              <a:pPr defTabSz="875339">
                <a:defRPr/>
              </a:pPr>
              <a:t>20</a:t>
            </a:fld>
            <a:endParaRPr lang="ko-KR" altLang="en-US">
              <a:solidFill>
                <a:prstClr val="black"/>
              </a:solidFill>
              <a:latin typeface="맑은 고딕" panose="020F0502020204030204"/>
              <a:ea typeface="맑은 고딕" panose="020B0503020000020004" pitchFamily="50" charset="-127"/>
            </a:endParaRPr>
          </a:p>
        </p:txBody>
      </p:sp>
    </p:spTree>
    <p:extLst>
      <p:ext uri="{BB962C8B-B14F-4D97-AF65-F5344CB8AC3E}">
        <p14:creationId xmlns:p14="http://schemas.microsoft.com/office/powerpoint/2010/main" val="36707403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FA9B920B-F090-4FDF-85CA-54056585F66E}" type="slidenum">
              <a:rPr lang="ko-KR" altLang="en-US" smtClean="0"/>
              <a:t>2</a:t>
            </a:fld>
            <a:endParaRPr lang="ko-KR" altLang="en-US"/>
          </a:p>
        </p:txBody>
      </p:sp>
    </p:spTree>
    <p:extLst>
      <p:ext uri="{BB962C8B-B14F-4D97-AF65-F5344CB8AC3E}">
        <p14:creationId xmlns:p14="http://schemas.microsoft.com/office/powerpoint/2010/main" val="154439886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pPr defTabSz="875339">
              <a:defRPr/>
            </a:pPr>
            <a:fld id="{2D191434-8AB6-44B3-8C0F-27FE76ED9774}" type="slidenum">
              <a:rPr lang="ko-KR" altLang="en-US">
                <a:solidFill>
                  <a:prstClr val="black"/>
                </a:solidFill>
                <a:latin typeface="맑은 고딕" panose="020F0502020204030204"/>
                <a:ea typeface="맑은 고딕" panose="020B0503020000020004" pitchFamily="50" charset="-127"/>
              </a:rPr>
              <a:pPr defTabSz="875339">
                <a:defRPr/>
              </a:pPr>
              <a:t>21</a:t>
            </a:fld>
            <a:endParaRPr lang="ko-KR" altLang="en-US">
              <a:solidFill>
                <a:prstClr val="black"/>
              </a:solidFill>
              <a:latin typeface="맑은 고딕" panose="020F0502020204030204"/>
              <a:ea typeface="맑은 고딕" panose="020B0503020000020004" pitchFamily="50" charset="-127"/>
            </a:endParaRPr>
          </a:p>
        </p:txBody>
      </p:sp>
    </p:spTree>
    <p:extLst>
      <p:ext uri="{BB962C8B-B14F-4D97-AF65-F5344CB8AC3E}">
        <p14:creationId xmlns:p14="http://schemas.microsoft.com/office/powerpoint/2010/main" val="26385634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pPr defTabSz="875339">
              <a:defRPr/>
            </a:pPr>
            <a:fld id="{2D191434-8AB6-44B3-8C0F-27FE76ED9774}" type="slidenum">
              <a:rPr lang="ko-KR" altLang="en-US">
                <a:solidFill>
                  <a:prstClr val="black"/>
                </a:solidFill>
                <a:latin typeface="맑은 고딕" panose="020F0502020204030204"/>
                <a:ea typeface="맑은 고딕" panose="020B0503020000020004" pitchFamily="50" charset="-127"/>
              </a:rPr>
              <a:pPr defTabSz="875339">
                <a:defRPr/>
              </a:pPr>
              <a:t>22</a:t>
            </a:fld>
            <a:endParaRPr lang="ko-KR" altLang="en-US">
              <a:solidFill>
                <a:prstClr val="black"/>
              </a:solidFill>
              <a:latin typeface="맑은 고딕" panose="020F0502020204030204"/>
              <a:ea typeface="맑은 고딕" panose="020B0503020000020004" pitchFamily="50" charset="-127"/>
            </a:endParaRPr>
          </a:p>
        </p:txBody>
      </p:sp>
    </p:spTree>
    <p:extLst>
      <p:ext uri="{BB962C8B-B14F-4D97-AF65-F5344CB8AC3E}">
        <p14:creationId xmlns:p14="http://schemas.microsoft.com/office/powerpoint/2010/main" val="30657571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pPr defTabSz="875339">
              <a:defRPr/>
            </a:pPr>
            <a:fld id="{2D191434-8AB6-44B3-8C0F-27FE76ED9774}" type="slidenum">
              <a:rPr lang="ko-KR" altLang="en-US">
                <a:solidFill>
                  <a:prstClr val="black"/>
                </a:solidFill>
                <a:latin typeface="맑은 고딕" panose="020F0502020204030204"/>
                <a:ea typeface="맑은 고딕" panose="020B0503020000020004" pitchFamily="50" charset="-127"/>
              </a:rPr>
              <a:pPr defTabSz="875339">
                <a:defRPr/>
              </a:pPr>
              <a:t>23</a:t>
            </a:fld>
            <a:endParaRPr lang="ko-KR" altLang="en-US">
              <a:solidFill>
                <a:prstClr val="black"/>
              </a:solidFill>
              <a:latin typeface="맑은 고딕" panose="020F0502020204030204"/>
              <a:ea typeface="맑은 고딕" panose="020B0503020000020004" pitchFamily="50" charset="-127"/>
            </a:endParaRPr>
          </a:p>
        </p:txBody>
      </p:sp>
    </p:spTree>
    <p:extLst>
      <p:ext uri="{BB962C8B-B14F-4D97-AF65-F5344CB8AC3E}">
        <p14:creationId xmlns:p14="http://schemas.microsoft.com/office/powerpoint/2010/main" val="143358947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pPr defTabSz="875339">
              <a:defRPr/>
            </a:pPr>
            <a:fld id="{2D191434-8AB6-44B3-8C0F-27FE76ED9774}" type="slidenum">
              <a:rPr lang="ko-KR" altLang="en-US">
                <a:solidFill>
                  <a:prstClr val="black"/>
                </a:solidFill>
                <a:latin typeface="맑은 고딕" panose="020F0502020204030204"/>
                <a:ea typeface="맑은 고딕" panose="020B0503020000020004" pitchFamily="50" charset="-127"/>
              </a:rPr>
              <a:pPr defTabSz="875339">
                <a:defRPr/>
              </a:pPr>
              <a:t>24</a:t>
            </a:fld>
            <a:endParaRPr lang="ko-KR" altLang="en-US">
              <a:solidFill>
                <a:prstClr val="black"/>
              </a:solidFill>
              <a:latin typeface="맑은 고딕" panose="020F0502020204030204"/>
              <a:ea typeface="맑은 고딕" panose="020B0503020000020004" pitchFamily="50" charset="-127"/>
            </a:endParaRPr>
          </a:p>
        </p:txBody>
      </p:sp>
    </p:spTree>
    <p:extLst>
      <p:ext uri="{BB962C8B-B14F-4D97-AF65-F5344CB8AC3E}">
        <p14:creationId xmlns:p14="http://schemas.microsoft.com/office/powerpoint/2010/main" val="24726934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pPr defTabSz="875339">
              <a:defRPr/>
            </a:pPr>
            <a:fld id="{2D191434-8AB6-44B3-8C0F-27FE76ED9774}" type="slidenum">
              <a:rPr lang="ko-KR" altLang="en-US">
                <a:solidFill>
                  <a:prstClr val="black"/>
                </a:solidFill>
                <a:latin typeface="맑은 고딕" panose="020F0502020204030204"/>
                <a:ea typeface="맑은 고딕" panose="020B0503020000020004" pitchFamily="50" charset="-127"/>
              </a:rPr>
              <a:pPr defTabSz="875339">
                <a:defRPr/>
              </a:pPr>
              <a:t>25</a:t>
            </a:fld>
            <a:endParaRPr lang="ko-KR" altLang="en-US">
              <a:solidFill>
                <a:prstClr val="black"/>
              </a:solidFill>
              <a:latin typeface="맑은 고딕" panose="020F0502020204030204"/>
              <a:ea typeface="맑은 고딕" panose="020B0503020000020004" pitchFamily="50" charset="-127"/>
            </a:endParaRPr>
          </a:p>
        </p:txBody>
      </p:sp>
    </p:spTree>
    <p:extLst>
      <p:ext uri="{BB962C8B-B14F-4D97-AF65-F5344CB8AC3E}">
        <p14:creationId xmlns:p14="http://schemas.microsoft.com/office/powerpoint/2010/main" val="211920387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pPr defTabSz="875339">
              <a:defRPr/>
            </a:pPr>
            <a:fld id="{2D191434-8AB6-44B3-8C0F-27FE76ED9774}" type="slidenum">
              <a:rPr lang="ko-KR" altLang="en-US">
                <a:solidFill>
                  <a:prstClr val="black"/>
                </a:solidFill>
                <a:latin typeface="맑은 고딕" panose="020F0502020204030204"/>
                <a:ea typeface="맑은 고딕" panose="020B0503020000020004" pitchFamily="50" charset="-127"/>
              </a:rPr>
              <a:pPr defTabSz="875339">
                <a:defRPr/>
              </a:pPr>
              <a:t>26</a:t>
            </a:fld>
            <a:endParaRPr lang="ko-KR" altLang="en-US">
              <a:solidFill>
                <a:prstClr val="black"/>
              </a:solidFill>
              <a:latin typeface="맑은 고딕" panose="020F0502020204030204"/>
              <a:ea typeface="맑은 고딕" panose="020B0503020000020004" pitchFamily="50" charset="-127"/>
            </a:endParaRPr>
          </a:p>
        </p:txBody>
      </p:sp>
    </p:spTree>
    <p:extLst>
      <p:ext uri="{BB962C8B-B14F-4D97-AF65-F5344CB8AC3E}">
        <p14:creationId xmlns:p14="http://schemas.microsoft.com/office/powerpoint/2010/main" val="382689094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pPr defTabSz="875339">
              <a:defRPr/>
            </a:pPr>
            <a:fld id="{2D191434-8AB6-44B3-8C0F-27FE76ED9774}" type="slidenum">
              <a:rPr lang="ko-KR" altLang="en-US">
                <a:solidFill>
                  <a:prstClr val="black"/>
                </a:solidFill>
                <a:latin typeface="맑은 고딕" panose="020F0502020204030204"/>
                <a:ea typeface="맑은 고딕" panose="020B0503020000020004" pitchFamily="50" charset="-127"/>
              </a:rPr>
              <a:pPr defTabSz="875339">
                <a:defRPr/>
              </a:pPr>
              <a:t>27</a:t>
            </a:fld>
            <a:endParaRPr lang="ko-KR" altLang="en-US">
              <a:solidFill>
                <a:prstClr val="black"/>
              </a:solidFill>
              <a:latin typeface="맑은 고딕" panose="020F0502020204030204"/>
              <a:ea typeface="맑은 고딕" panose="020B0503020000020004" pitchFamily="50" charset="-127"/>
            </a:endParaRPr>
          </a:p>
        </p:txBody>
      </p:sp>
    </p:spTree>
    <p:extLst>
      <p:ext uri="{BB962C8B-B14F-4D97-AF65-F5344CB8AC3E}">
        <p14:creationId xmlns:p14="http://schemas.microsoft.com/office/powerpoint/2010/main" val="59842373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pPr defTabSz="875339">
              <a:defRPr/>
            </a:pPr>
            <a:fld id="{2D191434-8AB6-44B3-8C0F-27FE76ED9774}" type="slidenum">
              <a:rPr lang="ko-KR" altLang="en-US">
                <a:solidFill>
                  <a:prstClr val="black"/>
                </a:solidFill>
                <a:latin typeface="맑은 고딕" panose="020F0502020204030204"/>
                <a:ea typeface="맑은 고딕" panose="020B0503020000020004" pitchFamily="50" charset="-127"/>
              </a:rPr>
              <a:pPr defTabSz="875339">
                <a:defRPr/>
              </a:pPr>
              <a:t>28</a:t>
            </a:fld>
            <a:endParaRPr lang="ko-KR" altLang="en-US">
              <a:solidFill>
                <a:prstClr val="black"/>
              </a:solidFill>
              <a:latin typeface="맑은 고딕" panose="020F0502020204030204"/>
              <a:ea typeface="맑은 고딕" panose="020B0503020000020004" pitchFamily="50" charset="-127"/>
            </a:endParaRPr>
          </a:p>
        </p:txBody>
      </p:sp>
    </p:spTree>
    <p:extLst>
      <p:ext uri="{BB962C8B-B14F-4D97-AF65-F5344CB8AC3E}">
        <p14:creationId xmlns:p14="http://schemas.microsoft.com/office/powerpoint/2010/main" val="150227536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FA9B920B-F090-4FDF-85CA-54056585F66E}" type="slidenum">
              <a:rPr lang="ko-KR" altLang="en-US" smtClean="0"/>
              <a:t>29</a:t>
            </a:fld>
            <a:endParaRPr lang="ko-KR" altLang="en-US"/>
          </a:p>
        </p:txBody>
      </p:sp>
    </p:spTree>
    <p:extLst>
      <p:ext uri="{BB962C8B-B14F-4D97-AF65-F5344CB8AC3E}">
        <p14:creationId xmlns:p14="http://schemas.microsoft.com/office/powerpoint/2010/main" val="404981585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2D191434-8AB6-44B3-8C0F-27FE76ED9774}" type="slidenum">
              <a:rPr lang="ko-KR" altLang="en-US" smtClean="0"/>
              <a:t>30</a:t>
            </a:fld>
            <a:endParaRPr lang="ko-KR" altLang="en-US"/>
          </a:p>
        </p:txBody>
      </p:sp>
    </p:spTree>
    <p:extLst>
      <p:ext uri="{BB962C8B-B14F-4D97-AF65-F5344CB8AC3E}">
        <p14:creationId xmlns:p14="http://schemas.microsoft.com/office/powerpoint/2010/main" val="5086035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pPr defTabSz="875339">
              <a:defRPr/>
            </a:pPr>
            <a:fld id="{2D191434-8AB6-44B3-8C0F-27FE76ED9774}" type="slidenum">
              <a:rPr lang="ko-KR" altLang="en-US">
                <a:solidFill>
                  <a:prstClr val="black"/>
                </a:solidFill>
                <a:latin typeface="맑은 고딕" panose="020F0502020204030204"/>
                <a:ea typeface="맑은 고딕" panose="020B0503020000020004" pitchFamily="50" charset="-127"/>
              </a:rPr>
              <a:pPr defTabSz="875339">
                <a:defRPr/>
              </a:pPr>
              <a:t>4</a:t>
            </a:fld>
            <a:endParaRPr lang="ko-KR" altLang="en-US">
              <a:solidFill>
                <a:prstClr val="black"/>
              </a:solidFill>
              <a:latin typeface="맑은 고딕" panose="020F0502020204030204"/>
              <a:ea typeface="맑은 고딕" panose="020B0503020000020004" pitchFamily="50" charset="-127"/>
            </a:endParaRPr>
          </a:p>
        </p:txBody>
      </p:sp>
    </p:spTree>
    <p:extLst>
      <p:ext uri="{BB962C8B-B14F-4D97-AF65-F5344CB8AC3E}">
        <p14:creationId xmlns:p14="http://schemas.microsoft.com/office/powerpoint/2010/main" val="115641517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2D191434-8AB6-44B3-8C0F-27FE76ED9774}" type="slidenum">
              <a:rPr lang="ko-KR" altLang="en-US" smtClean="0"/>
              <a:t>31</a:t>
            </a:fld>
            <a:endParaRPr lang="ko-KR" altLang="en-US"/>
          </a:p>
        </p:txBody>
      </p:sp>
    </p:spTree>
    <p:extLst>
      <p:ext uri="{BB962C8B-B14F-4D97-AF65-F5344CB8AC3E}">
        <p14:creationId xmlns:p14="http://schemas.microsoft.com/office/powerpoint/2010/main" val="383569811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2D191434-8AB6-44B3-8C0F-27FE76ED9774}" type="slidenum">
              <a:rPr lang="ko-KR" altLang="en-US" smtClean="0"/>
              <a:t>32</a:t>
            </a:fld>
            <a:endParaRPr lang="ko-KR" altLang="en-US"/>
          </a:p>
        </p:txBody>
      </p:sp>
    </p:spTree>
    <p:extLst>
      <p:ext uri="{BB962C8B-B14F-4D97-AF65-F5344CB8AC3E}">
        <p14:creationId xmlns:p14="http://schemas.microsoft.com/office/powerpoint/2010/main" val="369939423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E2FEE106-D861-6343-96FF-5BF90692C3C7}" type="slidenum">
              <a:rPr lang="en-US" smtClean="0"/>
              <a:pPr/>
              <a:t>33</a:t>
            </a:fld>
            <a:endParaRPr lang="en-US"/>
          </a:p>
        </p:txBody>
      </p:sp>
    </p:spTree>
    <p:extLst>
      <p:ext uri="{BB962C8B-B14F-4D97-AF65-F5344CB8AC3E}">
        <p14:creationId xmlns:p14="http://schemas.microsoft.com/office/powerpoint/2010/main" val="29296215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pPr defTabSz="875339">
              <a:defRPr/>
            </a:pPr>
            <a:fld id="{2D191434-8AB6-44B3-8C0F-27FE76ED9774}" type="slidenum">
              <a:rPr lang="ko-KR" altLang="en-US">
                <a:solidFill>
                  <a:prstClr val="black"/>
                </a:solidFill>
                <a:latin typeface="맑은 고딕" panose="020F0502020204030204"/>
                <a:ea typeface="맑은 고딕" panose="020B0503020000020004" pitchFamily="50" charset="-127"/>
              </a:rPr>
              <a:pPr defTabSz="875339">
                <a:defRPr/>
              </a:pPr>
              <a:t>5</a:t>
            </a:fld>
            <a:endParaRPr lang="ko-KR" altLang="en-US">
              <a:solidFill>
                <a:prstClr val="black"/>
              </a:solidFill>
              <a:latin typeface="맑은 고딕" panose="020F0502020204030204"/>
              <a:ea typeface="맑은 고딕" panose="020B0503020000020004" pitchFamily="50" charset="-127"/>
            </a:endParaRPr>
          </a:p>
        </p:txBody>
      </p:sp>
    </p:spTree>
    <p:extLst>
      <p:ext uri="{BB962C8B-B14F-4D97-AF65-F5344CB8AC3E}">
        <p14:creationId xmlns:p14="http://schemas.microsoft.com/office/powerpoint/2010/main" val="12938162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pPr defTabSz="875339">
              <a:defRPr/>
            </a:pPr>
            <a:fld id="{2D191434-8AB6-44B3-8C0F-27FE76ED9774}" type="slidenum">
              <a:rPr lang="ko-KR" altLang="en-US">
                <a:solidFill>
                  <a:prstClr val="black"/>
                </a:solidFill>
                <a:latin typeface="맑은 고딕" panose="020F0502020204030204"/>
                <a:ea typeface="맑은 고딕" panose="020B0503020000020004" pitchFamily="50" charset="-127"/>
              </a:rPr>
              <a:pPr defTabSz="875339">
                <a:defRPr/>
              </a:pPr>
              <a:t>6</a:t>
            </a:fld>
            <a:endParaRPr lang="ko-KR" altLang="en-US">
              <a:solidFill>
                <a:prstClr val="black"/>
              </a:solidFill>
              <a:latin typeface="맑은 고딕" panose="020F0502020204030204"/>
              <a:ea typeface="맑은 고딕" panose="020B0503020000020004" pitchFamily="50" charset="-127"/>
            </a:endParaRPr>
          </a:p>
        </p:txBody>
      </p:sp>
    </p:spTree>
    <p:extLst>
      <p:ext uri="{BB962C8B-B14F-4D97-AF65-F5344CB8AC3E}">
        <p14:creationId xmlns:p14="http://schemas.microsoft.com/office/powerpoint/2010/main" val="12872438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defTabSz="875339">
              <a:defRPr/>
            </a:pPr>
            <a:fld id="{2D191434-8AB6-44B3-8C0F-27FE76ED9774}" type="slidenum">
              <a:rPr lang="ko-KR" altLang="en-US">
                <a:solidFill>
                  <a:prstClr val="black"/>
                </a:solidFill>
                <a:latin typeface="맑은 고딕" panose="020F0502020204030204"/>
                <a:ea typeface="맑은 고딕" panose="020B0503020000020004" pitchFamily="50" charset="-127"/>
              </a:rPr>
              <a:pPr defTabSz="875339">
                <a:defRPr/>
              </a:pPr>
              <a:t>7</a:t>
            </a:fld>
            <a:endParaRPr lang="ko-KR" altLang="en-US">
              <a:solidFill>
                <a:prstClr val="black"/>
              </a:solidFill>
              <a:latin typeface="맑은 고딕" panose="020F0502020204030204"/>
              <a:ea typeface="맑은 고딕" panose="020B0503020000020004" pitchFamily="50" charset="-127"/>
            </a:endParaRPr>
          </a:p>
        </p:txBody>
      </p:sp>
    </p:spTree>
    <p:extLst>
      <p:ext uri="{BB962C8B-B14F-4D97-AF65-F5344CB8AC3E}">
        <p14:creationId xmlns:p14="http://schemas.microsoft.com/office/powerpoint/2010/main" val="8527841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pPr defTabSz="875339">
              <a:defRPr/>
            </a:pPr>
            <a:fld id="{2D191434-8AB6-44B3-8C0F-27FE76ED9774}" type="slidenum">
              <a:rPr lang="ko-KR" altLang="en-US">
                <a:solidFill>
                  <a:prstClr val="black"/>
                </a:solidFill>
                <a:latin typeface="맑은 고딕" panose="020F0502020204030204"/>
                <a:ea typeface="맑은 고딕" panose="020B0503020000020004" pitchFamily="50" charset="-127"/>
              </a:rPr>
              <a:pPr defTabSz="875339">
                <a:defRPr/>
              </a:pPr>
              <a:t>8</a:t>
            </a:fld>
            <a:endParaRPr lang="ko-KR" altLang="en-US">
              <a:solidFill>
                <a:prstClr val="black"/>
              </a:solidFill>
              <a:latin typeface="맑은 고딕" panose="020F0502020204030204"/>
              <a:ea typeface="맑은 고딕" panose="020B0503020000020004" pitchFamily="50" charset="-127"/>
            </a:endParaRPr>
          </a:p>
        </p:txBody>
      </p:sp>
    </p:spTree>
    <p:extLst>
      <p:ext uri="{BB962C8B-B14F-4D97-AF65-F5344CB8AC3E}">
        <p14:creationId xmlns:p14="http://schemas.microsoft.com/office/powerpoint/2010/main" val="31717953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pPr defTabSz="875339">
              <a:defRPr/>
            </a:pPr>
            <a:fld id="{2D191434-8AB6-44B3-8C0F-27FE76ED9774}" type="slidenum">
              <a:rPr lang="ko-KR" altLang="en-US">
                <a:solidFill>
                  <a:prstClr val="black"/>
                </a:solidFill>
                <a:latin typeface="맑은 고딕" panose="020F0502020204030204"/>
                <a:ea typeface="맑은 고딕" panose="020B0503020000020004" pitchFamily="50" charset="-127"/>
              </a:rPr>
              <a:pPr defTabSz="875339">
                <a:defRPr/>
              </a:pPr>
              <a:t>9</a:t>
            </a:fld>
            <a:endParaRPr lang="ko-KR" altLang="en-US">
              <a:solidFill>
                <a:prstClr val="black"/>
              </a:solidFill>
              <a:latin typeface="맑은 고딕" panose="020F0502020204030204"/>
              <a:ea typeface="맑은 고딕" panose="020B0503020000020004" pitchFamily="50" charset="-127"/>
            </a:endParaRPr>
          </a:p>
        </p:txBody>
      </p:sp>
    </p:spTree>
    <p:extLst>
      <p:ext uri="{BB962C8B-B14F-4D97-AF65-F5344CB8AC3E}">
        <p14:creationId xmlns:p14="http://schemas.microsoft.com/office/powerpoint/2010/main" val="10034613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pPr defTabSz="875339">
              <a:defRPr/>
            </a:pPr>
            <a:fld id="{2D191434-8AB6-44B3-8C0F-27FE76ED9774}" type="slidenum">
              <a:rPr lang="ko-KR" altLang="en-US">
                <a:solidFill>
                  <a:prstClr val="black"/>
                </a:solidFill>
                <a:latin typeface="맑은 고딕" panose="020F0502020204030204"/>
                <a:ea typeface="맑은 고딕" panose="020B0503020000020004" pitchFamily="50" charset="-127"/>
              </a:rPr>
              <a:pPr defTabSz="875339">
                <a:defRPr/>
              </a:pPr>
              <a:t>10</a:t>
            </a:fld>
            <a:endParaRPr lang="ko-KR" altLang="en-US">
              <a:solidFill>
                <a:prstClr val="black"/>
              </a:solidFill>
              <a:latin typeface="맑은 고딕" panose="020F0502020204030204"/>
              <a:ea typeface="맑은 고딕" panose="020B0503020000020004" pitchFamily="50" charset="-127"/>
            </a:endParaRPr>
          </a:p>
        </p:txBody>
      </p:sp>
    </p:spTree>
    <p:extLst>
      <p:ext uri="{BB962C8B-B14F-4D97-AF65-F5344CB8AC3E}">
        <p14:creationId xmlns:p14="http://schemas.microsoft.com/office/powerpoint/2010/main" val="257804721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6 - No image">
    <p:bg>
      <p:bgPr>
        <a:solidFill>
          <a:schemeClr val="accent1"/>
        </a:solidFill>
        <a:effectLst/>
      </p:bgPr>
    </p:bg>
    <p:spTree>
      <p:nvGrpSpPr>
        <p:cNvPr id="1" name=""/>
        <p:cNvGrpSpPr/>
        <p:nvPr/>
      </p:nvGrpSpPr>
      <p:grpSpPr>
        <a:xfrm>
          <a:off x="0" y="0"/>
          <a:ext cx="0" cy="0"/>
          <a:chOff x="0" y="0"/>
          <a:chExt cx="0" cy="0"/>
        </a:xfrm>
      </p:grpSpPr>
      <p:pic>
        <p:nvPicPr>
          <p:cNvPr id="5" name="그림 4" descr="파란색, 프로젝터이(가) 표시된 사진&#10;&#10;자동 생성된 설명">
            <a:extLst>
              <a:ext uri="{FF2B5EF4-FFF2-40B4-BE49-F238E27FC236}">
                <a16:creationId xmlns:a16="http://schemas.microsoft.com/office/drawing/2014/main" id="{FB298B3B-50AF-4B4A-856B-796D655244B8}"/>
              </a:ext>
            </a:extLst>
          </p:cNvPr>
          <p:cNvPicPr>
            <a:picLocks noChangeAspect="1"/>
          </p:cNvPicPr>
          <p:nvPr userDrawn="1"/>
        </p:nvPicPr>
        <p:blipFill>
          <a:blip r:embed="rId2"/>
          <a:stretch>
            <a:fillRect/>
          </a:stretch>
        </p:blipFill>
        <p:spPr>
          <a:xfrm>
            <a:off x="0" y="0"/>
            <a:ext cx="9906000" cy="6858000"/>
          </a:xfrm>
          <a:prstGeom prst="rect">
            <a:avLst/>
          </a:prstGeom>
        </p:spPr>
      </p:pic>
      <p:sp>
        <p:nvSpPr>
          <p:cNvPr id="9" name="Text Box 30">
            <a:extLst>
              <a:ext uri="{FF2B5EF4-FFF2-40B4-BE49-F238E27FC236}">
                <a16:creationId xmlns:a16="http://schemas.microsoft.com/office/drawing/2014/main" id="{71A00037-7C5A-4EBF-9192-C43A24C8C62D}"/>
              </a:ext>
            </a:extLst>
          </p:cNvPr>
          <p:cNvSpPr txBox="1">
            <a:spLocks noChangeArrowheads="1"/>
          </p:cNvSpPr>
          <p:nvPr userDrawn="1"/>
        </p:nvSpPr>
        <p:spPr bwMode="auto">
          <a:xfrm>
            <a:off x="7607441" y="-12310"/>
            <a:ext cx="2289174" cy="503166"/>
          </a:xfrm>
          <a:prstGeom prst="rect">
            <a:avLst/>
          </a:prstGeom>
          <a:noFill/>
          <a:ln w="12700" algn="ctr">
            <a:noFill/>
            <a:miter lim="800000"/>
            <a:headEnd/>
            <a:tailEnd/>
          </a:ln>
          <a:effectLst/>
        </p:spPr>
        <p:txBody>
          <a:bodyPr lIns="0" tIns="39600" rIns="39600" bIns="39600" anchor="b">
            <a:spAutoFit/>
          </a:bodyPr>
          <a:lstStyle/>
          <a:p>
            <a:pPr algn="r" fontAlgn="ctr">
              <a:spcBef>
                <a:spcPct val="50000"/>
              </a:spcBef>
              <a:buClr>
                <a:srgbClr val="0C2D83"/>
              </a:buClr>
              <a:defRPr/>
            </a:pPr>
            <a:r>
              <a:rPr lang="en-US" altLang="ko-KR" sz="1100" b="1" i="1">
                <a:solidFill>
                  <a:srgbClr val="FF0000"/>
                </a:solidFill>
                <a:latin typeface="+mj-ea"/>
                <a:ea typeface="+mj-ea"/>
              </a:rPr>
              <a:t>Strictly Private &amp; Confidential</a:t>
            </a:r>
          </a:p>
          <a:p>
            <a:pPr algn="r" fontAlgn="ctr">
              <a:spcBef>
                <a:spcPct val="50000"/>
              </a:spcBef>
              <a:buClr>
                <a:srgbClr val="0C2D83"/>
              </a:buClr>
              <a:defRPr/>
            </a:pPr>
            <a:r>
              <a:rPr lang="en-US" altLang="ko-KR" sz="1100" b="1" i="1">
                <a:solidFill>
                  <a:srgbClr val="FF0000"/>
                </a:solidFill>
                <a:latin typeface="+mj-ea"/>
                <a:ea typeface="+mj-ea"/>
              </a:rPr>
              <a:t>Draft</a:t>
            </a:r>
          </a:p>
        </p:txBody>
      </p:sp>
      <p:sp>
        <p:nvSpPr>
          <p:cNvPr id="2" name="Title 1"/>
          <p:cNvSpPr>
            <a:spLocks noGrp="1"/>
          </p:cNvSpPr>
          <p:nvPr>
            <p:ph type="ctrTitle" hasCustomPrompt="1"/>
          </p:nvPr>
        </p:nvSpPr>
        <p:spPr>
          <a:xfrm>
            <a:off x="204737" y="1346400"/>
            <a:ext cx="3826936" cy="3510000"/>
          </a:xfrm>
        </p:spPr>
        <p:txBody>
          <a:bodyPr anchor="t" anchorCtr="0"/>
          <a:lstStyle>
            <a:lvl1pPr algn="l">
              <a:defRPr sz="11000">
                <a:solidFill>
                  <a:schemeClr val="bg1"/>
                </a:solidFill>
              </a:defRPr>
            </a:lvl1pPr>
          </a:lstStyle>
          <a:p>
            <a:r>
              <a:rPr lang="en-GB"/>
              <a:t>Title slide 6</a:t>
            </a:r>
            <a:br>
              <a:rPr lang="en-GB"/>
            </a:br>
            <a:r>
              <a:rPr lang="en-GB"/>
              <a:t>no image</a:t>
            </a:r>
            <a:endParaRPr lang="en-US"/>
          </a:p>
        </p:txBody>
      </p:sp>
      <p:sp>
        <p:nvSpPr>
          <p:cNvPr id="7" name="Text Placeholder 3"/>
          <p:cNvSpPr>
            <a:spLocks noGrp="1"/>
          </p:cNvSpPr>
          <p:nvPr>
            <p:ph type="body" sz="quarter" idx="11"/>
          </p:nvPr>
        </p:nvSpPr>
        <p:spPr>
          <a:xfrm>
            <a:off x="225645" y="5036400"/>
            <a:ext cx="3815008" cy="216000"/>
          </a:xfrm>
        </p:spPr>
        <p:txBody>
          <a:bodyPr/>
          <a:lstStyle>
            <a:lvl1pPr>
              <a:defRPr sz="110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ko-KR" altLang="en-US"/>
              <a:t>마스터 텍스트 스타일을 편집합니다</a:t>
            </a:r>
          </a:p>
        </p:txBody>
      </p:sp>
      <p:sp>
        <p:nvSpPr>
          <p:cNvPr id="15" name="Shape 70">
            <a:extLst>
              <a:ext uri="{FF2B5EF4-FFF2-40B4-BE49-F238E27FC236}">
                <a16:creationId xmlns:a16="http://schemas.microsoft.com/office/drawing/2014/main" id="{CCAA154D-B1B9-4997-97EE-F1EAB91CF2CB}"/>
              </a:ext>
            </a:extLst>
          </p:cNvPr>
          <p:cNvSpPr>
            <a:spLocks noChangeAspect="1"/>
          </p:cNvSpPr>
          <p:nvPr userDrawn="1"/>
        </p:nvSpPr>
        <p:spPr>
          <a:xfrm>
            <a:off x="0" y="-1"/>
            <a:ext cx="4122694" cy="6858001"/>
          </a:xfrm>
          <a:prstGeom prst="rect">
            <a:avLst/>
          </a:prstGeom>
          <a:solidFill>
            <a:srgbClr val="00338D">
              <a:alpha val="55000"/>
            </a:srgbClr>
          </a:solidFill>
          <a:ln w="12700">
            <a:miter lim="400000"/>
          </a:ln>
        </p:spPr>
        <p:txBody>
          <a:bodyPr lIns="14287" tIns="14287" rIns="14287" bIns="14287" anchor="ctr"/>
          <a:lstStyle/>
          <a:p>
            <a:pPr algn="ctr">
              <a:defRPr sz="3000">
                <a:solidFill>
                  <a:srgbClr val="000000"/>
                </a:solidFill>
                <a:latin typeface="Helvetica Light"/>
                <a:ea typeface="Helvetica Light"/>
                <a:cs typeface="Helvetica Light"/>
                <a:sym typeface="Helvetica Light"/>
              </a:defRPr>
            </a:pPr>
            <a:endParaRPr sz="1125"/>
          </a:p>
        </p:txBody>
      </p:sp>
      <p:pic>
        <p:nvPicPr>
          <p:cNvPr id="17" name="그림 16">
            <a:extLst>
              <a:ext uri="{FF2B5EF4-FFF2-40B4-BE49-F238E27FC236}">
                <a16:creationId xmlns:a16="http://schemas.microsoft.com/office/drawing/2014/main" id="{3BF6DCAA-4201-4E20-A4C8-339B1C7C1F4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25645" y="6031037"/>
            <a:ext cx="1434040" cy="343527"/>
          </a:xfrm>
          <a:prstGeom prst="rect">
            <a:avLst/>
          </a:prstGeom>
        </p:spPr>
      </p:pic>
    </p:spTree>
    <p:extLst>
      <p:ext uri="{BB962C8B-B14F-4D97-AF65-F5344CB8AC3E}">
        <p14:creationId xmlns:p14="http://schemas.microsoft.com/office/powerpoint/2010/main" val="4487233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빈 화면">
    <p:bg>
      <p:bgPr>
        <a:solidFill>
          <a:schemeClr val="bg1"/>
        </a:solidFill>
        <a:effectLst/>
      </p:bgPr>
    </p:bg>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17D9B13C-88DF-4476-93ED-59BB7A9A0DF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1634" y="6328676"/>
            <a:ext cx="811795" cy="198595"/>
          </a:xfrm>
          <a:prstGeom prst="rect">
            <a:avLst/>
          </a:prstGeom>
        </p:spPr>
      </p:pic>
      <p:sp>
        <p:nvSpPr>
          <p:cNvPr id="3" name="Shape 36">
            <a:extLst>
              <a:ext uri="{FF2B5EF4-FFF2-40B4-BE49-F238E27FC236}">
                <a16:creationId xmlns:a16="http://schemas.microsoft.com/office/drawing/2014/main" id="{A4498558-75D2-49A3-B7C6-9538D5154787}"/>
              </a:ext>
            </a:extLst>
          </p:cNvPr>
          <p:cNvSpPr/>
          <p:nvPr userDrawn="1"/>
        </p:nvSpPr>
        <p:spPr>
          <a:xfrm>
            <a:off x="1793137" y="6326686"/>
            <a:ext cx="5973232" cy="457200"/>
          </a:xfrm>
          <a:prstGeom prst="rect">
            <a:avLst/>
          </a:prstGeom>
          <a:ln w="12700">
            <a:miter lim="400000"/>
          </a:ln>
          <a:extLst>
            <a:ext uri="{C572A759-6A51-4108-AA02-DFA0A04FC94B}">
              <ma14:wrappingTextBoxFlag xmlns:ma14="http://schemas.microsoft.com/office/mac/drawingml/2011/main" xmlns="" val="1"/>
            </a:ext>
          </a:extLst>
        </p:spPr>
        <p:txBody>
          <a:bodyPr lIns="0" tIns="0" rIns="0" bIns="0"/>
          <a:lstStyle>
            <a:lvl1pPr defTabSz="914400">
              <a:defRPr sz="800">
                <a:solidFill>
                  <a:srgbClr val="004C97"/>
                </a:solidFill>
                <a:latin typeface="Univers for KPMG"/>
                <a:ea typeface="Univers for KPMG"/>
                <a:cs typeface="Univers for KPMG"/>
                <a:sym typeface="Univers for KPMG"/>
              </a:defRPr>
            </a:lvl1pPr>
          </a:lstStyle>
          <a:p>
            <a:pPr>
              <a:defRPr/>
            </a:pPr>
            <a:r>
              <a:rPr lang="en-US" altLang="ko-KR" sz="600" u="none">
                <a:solidFill>
                  <a:schemeClr val="bg1">
                    <a:lumMod val="65000"/>
                  </a:schemeClr>
                </a:solidFill>
                <a:latin typeface="Univers 45 Light" pitchFamily="2" charset="0"/>
                <a:ea typeface="나눔고딕" panose="020B0600000101010101" charset="-127"/>
                <a:cs typeface="Arial" charset="0"/>
              </a:rPr>
              <a:t>© 2022 </a:t>
            </a:r>
            <a:r>
              <a:rPr kumimoji="1" lang="en-US" altLang="ko-KR" sz="600">
                <a:solidFill>
                  <a:schemeClr val="bg1">
                    <a:lumMod val="65000"/>
                  </a:schemeClr>
                </a:solidFill>
                <a:latin typeface="Univers 45 Light" pitchFamily="2" charset="0"/>
                <a:ea typeface="나눔고딕" panose="020B0600000101010101" charset="-127"/>
                <a:cs typeface="Arial" charset="0"/>
              </a:rPr>
              <a:t>KPMG Samjong Accounting Corp., </a:t>
            </a:r>
            <a:r>
              <a:rPr lang="en-US" altLang="ko-KR" sz="600" u="none">
                <a:solidFill>
                  <a:schemeClr val="bg1">
                    <a:lumMod val="65000"/>
                  </a:schemeClr>
                </a:solidFill>
                <a:latin typeface="Univers 45 Light" pitchFamily="2" charset="0"/>
                <a:ea typeface="나눔고딕" panose="020B0600000101010101" charset="-127"/>
                <a:cs typeface="Arial" charset="0"/>
              </a:rPr>
              <a:t>the Korean member firm of the KPMG network of independent member firms affiliated with KPMG International Cooperative (“KPMG International”), a Swiss entity. All rights reserved. Printed in Korea.</a:t>
            </a:r>
          </a:p>
        </p:txBody>
      </p:sp>
    </p:spTree>
    <p:extLst>
      <p:ext uri="{BB962C8B-B14F-4D97-AF65-F5344CB8AC3E}">
        <p14:creationId xmlns:p14="http://schemas.microsoft.com/office/powerpoint/2010/main" val="8665690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사용자 지정 레이아웃">
    <p:spTree>
      <p:nvGrpSpPr>
        <p:cNvPr id="1" name=""/>
        <p:cNvGrpSpPr/>
        <p:nvPr/>
      </p:nvGrpSpPr>
      <p:grpSpPr>
        <a:xfrm>
          <a:off x="0" y="0"/>
          <a:ext cx="0" cy="0"/>
          <a:chOff x="0" y="0"/>
          <a:chExt cx="0" cy="0"/>
        </a:xfrm>
      </p:grpSpPr>
      <p:pic>
        <p:nvPicPr>
          <p:cNvPr id="7" name="그림 6">
            <a:extLst>
              <a:ext uri="{FF2B5EF4-FFF2-40B4-BE49-F238E27FC236}">
                <a16:creationId xmlns:a16="http://schemas.microsoft.com/office/drawing/2014/main" id="{787102EE-E436-4E3C-BDB4-4B6917105199}"/>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5"/>
            <a:ext cx="9906000" cy="6857665"/>
          </a:xfrm>
          <a:prstGeom prst="rect">
            <a:avLst/>
          </a:prstGeom>
        </p:spPr>
      </p:pic>
      <p:sp>
        <p:nvSpPr>
          <p:cNvPr id="3" name="직사각형 2">
            <a:extLst>
              <a:ext uri="{FF2B5EF4-FFF2-40B4-BE49-F238E27FC236}">
                <a16:creationId xmlns:a16="http://schemas.microsoft.com/office/drawing/2014/main" id="{8E6A7F7D-BEED-4001-B7DC-A6686CDDB3D9}"/>
              </a:ext>
            </a:extLst>
          </p:cNvPr>
          <p:cNvSpPr/>
          <p:nvPr userDrawn="1"/>
        </p:nvSpPr>
        <p:spPr>
          <a:xfrm>
            <a:off x="0" y="-335"/>
            <a:ext cx="9906000" cy="6858000"/>
          </a:xfrm>
          <a:prstGeom prst="rect">
            <a:avLst/>
          </a:prstGeom>
          <a:solidFill>
            <a:srgbClr val="00338D">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49846" tIns="49846" rIns="49846" bIns="49846" rtlCol="0" anchor="ctr"/>
          <a:lstStyle/>
          <a:p>
            <a:pPr algn="ctr"/>
            <a:endParaRPr lang="ko-KR" altLang="en-US" sz="831" err="1">
              <a:solidFill>
                <a:schemeClr val="bg1"/>
              </a:solidFill>
            </a:endParaRPr>
          </a:p>
        </p:txBody>
      </p:sp>
      <p:sp>
        <p:nvSpPr>
          <p:cNvPr id="4" name="Title 21">
            <a:extLst>
              <a:ext uri="{FF2B5EF4-FFF2-40B4-BE49-F238E27FC236}">
                <a16:creationId xmlns:a16="http://schemas.microsoft.com/office/drawing/2014/main" id="{32E34795-2937-470F-B9AD-0A34080F9DBE}"/>
              </a:ext>
            </a:extLst>
          </p:cNvPr>
          <p:cNvSpPr>
            <a:spLocks noGrp="1"/>
          </p:cNvSpPr>
          <p:nvPr>
            <p:ph type="title" hasCustomPrompt="1"/>
          </p:nvPr>
        </p:nvSpPr>
        <p:spPr>
          <a:xfrm>
            <a:off x="1027914" y="2103751"/>
            <a:ext cx="4727783" cy="2419264"/>
          </a:xfrm>
          <a:prstGeom prst="rect">
            <a:avLst/>
          </a:prstGeom>
        </p:spPr>
        <p:txBody>
          <a:bodyPr lIns="0" tIns="0" rIns="0" bIns="0" anchor="t" anchorCtr="0">
            <a:noAutofit/>
          </a:bodyPr>
          <a:lstStyle>
            <a:lvl1pPr algn="r">
              <a:lnSpc>
                <a:spcPts val="8493"/>
              </a:lnSpc>
              <a:spcBef>
                <a:spcPts val="923"/>
              </a:spcBef>
              <a:defRPr sz="8123" baseline="0">
                <a:solidFill>
                  <a:schemeClr val="bg1"/>
                </a:solidFill>
                <a:latin typeface="KPMG Extralight"/>
                <a:cs typeface="KPMG Extralight"/>
              </a:defRPr>
            </a:lvl1pPr>
          </a:lstStyle>
          <a:p>
            <a:r>
              <a:rPr lang="en-US"/>
              <a:t>Section divider one title style</a:t>
            </a:r>
          </a:p>
        </p:txBody>
      </p:sp>
      <p:sp>
        <p:nvSpPr>
          <p:cNvPr id="5" name="Rectangle 3">
            <a:extLst>
              <a:ext uri="{FF2B5EF4-FFF2-40B4-BE49-F238E27FC236}">
                <a16:creationId xmlns:a16="http://schemas.microsoft.com/office/drawing/2014/main" id="{CCC2EEBE-147F-4A40-9EAD-05C4291742FF}"/>
              </a:ext>
            </a:extLst>
          </p:cNvPr>
          <p:cNvSpPr>
            <a:spLocks/>
          </p:cNvSpPr>
          <p:nvPr userDrawn="1"/>
        </p:nvSpPr>
        <p:spPr bwMode="auto">
          <a:xfrm>
            <a:off x="0" y="2367840"/>
            <a:ext cx="1136452" cy="1231156"/>
          </a:xfrm>
          <a:prstGeom prst="rect">
            <a:avLst/>
          </a:prstGeom>
          <a:solidFill>
            <a:schemeClr val="bg1"/>
          </a:solidFill>
          <a:ln>
            <a:noFill/>
          </a:ln>
        </p:spPr>
        <p:txBody>
          <a:bodyPr lIns="19050" tIns="19050" rIns="19050" bIns="19050" anchor="ctr"/>
          <a:lstStyle>
            <a:lvl1pPr>
              <a:defRPr sz="2200" baseline="55000">
                <a:solidFill>
                  <a:srgbClr val="7B7B7B"/>
                </a:solidFill>
                <a:latin typeface="Open Sans" charset="0"/>
                <a:ea typeface="Open Sans" charset="0"/>
                <a:cs typeface="Open Sans" charset="0"/>
                <a:sym typeface="Open Sans" charset="0"/>
              </a:defRPr>
            </a:lvl1pPr>
            <a:lvl2pPr marL="742950" indent="-285750">
              <a:defRPr sz="2200" baseline="55000">
                <a:solidFill>
                  <a:srgbClr val="7B7B7B"/>
                </a:solidFill>
                <a:latin typeface="Open Sans" charset="0"/>
                <a:ea typeface="Open Sans" charset="0"/>
                <a:cs typeface="Open Sans" charset="0"/>
                <a:sym typeface="Open Sans" charset="0"/>
              </a:defRPr>
            </a:lvl2pPr>
            <a:lvl3pPr marL="1143000" indent="-228600">
              <a:defRPr sz="2200" baseline="55000">
                <a:solidFill>
                  <a:srgbClr val="7B7B7B"/>
                </a:solidFill>
                <a:latin typeface="Open Sans" charset="0"/>
                <a:ea typeface="Open Sans" charset="0"/>
                <a:cs typeface="Open Sans" charset="0"/>
                <a:sym typeface="Open Sans" charset="0"/>
              </a:defRPr>
            </a:lvl3pPr>
            <a:lvl4pPr marL="1600200" indent="-228600">
              <a:defRPr sz="2200" baseline="55000">
                <a:solidFill>
                  <a:srgbClr val="7B7B7B"/>
                </a:solidFill>
                <a:latin typeface="Open Sans" charset="0"/>
                <a:ea typeface="Open Sans" charset="0"/>
                <a:cs typeface="Open Sans" charset="0"/>
                <a:sym typeface="Open Sans" charset="0"/>
              </a:defRPr>
            </a:lvl4pPr>
            <a:lvl5pPr marL="2057400" indent="-228600">
              <a:defRPr sz="2200" baseline="55000">
                <a:solidFill>
                  <a:srgbClr val="7B7B7B"/>
                </a:solidFill>
                <a:latin typeface="Open Sans" charset="0"/>
                <a:ea typeface="Open Sans" charset="0"/>
                <a:cs typeface="Open Sans" charset="0"/>
                <a:sym typeface="Open Sans" charset="0"/>
              </a:defRPr>
            </a:lvl5pPr>
            <a:lvl6pPr marL="2514600" indent="-228600" defTabSz="825500" eaLnBrk="0" fontAlgn="base" hangingPunct="0">
              <a:spcBef>
                <a:spcPct val="0"/>
              </a:spcBef>
              <a:spcAft>
                <a:spcPct val="0"/>
              </a:spcAft>
              <a:defRPr sz="2200" baseline="55000">
                <a:solidFill>
                  <a:srgbClr val="7B7B7B"/>
                </a:solidFill>
                <a:latin typeface="Open Sans" charset="0"/>
                <a:ea typeface="Open Sans" charset="0"/>
                <a:cs typeface="Open Sans" charset="0"/>
                <a:sym typeface="Open Sans" charset="0"/>
              </a:defRPr>
            </a:lvl6pPr>
            <a:lvl7pPr marL="2971800" indent="-228600" defTabSz="825500" eaLnBrk="0" fontAlgn="base" hangingPunct="0">
              <a:spcBef>
                <a:spcPct val="0"/>
              </a:spcBef>
              <a:spcAft>
                <a:spcPct val="0"/>
              </a:spcAft>
              <a:defRPr sz="2200" baseline="55000">
                <a:solidFill>
                  <a:srgbClr val="7B7B7B"/>
                </a:solidFill>
                <a:latin typeface="Open Sans" charset="0"/>
                <a:ea typeface="Open Sans" charset="0"/>
                <a:cs typeface="Open Sans" charset="0"/>
                <a:sym typeface="Open Sans" charset="0"/>
              </a:defRPr>
            </a:lvl7pPr>
            <a:lvl8pPr marL="3429000" indent="-228600" defTabSz="825500" eaLnBrk="0" fontAlgn="base" hangingPunct="0">
              <a:spcBef>
                <a:spcPct val="0"/>
              </a:spcBef>
              <a:spcAft>
                <a:spcPct val="0"/>
              </a:spcAft>
              <a:defRPr sz="2200" baseline="55000">
                <a:solidFill>
                  <a:srgbClr val="7B7B7B"/>
                </a:solidFill>
                <a:latin typeface="Open Sans" charset="0"/>
                <a:ea typeface="Open Sans" charset="0"/>
                <a:cs typeface="Open Sans" charset="0"/>
                <a:sym typeface="Open Sans" charset="0"/>
              </a:defRPr>
            </a:lvl8pPr>
            <a:lvl9pPr marL="3886200" indent="-228600" defTabSz="825500" eaLnBrk="0" fontAlgn="base" hangingPunct="0">
              <a:spcBef>
                <a:spcPct val="0"/>
              </a:spcBef>
              <a:spcAft>
                <a:spcPct val="0"/>
              </a:spcAft>
              <a:defRPr sz="2200" baseline="55000">
                <a:solidFill>
                  <a:srgbClr val="7B7B7B"/>
                </a:solidFill>
                <a:latin typeface="Open Sans" charset="0"/>
                <a:ea typeface="Open Sans" charset="0"/>
                <a:cs typeface="Open Sans" charset="0"/>
                <a:sym typeface="Open Sans" charset="0"/>
              </a:defRPr>
            </a:lvl9pPr>
          </a:lstStyle>
          <a:p>
            <a:pPr algn="ctr" fontAlgn="auto">
              <a:spcBef>
                <a:spcPts val="0"/>
              </a:spcBef>
              <a:spcAft>
                <a:spcPts val="0"/>
              </a:spcAft>
            </a:pPr>
            <a:endParaRPr lang="en-US" altLang="en-US" sz="1200" baseline="0">
              <a:solidFill>
                <a:srgbClr val="FFFFFF"/>
              </a:solidFill>
              <a:latin typeface="Helvetica Light" charset="0"/>
              <a:ea typeface="Helvetica Light" charset="0"/>
              <a:cs typeface="Helvetica Light" charset="0"/>
              <a:sym typeface="Helvetica Light" charset="0"/>
            </a:endParaRPr>
          </a:p>
        </p:txBody>
      </p:sp>
      <p:sp>
        <p:nvSpPr>
          <p:cNvPr id="6" name="Line 2">
            <a:extLst>
              <a:ext uri="{FF2B5EF4-FFF2-40B4-BE49-F238E27FC236}">
                <a16:creationId xmlns:a16="http://schemas.microsoft.com/office/drawing/2014/main" id="{73CBED81-5CFD-44FB-92C5-6DC67EA85A83}"/>
              </a:ext>
            </a:extLst>
          </p:cNvPr>
          <p:cNvSpPr>
            <a:spLocks noChangeShapeType="1"/>
          </p:cNvSpPr>
          <p:nvPr userDrawn="1"/>
        </p:nvSpPr>
        <p:spPr bwMode="auto">
          <a:xfrm flipH="1">
            <a:off x="5864334" y="2378642"/>
            <a:ext cx="0" cy="4487044"/>
          </a:xfrm>
          <a:prstGeom prst="line">
            <a:avLst/>
          </a:prstGeom>
          <a:noFill/>
          <a:ln w="76200" cap="flat" cmpd="sng">
            <a:solidFill>
              <a:schemeClr val="bg1"/>
            </a:solid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fontAlgn="auto">
              <a:spcBef>
                <a:spcPts val="0"/>
              </a:spcBef>
              <a:spcAft>
                <a:spcPts val="0"/>
              </a:spcAft>
              <a:defRPr/>
            </a:pPr>
            <a:endParaRPr lang="en-US" altLang="en-US" sz="1200">
              <a:solidFill>
                <a:srgbClr val="000000"/>
              </a:solidFill>
              <a:latin typeface="Helvetica Light" charset="0"/>
              <a:ea typeface="Helvetica Light" charset="0"/>
              <a:cs typeface="Helvetica Light" charset="0"/>
              <a:sym typeface="Helvetica Light" charset="0"/>
            </a:endParaRPr>
          </a:p>
        </p:txBody>
      </p:sp>
      <p:sp>
        <p:nvSpPr>
          <p:cNvPr id="10" name="Text Box 30">
            <a:extLst>
              <a:ext uri="{FF2B5EF4-FFF2-40B4-BE49-F238E27FC236}">
                <a16:creationId xmlns:a16="http://schemas.microsoft.com/office/drawing/2014/main" id="{6CE1AA10-F2B2-4B58-9275-3C34B88CC071}"/>
              </a:ext>
            </a:extLst>
          </p:cNvPr>
          <p:cNvSpPr txBox="1">
            <a:spLocks noChangeArrowheads="1"/>
          </p:cNvSpPr>
          <p:nvPr userDrawn="1"/>
        </p:nvSpPr>
        <p:spPr bwMode="auto">
          <a:xfrm>
            <a:off x="7607441" y="-12310"/>
            <a:ext cx="2289174" cy="503166"/>
          </a:xfrm>
          <a:prstGeom prst="rect">
            <a:avLst/>
          </a:prstGeom>
          <a:noFill/>
          <a:ln w="12700" algn="ctr">
            <a:noFill/>
            <a:miter lim="800000"/>
            <a:headEnd/>
            <a:tailEnd/>
          </a:ln>
          <a:effectLst/>
        </p:spPr>
        <p:txBody>
          <a:bodyPr lIns="0" tIns="39600" rIns="39600" bIns="39600" anchor="b">
            <a:spAutoFit/>
          </a:bodyPr>
          <a:lstStyle/>
          <a:p>
            <a:pPr algn="r" fontAlgn="ctr">
              <a:spcBef>
                <a:spcPct val="50000"/>
              </a:spcBef>
              <a:buClr>
                <a:srgbClr val="0C2D83"/>
              </a:buClr>
              <a:defRPr/>
            </a:pPr>
            <a:r>
              <a:rPr lang="en-US" altLang="ko-KR" sz="1100" b="1" i="1" kern="1200">
                <a:solidFill>
                  <a:srgbClr val="FF0000"/>
                </a:solidFill>
                <a:latin typeface="+mj-ea"/>
                <a:ea typeface="+mn-ea"/>
                <a:cs typeface="+mn-cs"/>
              </a:rPr>
              <a:t>Strictly Private &amp; Confidential</a:t>
            </a:r>
          </a:p>
          <a:p>
            <a:pPr algn="r" fontAlgn="ctr">
              <a:spcBef>
                <a:spcPct val="50000"/>
              </a:spcBef>
              <a:buClr>
                <a:srgbClr val="0C2D83"/>
              </a:buClr>
              <a:defRPr/>
            </a:pPr>
            <a:r>
              <a:rPr lang="en-US" altLang="ko-KR" sz="1100" b="1" i="1" kern="1200">
                <a:solidFill>
                  <a:srgbClr val="FF0000"/>
                </a:solidFill>
                <a:latin typeface="+mj-ea"/>
                <a:ea typeface="+mn-ea"/>
                <a:cs typeface="+mn-cs"/>
              </a:rPr>
              <a:t>Draft</a:t>
            </a:r>
          </a:p>
        </p:txBody>
      </p:sp>
      <p:pic>
        <p:nvPicPr>
          <p:cNvPr id="11" name="그림 10">
            <a:extLst>
              <a:ext uri="{FF2B5EF4-FFF2-40B4-BE49-F238E27FC236}">
                <a16:creationId xmlns:a16="http://schemas.microsoft.com/office/drawing/2014/main" id="{911D7E59-F69D-4DAF-ADE2-4E0F7E12D55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25645" y="6031037"/>
            <a:ext cx="1434040" cy="343527"/>
          </a:xfrm>
          <a:prstGeom prst="rect">
            <a:avLst/>
          </a:prstGeom>
        </p:spPr>
      </p:pic>
    </p:spTree>
    <p:extLst>
      <p:ext uri="{BB962C8B-B14F-4D97-AF65-F5344CB8AC3E}">
        <p14:creationId xmlns:p14="http://schemas.microsoft.com/office/powerpoint/2010/main" val="33336349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사용자 지정 레이아웃">
    <p:spTree>
      <p:nvGrpSpPr>
        <p:cNvPr id="1" name=""/>
        <p:cNvGrpSpPr/>
        <p:nvPr/>
      </p:nvGrpSpPr>
      <p:grpSpPr>
        <a:xfrm>
          <a:off x="0" y="0"/>
          <a:ext cx="0" cy="0"/>
          <a:chOff x="0" y="0"/>
          <a:chExt cx="0" cy="0"/>
        </a:xfrm>
      </p:grpSpPr>
      <p:sp>
        <p:nvSpPr>
          <p:cNvPr id="3" name="object 4">
            <a:extLst>
              <a:ext uri="{FF2B5EF4-FFF2-40B4-BE49-F238E27FC236}">
                <a16:creationId xmlns:a16="http://schemas.microsoft.com/office/drawing/2014/main" id="{77154AD3-B463-46C3-9385-0E8D7EF57E34}"/>
              </a:ext>
            </a:extLst>
          </p:cNvPr>
          <p:cNvSpPr/>
          <p:nvPr userDrawn="1"/>
        </p:nvSpPr>
        <p:spPr>
          <a:xfrm>
            <a:off x="0" y="0"/>
            <a:ext cx="1572768" cy="6858000"/>
          </a:xfrm>
          <a:custGeom>
            <a:avLst/>
            <a:gdLst/>
            <a:ahLst/>
            <a:cxnLst/>
            <a:rect l="l" t="t" r="r" b="b"/>
            <a:pathLst>
              <a:path w="1742046" h="7772400">
                <a:moveTo>
                  <a:pt x="0" y="7772400"/>
                </a:moveTo>
                <a:lnTo>
                  <a:pt x="1742046" y="7772400"/>
                </a:lnTo>
                <a:lnTo>
                  <a:pt x="1742046" y="0"/>
                </a:lnTo>
                <a:lnTo>
                  <a:pt x="0" y="0"/>
                </a:lnTo>
                <a:lnTo>
                  <a:pt x="0" y="7772400"/>
                </a:lnTo>
                <a:close/>
              </a:path>
            </a:pathLst>
          </a:custGeom>
          <a:solidFill>
            <a:srgbClr val="00338D"/>
          </a:solidFill>
        </p:spPr>
        <p:txBody>
          <a:bodyPr wrap="square" lIns="0" tIns="0" rIns="0" bIns="0" rtlCol="0">
            <a:noAutofit/>
          </a:bodyPr>
          <a:lstStyle/>
          <a:p>
            <a:endParaRPr sz="1706">
              <a:latin typeface="Univers for KPMG Light" panose="020B0403020202020204" pitchFamily="34" charset="0"/>
            </a:endParaRPr>
          </a:p>
        </p:txBody>
      </p:sp>
      <p:pic>
        <p:nvPicPr>
          <p:cNvPr id="4" name="Picture 15">
            <a:extLst>
              <a:ext uri="{FF2B5EF4-FFF2-40B4-BE49-F238E27FC236}">
                <a16:creationId xmlns:a16="http://schemas.microsoft.com/office/drawing/2014/main" id="{BC76B0D3-4C9E-46F1-94B7-6695CDF134B9}"/>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807295" y="212810"/>
            <a:ext cx="939383" cy="457222"/>
          </a:xfrm>
          <a:prstGeom prst="rect">
            <a:avLst/>
          </a:prstGeom>
        </p:spPr>
      </p:pic>
      <p:sp>
        <p:nvSpPr>
          <p:cNvPr id="5" name="제목 2">
            <a:extLst>
              <a:ext uri="{FF2B5EF4-FFF2-40B4-BE49-F238E27FC236}">
                <a16:creationId xmlns:a16="http://schemas.microsoft.com/office/drawing/2014/main" id="{090817C9-3AC8-4AC2-ADD5-4EEAABAD94F0}"/>
              </a:ext>
            </a:extLst>
          </p:cNvPr>
          <p:cNvSpPr>
            <a:spLocks noGrp="1"/>
          </p:cNvSpPr>
          <p:nvPr>
            <p:ph type="title"/>
          </p:nvPr>
        </p:nvSpPr>
        <p:spPr>
          <a:xfrm>
            <a:off x="2193858" y="1335025"/>
            <a:ext cx="6703200" cy="3697200"/>
          </a:xfrm>
        </p:spPr>
        <p:txBody>
          <a:bodyPr lIns="90000"/>
          <a:lstStyle>
            <a:lvl1pPr marL="0" algn="l" defTabSz="895317" rtl="0" eaLnBrk="1" latinLnBrk="1" hangingPunct="1">
              <a:lnSpc>
                <a:spcPct val="100000"/>
              </a:lnSpc>
              <a:defRPr lang="ko-KR" altLang="en-US" sz="4700" b="0" i="0" kern="0" dirty="0">
                <a:solidFill>
                  <a:schemeClr val="accent1"/>
                </a:solidFill>
                <a:latin typeface="KPMG Extralight"/>
                <a:ea typeface="+mn-ea"/>
                <a:cs typeface="KPMG Extralight"/>
              </a:defRPr>
            </a:lvl1pPr>
          </a:lstStyle>
          <a:p>
            <a:r>
              <a:rPr lang="ko-KR" altLang="en-US"/>
              <a:t>마스터 제목 스타일 편집</a:t>
            </a:r>
          </a:p>
        </p:txBody>
      </p:sp>
    </p:spTree>
    <p:extLst>
      <p:ext uri="{BB962C8B-B14F-4D97-AF65-F5344CB8AC3E}">
        <p14:creationId xmlns:p14="http://schemas.microsoft.com/office/powerpoint/2010/main" val="41167771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userDrawn="1">
  <p:cSld name="1_DIVIDER 3">
    <p:bg>
      <p:bgRef idx="1001">
        <a:schemeClr val="bg1"/>
      </p:bgRef>
    </p:bg>
    <p:spTree>
      <p:nvGrpSpPr>
        <p:cNvPr id="1" name=""/>
        <p:cNvGrpSpPr/>
        <p:nvPr/>
      </p:nvGrpSpPr>
      <p:grpSpPr>
        <a:xfrm>
          <a:off x="0" y="0"/>
          <a:ext cx="0" cy="0"/>
          <a:chOff x="0" y="0"/>
          <a:chExt cx="0" cy="0"/>
        </a:xfrm>
      </p:grpSpPr>
      <p:sp>
        <p:nvSpPr>
          <p:cNvPr id="5" name="object 4"/>
          <p:cNvSpPr/>
          <p:nvPr userDrawn="1"/>
        </p:nvSpPr>
        <p:spPr>
          <a:xfrm>
            <a:off x="-1" y="0"/>
            <a:ext cx="4124499" cy="6858000"/>
          </a:xfrm>
          <a:custGeom>
            <a:avLst/>
            <a:gdLst/>
            <a:ahLst/>
            <a:cxnLst/>
            <a:rect l="l" t="t" r="r" b="b"/>
            <a:pathLst>
              <a:path w="1742046" h="7772400">
                <a:moveTo>
                  <a:pt x="0" y="7772400"/>
                </a:moveTo>
                <a:lnTo>
                  <a:pt x="1742046" y="7772400"/>
                </a:lnTo>
                <a:lnTo>
                  <a:pt x="1742046" y="0"/>
                </a:lnTo>
                <a:lnTo>
                  <a:pt x="0" y="0"/>
                </a:lnTo>
                <a:lnTo>
                  <a:pt x="0" y="7772400"/>
                </a:lnTo>
                <a:close/>
              </a:path>
            </a:pathLst>
          </a:custGeom>
          <a:solidFill>
            <a:srgbClr val="00338D"/>
          </a:solidFill>
        </p:spPr>
        <p:txBody>
          <a:bodyPr wrap="square" lIns="0" tIns="0" rIns="0" bIns="0" rtlCol="0">
            <a:noAutofit/>
          </a:bodyPr>
          <a:lstStyle/>
          <a:p>
            <a:endParaRPr sz="1562">
              <a:latin typeface="Univers for KPMG Light" panose="020B0403020202020204" pitchFamily="34" charset="0"/>
            </a:endParaRPr>
          </a:p>
        </p:txBody>
      </p:sp>
      <p:sp>
        <p:nvSpPr>
          <p:cNvPr id="7" name="Text Box 30">
            <a:extLst>
              <a:ext uri="{FF2B5EF4-FFF2-40B4-BE49-F238E27FC236}">
                <a16:creationId xmlns:a16="http://schemas.microsoft.com/office/drawing/2014/main" id="{782B8B31-E996-4A08-80B1-5FA2CE26D697}"/>
              </a:ext>
            </a:extLst>
          </p:cNvPr>
          <p:cNvSpPr txBox="1">
            <a:spLocks noChangeArrowheads="1"/>
          </p:cNvSpPr>
          <p:nvPr userDrawn="1"/>
        </p:nvSpPr>
        <p:spPr bwMode="auto">
          <a:xfrm>
            <a:off x="7426061" y="0"/>
            <a:ext cx="2479939" cy="503166"/>
          </a:xfrm>
          <a:prstGeom prst="rect">
            <a:avLst/>
          </a:prstGeom>
          <a:noFill/>
          <a:ln w="12700" algn="ctr">
            <a:noFill/>
            <a:miter lim="800000"/>
            <a:headEnd/>
            <a:tailEnd/>
          </a:ln>
          <a:effectLst/>
        </p:spPr>
        <p:txBody>
          <a:bodyPr lIns="0" tIns="39600" rIns="39600" bIns="39600" anchor="b">
            <a:spAutoFit/>
          </a:bodyPr>
          <a:lstStyle/>
          <a:p>
            <a:pPr algn="r" fontAlgn="ctr">
              <a:spcBef>
                <a:spcPct val="50000"/>
              </a:spcBef>
              <a:buClr>
                <a:srgbClr val="0C2D83"/>
              </a:buClr>
              <a:defRPr/>
            </a:pPr>
            <a:r>
              <a:rPr lang="en-US" altLang="ko-KR" sz="1100" b="1" i="1" kern="1200">
                <a:solidFill>
                  <a:srgbClr val="FF0000"/>
                </a:solidFill>
                <a:latin typeface="+mj-ea"/>
                <a:ea typeface="+mn-ea"/>
                <a:cs typeface="+mn-cs"/>
              </a:rPr>
              <a:t>Strictly Private &amp; Confidential</a:t>
            </a:r>
          </a:p>
          <a:p>
            <a:pPr algn="r" fontAlgn="ctr">
              <a:spcBef>
                <a:spcPct val="50000"/>
              </a:spcBef>
              <a:buClr>
                <a:srgbClr val="0C2D83"/>
              </a:buClr>
              <a:defRPr/>
            </a:pPr>
            <a:r>
              <a:rPr lang="en-US" altLang="ko-KR" sz="1100" b="1" i="1" kern="1200">
                <a:solidFill>
                  <a:srgbClr val="FF0000"/>
                </a:solidFill>
                <a:latin typeface="+mj-ea"/>
                <a:ea typeface="+mn-ea"/>
                <a:cs typeface="+mn-cs"/>
              </a:rPr>
              <a:t>Draft</a:t>
            </a:r>
          </a:p>
        </p:txBody>
      </p:sp>
      <p:pic>
        <p:nvPicPr>
          <p:cNvPr id="6" name="그림 5">
            <a:extLst>
              <a:ext uri="{FF2B5EF4-FFF2-40B4-BE49-F238E27FC236}">
                <a16:creationId xmlns:a16="http://schemas.microsoft.com/office/drawing/2014/main" id="{0AB67A31-89F6-4A8D-A2E5-17439A8CA31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5645" y="6031037"/>
            <a:ext cx="1434040" cy="343527"/>
          </a:xfrm>
          <a:prstGeom prst="rect">
            <a:avLst/>
          </a:prstGeom>
        </p:spPr>
      </p:pic>
    </p:spTree>
    <p:extLst>
      <p:ext uri="{BB962C8B-B14F-4D97-AF65-F5344CB8AC3E}">
        <p14:creationId xmlns:p14="http://schemas.microsoft.com/office/powerpoint/2010/main" val="4084033926"/>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ONE COLUMN TEXT">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488951" y="1422400"/>
            <a:ext cx="8928100" cy="4604400"/>
          </a:xfrm>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GB"/>
          </a:p>
        </p:txBody>
      </p:sp>
      <p:sp>
        <p:nvSpPr>
          <p:cNvPr id="5" name="Text Placeholder 4"/>
          <p:cNvSpPr>
            <a:spLocks noGrp="1"/>
          </p:cNvSpPr>
          <p:nvPr>
            <p:ph type="body" sz="quarter" idx="11" hasCustomPrompt="1"/>
          </p:nvPr>
        </p:nvSpPr>
        <p:spPr>
          <a:xfrm>
            <a:off x="488951" y="203863"/>
            <a:ext cx="8591450" cy="169200"/>
          </a:xfrm>
        </p:spPr>
        <p:txBody>
          <a:bodyPr anchor="b"/>
          <a:lstStyle>
            <a:lvl1pPr>
              <a:spcAft>
                <a:spcPts val="0"/>
              </a:spcAft>
              <a:defRPr sz="1108"/>
            </a:lvl1pPr>
          </a:lstStyle>
          <a:p>
            <a:pPr lvl="0"/>
            <a:r>
              <a:rPr lang="en-US"/>
              <a:t>Super title here</a:t>
            </a:r>
          </a:p>
        </p:txBody>
      </p:sp>
      <p:sp>
        <p:nvSpPr>
          <p:cNvPr id="6" name="Title 5"/>
          <p:cNvSpPr>
            <a:spLocks noGrp="1"/>
          </p:cNvSpPr>
          <p:nvPr>
            <p:ph type="title"/>
          </p:nvPr>
        </p:nvSpPr>
        <p:spPr>
          <a:xfrm>
            <a:off x="488950" y="451575"/>
            <a:ext cx="8970000" cy="723600"/>
          </a:xfrm>
        </p:spPr>
        <p:txBody>
          <a:bodyPr/>
          <a:lstStyle/>
          <a:p>
            <a:r>
              <a:rPr lang="ko-KR" altLang="en-US"/>
              <a:t>마스터 제목 스타일 편집</a:t>
            </a:r>
            <a:endParaRPr lang="en-GB"/>
          </a:p>
        </p:txBody>
      </p:sp>
    </p:spTree>
    <p:extLst>
      <p:ext uri="{BB962C8B-B14F-4D97-AF65-F5344CB8AC3E}">
        <p14:creationId xmlns:p14="http://schemas.microsoft.com/office/powerpoint/2010/main" val="171988277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25600" y="451575"/>
            <a:ext cx="8254800" cy="723600"/>
          </a:xfrm>
          <a:prstGeom prst="rect">
            <a:avLst/>
          </a:prstGeom>
        </p:spPr>
        <p:txBody>
          <a:bodyPr vert="horz" lIns="0" tIns="0" rIns="0" bIns="0" rtlCol="0" anchor="t" anchorCtr="0">
            <a:noAutofit/>
          </a:bodyPr>
          <a:lstStyle/>
          <a:p>
            <a:r>
              <a:rPr lang="ko-KR" altLang="en-US"/>
              <a:t>마스터 제목 스타일 편집</a:t>
            </a:r>
            <a:endParaRPr lang="en-US"/>
          </a:p>
        </p:txBody>
      </p:sp>
      <p:sp>
        <p:nvSpPr>
          <p:cNvPr id="3" name="Text Placeholder 2"/>
          <p:cNvSpPr>
            <a:spLocks noGrp="1"/>
          </p:cNvSpPr>
          <p:nvPr>
            <p:ph type="body" idx="1"/>
          </p:nvPr>
        </p:nvSpPr>
        <p:spPr>
          <a:xfrm>
            <a:off x="825600" y="1422400"/>
            <a:ext cx="8254800" cy="4604400"/>
          </a:xfrm>
          <a:prstGeom prst="rect">
            <a:avLst/>
          </a:prstGeom>
        </p:spPr>
        <p:txBody>
          <a:bodyPr vert="horz" lIns="0" tIns="0" rIns="0" bIns="0" rtlCol="0" anchor="t" anchorCtr="0">
            <a:no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a:p>
        </p:txBody>
      </p:sp>
      <p:sp>
        <p:nvSpPr>
          <p:cNvPr id="29" name="Shape 8"/>
          <p:cNvSpPr txBox="1">
            <a:spLocks/>
          </p:cNvSpPr>
          <p:nvPr userDrawn="1"/>
        </p:nvSpPr>
        <p:spPr>
          <a:xfrm>
            <a:off x="8701088" y="6320118"/>
            <a:ext cx="390050" cy="149412"/>
          </a:xfrm>
          <a:prstGeom prst="rect">
            <a:avLst/>
          </a:prstGeom>
        </p:spPr>
        <p:txBody>
          <a:bodyPr lIns="0" tIns="0" rIns="0" bIns="0" anchor="t"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US" sz="900" smtClean="0">
                <a:solidFill>
                  <a:schemeClr val="tx2"/>
                </a:solidFill>
                <a:latin typeface="+mn-lt"/>
                <a:ea typeface="맑은 고딕" panose="020B0503020000020004" pitchFamily="50" charset="-127"/>
                <a:cs typeface="Arial" panose="020B0604020202020204" pitchFamily="34" charset="0"/>
              </a:rPr>
              <a:pPr algn="r"/>
              <a:t>‹#›</a:t>
            </a:fld>
            <a:endParaRPr lang="en-US" sz="900">
              <a:solidFill>
                <a:schemeClr val="tx2"/>
              </a:solidFill>
              <a:latin typeface="+mn-lt"/>
              <a:ea typeface="맑은 고딕" panose="020B0503020000020004" pitchFamily="50" charset="-127"/>
              <a:cs typeface="Arial" panose="020B0604020202020204" pitchFamily="34" charset="0"/>
            </a:endParaRPr>
          </a:p>
        </p:txBody>
      </p:sp>
      <p:grpSp>
        <p:nvGrpSpPr>
          <p:cNvPr id="10" name="그룹 9">
            <a:extLst>
              <a:ext uri="{FF2B5EF4-FFF2-40B4-BE49-F238E27FC236}">
                <a16:creationId xmlns:a16="http://schemas.microsoft.com/office/drawing/2014/main" id="{452FC808-79BB-4023-A362-1132A01C86CD}"/>
              </a:ext>
            </a:extLst>
          </p:cNvPr>
          <p:cNvGrpSpPr/>
          <p:nvPr userDrawn="1"/>
        </p:nvGrpSpPr>
        <p:grpSpPr>
          <a:xfrm>
            <a:off x="-1119893" y="129406"/>
            <a:ext cx="1003183" cy="6553630"/>
            <a:chOff x="-1119893" y="129406"/>
            <a:chExt cx="1003183" cy="6553630"/>
          </a:xfrm>
        </p:grpSpPr>
        <p:sp>
          <p:nvSpPr>
            <p:cNvPr id="11" name="Rectangle 34">
              <a:extLst>
                <a:ext uri="{FF2B5EF4-FFF2-40B4-BE49-F238E27FC236}">
                  <a16:creationId xmlns:a16="http://schemas.microsoft.com/office/drawing/2014/main" id="{DF0627F6-5773-4EB2-A376-B159880A9DBE}"/>
                </a:ext>
              </a:extLst>
            </p:cNvPr>
            <p:cNvSpPr/>
            <p:nvPr userDrawn="1"/>
          </p:nvSpPr>
          <p:spPr>
            <a:xfrm>
              <a:off x="-1117316" y="129406"/>
              <a:ext cx="1000606" cy="468000"/>
            </a:xfrm>
            <a:prstGeom prst="rect">
              <a:avLst/>
            </a:prstGeom>
            <a:solidFill>
              <a:srgbClr val="00338D"/>
            </a:solidFill>
            <a:ln>
              <a:noFill/>
            </a:ln>
            <a:effectLst/>
          </p:spPr>
          <p:style>
            <a:lnRef idx="1">
              <a:schemeClr val="accent1"/>
            </a:lnRef>
            <a:fillRef idx="3">
              <a:schemeClr val="accent1"/>
            </a:fillRef>
            <a:effectRef idx="2">
              <a:schemeClr val="accent1"/>
            </a:effectRef>
            <a:fontRef idx="minor">
              <a:schemeClr val="lt1"/>
            </a:fontRef>
          </p:style>
          <p:txBody>
            <a:bodyPr lIns="88896" tIns="44448" rIns="88896" bIns="44448" rtlCol="0" anchor="ctr"/>
            <a:lstStyle/>
            <a:p>
              <a:pPr algn="ctr"/>
              <a:r>
                <a:rPr lang="en-US" sz="800" b="1">
                  <a:latin typeface="맑은 고딕" panose="020B0503020000020004" pitchFamily="50" charset="-127"/>
                  <a:ea typeface="맑은 고딕" panose="020B0503020000020004" pitchFamily="50" charset="-127"/>
                  <a:cs typeface="KPMG Extralight"/>
                </a:rPr>
                <a:t>KPMG Blue</a:t>
              </a:r>
            </a:p>
            <a:p>
              <a:pPr algn="ctr"/>
              <a:r>
                <a:rPr lang="en-US" sz="800" b="1">
                  <a:latin typeface="맑은 고딕" panose="020B0503020000020004" pitchFamily="50" charset="-127"/>
                  <a:ea typeface="맑은 고딕" panose="020B0503020000020004" pitchFamily="50" charset="-127"/>
                  <a:cs typeface="Univers for KPMG Cond"/>
                </a:rPr>
                <a:t>0 / 51 / 141</a:t>
              </a:r>
            </a:p>
          </p:txBody>
        </p:sp>
        <p:sp>
          <p:nvSpPr>
            <p:cNvPr id="12" name="Rectangle 35">
              <a:extLst>
                <a:ext uri="{FF2B5EF4-FFF2-40B4-BE49-F238E27FC236}">
                  <a16:creationId xmlns:a16="http://schemas.microsoft.com/office/drawing/2014/main" id="{388B2BBA-F267-41C8-92D0-579081E000EF}"/>
                </a:ext>
              </a:extLst>
            </p:cNvPr>
            <p:cNvSpPr/>
            <p:nvPr userDrawn="1"/>
          </p:nvSpPr>
          <p:spPr>
            <a:xfrm>
              <a:off x="-1117316" y="640893"/>
              <a:ext cx="1000606" cy="468000"/>
            </a:xfrm>
            <a:prstGeom prst="rect">
              <a:avLst/>
            </a:prstGeom>
            <a:solidFill>
              <a:srgbClr val="005EB8"/>
            </a:solidFill>
            <a:ln>
              <a:noFill/>
            </a:ln>
            <a:effectLst/>
          </p:spPr>
          <p:style>
            <a:lnRef idx="1">
              <a:schemeClr val="accent1"/>
            </a:lnRef>
            <a:fillRef idx="3">
              <a:schemeClr val="accent1"/>
            </a:fillRef>
            <a:effectRef idx="2">
              <a:schemeClr val="accent1"/>
            </a:effectRef>
            <a:fontRef idx="minor">
              <a:schemeClr val="lt1"/>
            </a:fontRef>
          </p:style>
          <p:txBody>
            <a:bodyPr lIns="88896" tIns="44448" rIns="88896" bIns="44448" rtlCol="0" anchor="ctr"/>
            <a:lstStyle/>
            <a:p>
              <a:pPr algn="ctr"/>
              <a:r>
                <a:rPr lang="en-US" sz="800" b="1">
                  <a:latin typeface="맑은 고딕" panose="020B0503020000020004" pitchFamily="50" charset="-127"/>
                  <a:ea typeface="맑은 고딕" panose="020B0503020000020004" pitchFamily="50" charset="-127"/>
                  <a:cs typeface="KPMG Extralight"/>
                </a:rPr>
                <a:t>Medium Blue</a:t>
              </a:r>
            </a:p>
            <a:p>
              <a:pPr algn="ctr"/>
              <a:r>
                <a:rPr lang="en-US" sz="800" b="1">
                  <a:latin typeface="맑은 고딕" panose="020B0503020000020004" pitchFamily="50" charset="-127"/>
                  <a:ea typeface="맑은 고딕" panose="020B0503020000020004" pitchFamily="50" charset="-127"/>
                  <a:cs typeface="Univers for KPMG Cond"/>
                </a:rPr>
                <a:t>0 / 94 / 184</a:t>
              </a:r>
            </a:p>
          </p:txBody>
        </p:sp>
        <p:sp>
          <p:nvSpPr>
            <p:cNvPr id="13" name="Rectangle 36">
              <a:extLst>
                <a:ext uri="{FF2B5EF4-FFF2-40B4-BE49-F238E27FC236}">
                  <a16:creationId xmlns:a16="http://schemas.microsoft.com/office/drawing/2014/main" id="{B9C22D10-9382-4511-8D31-851F3990946C}"/>
                </a:ext>
              </a:extLst>
            </p:cNvPr>
            <p:cNvSpPr/>
            <p:nvPr userDrawn="1"/>
          </p:nvSpPr>
          <p:spPr>
            <a:xfrm>
              <a:off x="-1117316" y="1152380"/>
              <a:ext cx="1000606" cy="468000"/>
            </a:xfrm>
            <a:prstGeom prst="rect">
              <a:avLst/>
            </a:prstGeom>
            <a:solidFill>
              <a:srgbClr val="0091DA"/>
            </a:solidFill>
            <a:ln>
              <a:noFill/>
            </a:ln>
            <a:effectLst/>
          </p:spPr>
          <p:style>
            <a:lnRef idx="1">
              <a:schemeClr val="accent1"/>
            </a:lnRef>
            <a:fillRef idx="3">
              <a:schemeClr val="accent1"/>
            </a:fillRef>
            <a:effectRef idx="2">
              <a:schemeClr val="accent1"/>
            </a:effectRef>
            <a:fontRef idx="minor">
              <a:schemeClr val="lt1"/>
            </a:fontRef>
          </p:style>
          <p:txBody>
            <a:bodyPr lIns="88896" tIns="44448" rIns="88896" bIns="44448" rtlCol="0" anchor="ctr"/>
            <a:lstStyle/>
            <a:p>
              <a:pPr algn="ctr"/>
              <a:r>
                <a:rPr lang="en-US" sz="800" b="1">
                  <a:latin typeface="맑은 고딕" panose="020B0503020000020004" pitchFamily="50" charset="-127"/>
                  <a:ea typeface="맑은 고딕" panose="020B0503020000020004" pitchFamily="50" charset="-127"/>
                  <a:cs typeface="KPMG Extralight"/>
                </a:rPr>
                <a:t>Light Blue</a:t>
              </a:r>
            </a:p>
            <a:p>
              <a:pPr algn="ctr"/>
              <a:r>
                <a:rPr lang="en-US" sz="800" b="1">
                  <a:latin typeface="맑은 고딕" panose="020B0503020000020004" pitchFamily="50" charset="-127"/>
                  <a:ea typeface="맑은 고딕" panose="020B0503020000020004" pitchFamily="50" charset="-127"/>
                  <a:cs typeface="Univers for KPMG Cond"/>
                </a:rPr>
                <a:t>0 / 145 / 218</a:t>
              </a:r>
            </a:p>
          </p:txBody>
        </p:sp>
        <p:sp>
          <p:nvSpPr>
            <p:cNvPr id="14" name="Rectangle 37">
              <a:extLst>
                <a:ext uri="{FF2B5EF4-FFF2-40B4-BE49-F238E27FC236}">
                  <a16:creationId xmlns:a16="http://schemas.microsoft.com/office/drawing/2014/main" id="{6D7065F4-4292-47C8-8A34-FAA8666BED79}"/>
                </a:ext>
              </a:extLst>
            </p:cNvPr>
            <p:cNvSpPr/>
            <p:nvPr userDrawn="1"/>
          </p:nvSpPr>
          <p:spPr>
            <a:xfrm>
              <a:off x="-1117316" y="1663867"/>
              <a:ext cx="1000606" cy="468000"/>
            </a:xfrm>
            <a:prstGeom prst="rect">
              <a:avLst/>
            </a:prstGeom>
            <a:solidFill>
              <a:srgbClr val="483698"/>
            </a:solidFill>
            <a:ln>
              <a:noFill/>
            </a:ln>
            <a:effectLst/>
          </p:spPr>
          <p:style>
            <a:lnRef idx="1">
              <a:schemeClr val="accent1"/>
            </a:lnRef>
            <a:fillRef idx="3">
              <a:schemeClr val="accent1"/>
            </a:fillRef>
            <a:effectRef idx="2">
              <a:schemeClr val="accent1"/>
            </a:effectRef>
            <a:fontRef idx="minor">
              <a:schemeClr val="lt1"/>
            </a:fontRef>
          </p:style>
          <p:txBody>
            <a:bodyPr lIns="88896" tIns="44448" rIns="88896" bIns="44448" rtlCol="0" anchor="ctr"/>
            <a:lstStyle/>
            <a:p>
              <a:pPr algn="ctr"/>
              <a:r>
                <a:rPr lang="en-US" sz="800" b="1">
                  <a:latin typeface="맑은 고딕" panose="020B0503020000020004" pitchFamily="50" charset="-127"/>
                  <a:ea typeface="맑은 고딕" panose="020B0503020000020004" pitchFamily="50" charset="-127"/>
                  <a:cs typeface="KPMG Extralight"/>
                </a:rPr>
                <a:t>Violet</a:t>
              </a:r>
            </a:p>
            <a:p>
              <a:pPr algn="ctr"/>
              <a:r>
                <a:rPr lang="en-US" sz="800" b="1">
                  <a:latin typeface="맑은 고딕" panose="020B0503020000020004" pitchFamily="50" charset="-127"/>
                  <a:ea typeface="맑은 고딕" panose="020B0503020000020004" pitchFamily="50" charset="-127"/>
                  <a:cs typeface="Univers for KPMG Cond"/>
                </a:rPr>
                <a:t>72 / 54 / 152</a:t>
              </a:r>
            </a:p>
          </p:txBody>
        </p:sp>
        <p:sp>
          <p:nvSpPr>
            <p:cNvPr id="15" name="Rectangle 38">
              <a:extLst>
                <a:ext uri="{FF2B5EF4-FFF2-40B4-BE49-F238E27FC236}">
                  <a16:creationId xmlns:a16="http://schemas.microsoft.com/office/drawing/2014/main" id="{C9E8AA1A-0A69-4E89-9508-8D5E7735B30C}"/>
                </a:ext>
              </a:extLst>
            </p:cNvPr>
            <p:cNvSpPr/>
            <p:nvPr userDrawn="1"/>
          </p:nvSpPr>
          <p:spPr>
            <a:xfrm>
              <a:off x="-1119893" y="2169209"/>
              <a:ext cx="1000606" cy="468000"/>
            </a:xfrm>
            <a:prstGeom prst="rect">
              <a:avLst/>
            </a:prstGeom>
            <a:solidFill>
              <a:srgbClr val="470A68"/>
            </a:solidFill>
            <a:ln>
              <a:noFill/>
            </a:ln>
            <a:effectLst/>
          </p:spPr>
          <p:style>
            <a:lnRef idx="1">
              <a:schemeClr val="accent1"/>
            </a:lnRef>
            <a:fillRef idx="3">
              <a:schemeClr val="accent1"/>
            </a:fillRef>
            <a:effectRef idx="2">
              <a:schemeClr val="accent1"/>
            </a:effectRef>
            <a:fontRef idx="minor">
              <a:schemeClr val="lt1"/>
            </a:fontRef>
          </p:style>
          <p:txBody>
            <a:bodyPr lIns="88896" tIns="44448" rIns="88896" bIns="44448" rtlCol="0" anchor="ctr"/>
            <a:lstStyle/>
            <a:p>
              <a:pPr algn="ctr"/>
              <a:r>
                <a:rPr lang="en-US" sz="800" b="1">
                  <a:latin typeface="맑은 고딕" panose="020B0503020000020004" pitchFamily="50" charset="-127"/>
                  <a:ea typeface="맑은 고딕" panose="020B0503020000020004" pitchFamily="50" charset="-127"/>
                  <a:cs typeface="KPMG Extralight"/>
                </a:rPr>
                <a:t>Purple</a:t>
              </a:r>
            </a:p>
            <a:p>
              <a:pPr algn="ctr"/>
              <a:r>
                <a:rPr lang="en-US" sz="800" b="1">
                  <a:latin typeface="맑은 고딕" panose="020B0503020000020004" pitchFamily="50" charset="-127"/>
                  <a:ea typeface="맑은 고딕" panose="020B0503020000020004" pitchFamily="50" charset="-127"/>
                  <a:cs typeface="Univers for KPMG Cond"/>
                </a:rPr>
                <a:t>71 / 10 / 104</a:t>
              </a:r>
            </a:p>
          </p:txBody>
        </p:sp>
        <p:sp>
          <p:nvSpPr>
            <p:cNvPr id="16" name="Rectangle 39">
              <a:extLst>
                <a:ext uri="{FF2B5EF4-FFF2-40B4-BE49-F238E27FC236}">
                  <a16:creationId xmlns:a16="http://schemas.microsoft.com/office/drawing/2014/main" id="{787E8A21-A389-4387-AA56-ECA36ADD51EC}"/>
                </a:ext>
              </a:extLst>
            </p:cNvPr>
            <p:cNvSpPr/>
            <p:nvPr userDrawn="1"/>
          </p:nvSpPr>
          <p:spPr>
            <a:xfrm>
              <a:off x="-1119893" y="2679774"/>
              <a:ext cx="1000606" cy="468000"/>
            </a:xfrm>
            <a:prstGeom prst="rect">
              <a:avLst/>
            </a:prstGeom>
            <a:solidFill>
              <a:srgbClr val="6D2077"/>
            </a:solidFill>
            <a:ln>
              <a:noFill/>
            </a:ln>
            <a:effectLst/>
          </p:spPr>
          <p:style>
            <a:lnRef idx="1">
              <a:schemeClr val="accent1"/>
            </a:lnRef>
            <a:fillRef idx="3">
              <a:schemeClr val="accent1"/>
            </a:fillRef>
            <a:effectRef idx="2">
              <a:schemeClr val="accent1"/>
            </a:effectRef>
            <a:fontRef idx="minor">
              <a:schemeClr val="lt1"/>
            </a:fontRef>
          </p:style>
          <p:txBody>
            <a:bodyPr lIns="88896" tIns="44448" rIns="88896" bIns="44448" rtlCol="0" anchor="ctr"/>
            <a:lstStyle/>
            <a:p>
              <a:pPr algn="ctr"/>
              <a:r>
                <a:rPr lang="en-US" sz="800" b="1">
                  <a:latin typeface="맑은 고딕" panose="020B0503020000020004" pitchFamily="50" charset="-127"/>
                  <a:ea typeface="맑은 고딕" panose="020B0503020000020004" pitchFamily="50" charset="-127"/>
                  <a:cs typeface="KPMG Extralight"/>
                </a:rPr>
                <a:t>Light Purple</a:t>
              </a:r>
            </a:p>
            <a:p>
              <a:pPr algn="ctr"/>
              <a:r>
                <a:rPr lang="en-US" sz="800" b="1">
                  <a:latin typeface="맑은 고딕" panose="020B0503020000020004" pitchFamily="50" charset="-127"/>
                  <a:ea typeface="맑은 고딕" panose="020B0503020000020004" pitchFamily="50" charset="-127"/>
                  <a:cs typeface="Univers for KPMG Cond"/>
                </a:rPr>
                <a:t>109 / 32 / 119</a:t>
              </a:r>
            </a:p>
          </p:txBody>
        </p:sp>
        <p:sp>
          <p:nvSpPr>
            <p:cNvPr id="17" name="Rectangle 40">
              <a:extLst>
                <a:ext uri="{FF2B5EF4-FFF2-40B4-BE49-F238E27FC236}">
                  <a16:creationId xmlns:a16="http://schemas.microsoft.com/office/drawing/2014/main" id="{620C895F-56D3-4295-BCB1-904D54E4D7C5}"/>
                </a:ext>
              </a:extLst>
            </p:cNvPr>
            <p:cNvSpPr/>
            <p:nvPr userDrawn="1"/>
          </p:nvSpPr>
          <p:spPr>
            <a:xfrm>
              <a:off x="-1119893" y="3186038"/>
              <a:ext cx="1000606" cy="468000"/>
            </a:xfrm>
            <a:prstGeom prst="rect">
              <a:avLst/>
            </a:prstGeom>
            <a:solidFill>
              <a:srgbClr val="00A3A1"/>
            </a:solidFill>
            <a:ln>
              <a:noFill/>
            </a:ln>
            <a:effectLst/>
          </p:spPr>
          <p:style>
            <a:lnRef idx="1">
              <a:schemeClr val="accent1"/>
            </a:lnRef>
            <a:fillRef idx="3">
              <a:schemeClr val="accent1"/>
            </a:fillRef>
            <a:effectRef idx="2">
              <a:schemeClr val="accent1"/>
            </a:effectRef>
            <a:fontRef idx="minor">
              <a:schemeClr val="lt1"/>
            </a:fontRef>
          </p:style>
          <p:txBody>
            <a:bodyPr lIns="88896" tIns="44448" rIns="88896" bIns="44448" rtlCol="0" anchor="ctr"/>
            <a:lstStyle/>
            <a:p>
              <a:pPr algn="ctr"/>
              <a:r>
                <a:rPr lang="en-US" sz="800" b="1">
                  <a:latin typeface="맑은 고딕" panose="020B0503020000020004" pitchFamily="50" charset="-127"/>
                  <a:ea typeface="맑은 고딕" panose="020B0503020000020004" pitchFamily="50" charset="-127"/>
                  <a:cs typeface="KPMG Extralight"/>
                </a:rPr>
                <a:t>Green</a:t>
              </a:r>
            </a:p>
            <a:p>
              <a:pPr algn="ctr"/>
              <a:r>
                <a:rPr lang="en-US" sz="800" b="1">
                  <a:latin typeface="맑은 고딕" panose="020B0503020000020004" pitchFamily="50" charset="-127"/>
                  <a:ea typeface="맑은 고딕" panose="020B0503020000020004" pitchFamily="50" charset="-127"/>
                  <a:cs typeface="Univers for KPMG Cond"/>
                </a:rPr>
                <a:t>0 / 163 / 161</a:t>
              </a:r>
            </a:p>
          </p:txBody>
        </p:sp>
        <p:sp>
          <p:nvSpPr>
            <p:cNvPr id="18" name="Rectangle 41">
              <a:extLst>
                <a:ext uri="{FF2B5EF4-FFF2-40B4-BE49-F238E27FC236}">
                  <a16:creationId xmlns:a16="http://schemas.microsoft.com/office/drawing/2014/main" id="{6E8EA23F-94CE-4ACA-BF18-97E98DC68A03}"/>
                </a:ext>
              </a:extLst>
            </p:cNvPr>
            <p:cNvSpPr/>
            <p:nvPr userDrawn="1"/>
          </p:nvSpPr>
          <p:spPr>
            <a:xfrm>
              <a:off x="-1119893" y="3690607"/>
              <a:ext cx="1000606" cy="468000"/>
            </a:xfrm>
            <a:prstGeom prst="rect">
              <a:avLst/>
            </a:prstGeom>
            <a:solidFill>
              <a:srgbClr val="009A44"/>
            </a:solidFill>
            <a:ln>
              <a:noFill/>
            </a:ln>
            <a:effectLst/>
          </p:spPr>
          <p:style>
            <a:lnRef idx="1">
              <a:schemeClr val="accent1"/>
            </a:lnRef>
            <a:fillRef idx="3">
              <a:schemeClr val="accent1"/>
            </a:fillRef>
            <a:effectRef idx="2">
              <a:schemeClr val="accent1"/>
            </a:effectRef>
            <a:fontRef idx="minor">
              <a:schemeClr val="lt1"/>
            </a:fontRef>
          </p:style>
          <p:txBody>
            <a:bodyPr lIns="88896" tIns="44448" rIns="88896" bIns="44448" rtlCol="0" anchor="ctr"/>
            <a:lstStyle/>
            <a:p>
              <a:pPr algn="ctr"/>
              <a:r>
                <a:rPr lang="en-US" sz="800" b="1">
                  <a:latin typeface="맑은 고딕" panose="020B0503020000020004" pitchFamily="50" charset="-127"/>
                  <a:ea typeface="맑은 고딕" panose="020B0503020000020004" pitchFamily="50" charset="-127"/>
                  <a:cs typeface="KPMG Extralight"/>
                </a:rPr>
                <a:t>Dark Green</a:t>
              </a:r>
            </a:p>
            <a:p>
              <a:pPr algn="ctr"/>
              <a:r>
                <a:rPr lang="en-US" sz="800" b="1">
                  <a:latin typeface="맑은 고딕" panose="020B0503020000020004" pitchFamily="50" charset="-127"/>
                  <a:ea typeface="맑은 고딕" panose="020B0503020000020004" pitchFamily="50" charset="-127"/>
                  <a:cs typeface="Univers for KPMG Cond"/>
                </a:rPr>
                <a:t>0 / 154 / 68</a:t>
              </a:r>
            </a:p>
          </p:txBody>
        </p:sp>
        <p:sp>
          <p:nvSpPr>
            <p:cNvPr id="19" name="Rectangle 42">
              <a:extLst>
                <a:ext uri="{FF2B5EF4-FFF2-40B4-BE49-F238E27FC236}">
                  <a16:creationId xmlns:a16="http://schemas.microsoft.com/office/drawing/2014/main" id="{8F8997B3-2B31-49C3-AE28-6044296CEB72}"/>
                </a:ext>
              </a:extLst>
            </p:cNvPr>
            <p:cNvSpPr/>
            <p:nvPr userDrawn="1"/>
          </p:nvSpPr>
          <p:spPr>
            <a:xfrm>
              <a:off x="-1119893" y="4195949"/>
              <a:ext cx="1000606" cy="468000"/>
            </a:xfrm>
            <a:prstGeom prst="rect">
              <a:avLst/>
            </a:prstGeom>
            <a:solidFill>
              <a:srgbClr val="43B02A"/>
            </a:solidFill>
            <a:ln>
              <a:noFill/>
            </a:ln>
            <a:effectLst/>
          </p:spPr>
          <p:style>
            <a:lnRef idx="1">
              <a:schemeClr val="accent1"/>
            </a:lnRef>
            <a:fillRef idx="3">
              <a:schemeClr val="accent1"/>
            </a:fillRef>
            <a:effectRef idx="2">
              <a:schemeClr val="accent1"/>
            </a:effectRef>
            <a:fontRef idx="minor">
              <a:schemeClr val="lt1"/>
            </a:fontRef>
          </p:style>
          <p:txBody>
            <a:bodyPr lIns="88896" tIns="44448" rIns="88896" bIns="44448" rtlCol="0" anchor="ctr"/>
            <a:lstStyle/>
            <a:p>
              <a:pPr algn="ctr"/>
              <a:r>
                <a:rPr lang="en-US" sz="800" b="1">
                  <a:latin typeface="맑은 고딕" panose="020B0503020000020004" pitchFamily="50" charset="-127"/>
                  <a:ea typeface="맑은 고딕" panose="020B0503020000020004" pitchFamily="50" charset="-127"/>
                  <a:cs typeface="KPMG Extralight"/>
                </a:rPr>
                <a:t>Light Green</a:t>
              </a:r>
            </a:p>
            <a:p>
              <a:pPr algn="ctr"/>
              <a:r>
                <a:rPr lang="en-US" sz="800" b="1">
                  <a:latin typeface="맑은 고딕" panose="020B0503020000020004" pitchFamily="50" charset="-127"/>
                  <a:ea typeface="맑은 고딕" panose="020B0503020000020004" pitchFamily="50" charset="-127"/>
                  <a:cs typeface="Univers for KPMG Cond"/>
                </a:rPr>
                <a:t>67 / 176 / 42</a:t>
              </a:r>
            </a:p>
          </p:txBody>
        </p:sp>
        <p:sp>
          <p:nvSpPr>
            <p:cNvPr id="20" name="Rectangle 43">
              <a:extLst>
                <a:ext uri="{FF2B5EF4-FFF2-40B4-BE49-F238E27FC236}">
                  <a16:creationId xmlns:a16="http://schemas.microsoft.com/office/drawing/2014/main" id="{7F18D1E5-81D0-4091-9CEF-9605E869B2D9}"/>
                </a:ext>
              </a:extLst>
            </p:cNvPr>
            <p:cNvSpPr/>
            <p:nvPr userDrawn="1"/>
          </p:nvSpPr>
          <p:spPr>
            <a:xfrm>
              <a:off x="-1119893" y="4701291"/>
              <a:ext cx="1000606" cy="468000"/>
            </a:xfrm>
            <a:prstGeom prst="rect">
              <a:avLst/>
            </a:prstGeom>
            <a:solidFill>
              <a:srgbClr val="EAAA00"/>
            </a:solidFill>
            <a:ln>
              <a:noFill/>
            </a:ln>
            <a:effectLst/>
          </p:spPr>
          <p:style>
            <a:lnRef idx="1">
              <a:schemeClr val="accent1"/>
            </a:lnRef>
            <a:fillRef idx="3">
              <a:schemeClr val="accent1"/>
            </a:fillRef>
            <a:effectRef idx="2">
              <a:schemeClr val="accent1"/>
            </a:effectRef>
            <a:fontRef idx="minor">
              <a:schemeClr val="lt1"/>
            </a:fontRef>
          </p:style>
          <p:txBody>
            <a:bodyPr lIns="88896" tIns="44448" rIns="88896" bIns="44448" rtlCol="0" anchor="ctr"/>
            <a:lstStyle/>
            <a:p>
              <a:pPr algn="ctr"/>
              <a:r>
                <a:rPr lang="en-US" sz="800" b="1">
                  <a:latin typeface="맑은 고딕" panose="020B0503020000020004" pitchFamily="50" charset="-127"/>
                  <a:ea typeface="맑은 고딕" panose="020B0503020000020004" pitchFamily="50" charset="-127"/>
                  <a:cs typeface="KPMG Extralight"/>
                </a:rPr>
                <a:t>Yellow</a:t>
              </a:r>
            </a:p>
            <a:p>
              <a:pPr algn="ctr"/>
              <a:r>
                <a:rPr lang="en-US" sz="800" b="1">
                  <a:latin typeface="맑은 고딕" panose="020B0503020000020004" pitchFamily="50" charset="-127"/>
                  <a:ea typeface="맑은 고딕" panose="020B0503020000020004" pitchFamily="50" charset="-127"/>
                  <a:cs typeface="Univers for KPMG Cond"/>
                </a:rPr>
                <a:t>234 / 170 / 0</a:t>
              </a:r>
            </a:p>
          </p:txBody>
        </p:sp>
        <p:sp>
          <p:nvSpPr>
            <p:cNvPr id="21" name="Rectangle 44">
              <a:extLst>
                <a:ext uri="{FF2B5EF4-FFF2-40B4-BE49-F238E27FC236}">
                  <a16:creationId xmlns:a16="http://schemas.microsoft.com/office/drawing/2014/main" id="{B471F2CD-9C88-4665-B807-7DE6ECCD3648}"/>
                </a:ext>
              </a:extLst>
            </p:cNvPr>
            <p:cNvSpPr/>
            <p:nvPr userDrawn="1"/>
          </p:nvSpPr>
          <p:spPr>
            <a:xfrm>
              <a:off x="-1119893" y="5200726"/>
              <a:ext cx="1000606" cy="468000"/>
            </a:xfrm>
            <a:prstGeom prst="rect">
              <a:avLst/>
            </a:prstGeom>
            <a:solidFill>
              <a:srgbClr val="F68D2E"/>
            </a:solidFill>
            <a:ln>
              <a:noFill/>
            </a:ln>
            <a:effectLst/>
          </p:spPr>
          <p:style>
            <a:lnRef idx="1">
              <a:schemeClr val="accent1"/>
            </a:lnRef>
            <a:fillRef idx="3">
              <a:schemeClr val="accent1"/>
            </a:fillRef>
            <a:effectRef idx="2">
              <a:schemeClr val="accent1"/>
            </a:effectRef>
            <a:fontRef idx="minor">
              <a:schemeClr val="lt1"/>
            </a:fontRef>
          </p:style>
          <p:txBody>
            <a:bodyPr lIns="88896" tIns="44448" rIns="88896" bIns="44448" rtlCol="0" anchor="ctr"/>
            <a:lstStyle/>
            <a:p>
              <a:pPr algn="ctr"/>
              <a:r>
                <a:rPr lang="en-US" sz="800" b="1">
                  <a:latin typeface="맑은 고딕" panose="020B0503020000020004" pitchFamily="50" charset="-127"/>
                  <a:ea typeface="맑은 고딕" panose="020B0503020000020004" pitchFamily="50" charset="-127"/>
                  <a:cs typeface="KPMG Extralight"/>
                </a:rPr>
                <a:t>Orange</a:t>
              </a:r>
            </a:p>
            <a:p>
              <a:pPr algn="ctr"/>
              <a:r>
                <a:rPr lang="en-US" sz="800" b="1">
                  <a:latin typeface="맑은 고딕" panose="020B0503020000020004" pitchFamily="50" charset="-127"/>
                  <a:ea typeface="맑은 고딕" panose="020B0503020000020004" pitchFamily="50" charset="-127"/>
                  <a:cs typeface="Univers for KPMG Cond"/>
                </a:rPr>
                <a:t>246 / 141 / 46</a:t>
              </a:r>
            </a:p>
          </p:txBody>
        </p:sp>
        <p:sp>
          <p:nvSpPr>
            <p:cNvPr id="22" name="Rectangle 45">
              <a:extLst>
                <a:ext uri="{FF2B5EF4-FFF2-40B4-BE49-F238E27FC236}">
                  <a16:creationId xmlns:a16="http://schemas.microsoft.com/office/drawing/2014/main" id="{8B5FAD2F-B9E1-4906-BCE4-2686F552BB13}"/>
                </a:ext>
              </a:extLst>
            </p:cNvPr>
            <p:cNvSpPr/>
            <p:nvPr userDrawn="1"/>
          </p:nvSpPr>
          <p:spPr>
            <a:xfrm>
              <a:off x="-1119893" y="5707881"/>
              <a:ext cx="1000606" cy="468000"/>
            </a:xfrm>
            <a:prstGeom prst="rect">
              <a:avLst/>
            </a:prstGeom>
            <a:solidFill>
              <a:srgbClr val="BC204B"/>
            </a:solidFill>
            <a:ln>
              <a:noFill/>
            </a:ln>
            <a:effectLst/>
          </p:spPr>
          <p:style>
            <a:lnRef idx="1">
              <a:schemeClr val="accent1"/>
            </a:lnRef>
            <a:fillRef idx="3">
              <a:schemeClr val="accent1"/>
            </a:fillRef>
            <a:effectRef idx="2">
              <a:schemeClr val="accent1"/>
            </a:effectRef>
            <a:fontRef idx="minor">
              <a:schemeClr val="lt1"/>
            </a:fontRef>
          </p:style>
          <p:txBody>
            <a:bodyPr lIns="88896" tIns="44448" rIns="88896" bIns="44448" rtlCol="0" anchor="ctr"/>
            <a:lstStyle/>
            <a:p>
              <a:pPr algn="ctr"/>
              <a:r>
                <a:rPr lang="en-US" sz="800" b="1">
                  <a:latin typeface="맑은 고딕" panose="020B0503020000020004" pitchFamily="50" charset="-127"/>
                  <a:ea typeface="맑은 고딕" panose="020B0503020000020004" pitchFamily="50" charset="-127"/>
                  <a:cs typeface="KPMG Extralight"/>
                </a:rPr>
                <a:t>Red</a:t>
              </a:r>
            </a:p>
            <a:p>
              <a:pPr algn="ctr"/>
              <a:r>
                <a:rPr lang="en-US" sz="800" b="1">
                  <a:latin typeface="맑은 고딕" panose="020B0503020000020004" pitchFamily="50" charset="-127"/>
                  <a:ea typeface="맑은 고딕" panose="020B0503020000020004" pitchFamily="50" charset="-127"/>
                  <a:cs typeface="Univers for KPMG Cond"/>
                </a:rPr>
                <a:t>188 / 32 / 75</a:t>
              </a:r>
            </a:p>
          </p:txBody>
        </p:sp>
        <p:sp>
          <p:nvSpPr>
            <p:cNvPr id="23" name="Rectangle 46">
              <a:extLst>
                <a:ext uri="{FF2B5EF4-FFF2-40B4-BE49-F238E27FC236}">
                  <a16:creationId xmlns:a16="http://schemas.microsoft.com/office/drawing/2014/main" id="{FFA1825A-BC2E-45C0-9C15-3A296F1002E9}"/>
                </a:ext>
              </a:extLst>
            </p:cNvPr>
            <p:cNvSpPr/>
            <p:nvPr userDrawn="1"/>
          </p:nvSpPr>
          <p:spPr>
            <a:xfrm>
              <a:off x="-1119893" y="6215036"/>
              <a:ext cx="1000606" cy="468000"/>
            </a:xfrm>
            <a:prstGeom prst="rect">
              <a:avLst/>
            </a:prstGeom>
            <a:solidFill>
              <a:srgbClr val="C6007E"/>
            </a:solidFill>
            <a:ln>
              <a:noFill/>
            </a:ln>
            <a:effectLst/>
          </p:spPr>
          <p:style>
            <a:lnRef idx="1">
              <a:schemeClr val="accent1"/>
            </a:lnRef>
            <a:fillRef idx="3">
              <a:schemeClr val="accent1"/>
            </a:fillRef>
            <a:effectRef idx="2">
              <a:schemeClr val="accent1"/>
            </a:effectRef>
            <a:fontRef idx="minor">
              <a:schemeClr val="lt1"/>
            </a:fontRef>
          </p:style>
          <p:txBody>
            <a:bodyPr lIns="88896" tIns="44448" rIns="88896" bIns="44448" rtlCol="0" anchor="ctr"/>
            <a:lstStyle/>
            <a:p>
              <a:pPr algn="ctr"/>
              <a:r>
                <a:rPr lang="en-US" sz="800" b="1">
                  <a:latin typeface="맑은 고딕" panose="020B0503020000020004" pitchFamily="50" charset="-127"/>
                  <a:ea typeface="맑은 고딕" panose="020B0503020000020004" pitchFamily="50" charset="-127"/>
                  <a:cs typeface="KPMG Extralight"/>
                </a:rPr>
                <a:t>Pink</a:t>
              </a:r>
            </a:p>
            <a:p>
              <a:pPr algn="ctr"/>
              <a:r>
                <a:rPr lang="en-US" sz="800" b="1">
                  <a:latin typeface="맑은 고딕" panose="020B0503020000020004" pitchFamily="50" charset="-127"/>
                  <a:ea typeface="맑은 고딕" panose="020B0503020000020004" pitchFamily="50" charset="-127"/>
                  <a:cs typeface="Univers for KPMG Cond"/>
                </a:rPr>
                <a:t>198 / 0 / 126</a:t>
              </a:r>
            </a:p>
          </p:txBody>
        </p:sp>
      </p:grpSp>
      <p:sp>
        <p:nvSpPr>
          <p:cNvPr id="31" name="TextBox 30">
            <a:extLst>
              <a:ext uri="{FF2B5EF4-FFF2-40B4-BE49-F238E27FC236}">
                <a16:creationId xmlns:a16="http://schemas.microsoft.com/office/drawing/2014/main" id="{146E8057-59D1-4E69-A899-95E71B3ACFD6}"/>
              </a:ext>
            </a:extLst>
          </p:cNvPr>
          <p:cNvSpPr txBox="1"/>
          <p:nvPr userDrawn="1"/>
        </p:nvSpPr>
        <p:spPr>
          <a:xfrm>
            <a:off x="-2635135" y="129406"/>
            <a:ext cx="1467435" cy="1477328"/>
          </a:xfrm>
          <a:prstGeom prst="rect">
            <a:avLst/>
          </a:prstGeom>
          <a:solidFill>
            <a:schemeClr val="bg1"/>
          </a:solidFill>
          <a:ln>
            <a:solidFill>
              <a:schemeClr val="tx2"/>
            </a:solidFill>
          </a:ln>
        </p:spPr>
        <p:txBody>
          <a:bodyPr wrap="square" rtlCol="0">
            <a:spAutoFit/>
          </a:bodyPr>
          <a:lstStyle/>
          <a:p>
            <a:r>
              <a:rPr lang="ko-KR" altLang="en-US" sz="900">
                <a:latin typeface="Arial" panose="020B0604020202020204" pitchFamily="34" charset="0"/>
                <a:ea typeface="+mj-ea"/>
                <a:cs typeface="Arial" panose="020B0604020202020204" pitchFamily="34" charset="0"/>
              </a:rPr>
              <a:t>한글폰트 </a:t>
            </a:r>
            <a:r>
              <a:rPr lang="en-US" altLang="ko-KR" sz="900">
                <a:latin typeface="Arial" panose="020B0604020202020204" pitchFamily="34" charset="0"/>
                <a:ea typeface="+mj-ea"/>
                <a:cs typeface="Arial" panose="020B0604020202020204" pitchFamily="34" charset="0"/>
              </a:rPr>
              <a:t>: </a:t>
            </a:r>
            <a:r>
              <a:rPr lang="ko-KR" altLang="en-US" sz="900">
                <a:latin typeface="Arial" panose="020B0604020202020204" pitchFamily="34" charset="0"/>
                <a:ea typeface="+mj-ea"/>
                <a:cs typeface="Arial" panose="020B0604020202020204" pitchFamily="34" charset="0"/>
              </a:rPr>
              <a:t>맑은 고딕</a:t>
            </a:r>
            <a:endParaRPr lang="en-US" altLang="ko-KR" sz="900">
              <a:latin typeface="Arial" panose="020B0604020202020204" pitchFamily="34" charset="0"/>
              <a:ea typeface="+mj-ea"/>
              <a:cs typeface="Arial" panose="020B0604020202020204" pitchFamily="34" charset="0"/>
            </a:endParaRPr>
          </a:p>
          <a:p>
            <a:r>
              <a:rPr lang="ko-KR" altLang="en-US" sz="900">
                <a:latin typeface="Arial" panose="020B0604020202020204" pitchFamily="34" charset="0"/>
                <a:ea typeface="+mj-ea"/>
                <a:cs typeface="Arial" panose="020B0604020202020204" pitchFamily="34" charset="0"/>
              </a:rPr>
              <a:t>기타폰트 </a:t>
            </a:r>
            <a:r>
              <a:rPr lang="en-US" altLang="ko-KR" sz="900">
                <a:latin typeface="Arial" panose="020B0604020202020204" pitchFamily="34" charset="0"/>
                <a:ea typeface="+mj-ea"/>
                <a:cs typeface="Arial" panose="020B0604020202020204" pitchFamily="34" charset="0"/>
              </a:rPr>
              <a:t>: Arial</a:t>
            </a:r>
            <a:endParaRPr lang="en-US" altLang="ko-KR" sz="900" baseline="0">
              <a:latin typeface="Arial" panose="020B0604020202020204" pitchFamily="34" charset="0"/>
              <a:ea typeface="+mj-ea"/>
              <a:cs typeface="Arial" panose="020B0604020202020204" pitchFamily="34" charset="0"/>
            </a:endParaRPr>
          </a:p>
          <a:p>
            <a:endParaRPr lang="en-US" altLang="ko-KR" sz="900" baseline="0">
              <a:latin typeface="Arial" panose="020B0604020202020204" pitchFamily="34" charset="0"/>
              <a:ea typeface="+mj-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ko-KR" altLang="en-US" sz="900" kern="1200" baseline="0">
                <a:solidFill>
                  <a:schemeClr val="tx1"/>
                </a:solidFill>
                <a:latin typeface="Arial" panose="020B0604020202020204" pitchFamily="34" charset="0"/>
                <a:ea typeface="+mj-ea"/>
                <a:cs typeface="Arial" panose="020B0604020202020204" pitchFamily="34" charset="0"/>
              </a:rPr>
              <a:t>단위</a:t>
            </a:r>
            <a:r>
              <a:rPr lang="en-US" altLang="ko-KR" sz="900" kern="1200" baseline="0">
                <a:solidFill>
                  <a:schemeClr val="tx1"/>
                </a:solidFill>
                <a:latin typeface="Arial" panose="020B0604020202020204" pitchFamily="34" charset="0"/>
                <a:ea typeface="+mj-ea"/>
                <a:cs typeface="Arial" panose="020B0604020202020204" pitchFamily="34" charset="0"/>
              </a:rPr>
              <a:t>: </a:t>
            </a:r>
            <a:r>
              <a:rPr lang="ko-KR" altLang="en-US" sz="900" kern="1200" baseline="0">
                <a:solidFill>
                  <a:schemeClr val="tx1"/>
                </a:solidFill>
                <a:latin typeface="Arial" panose="020B0604020202020204" pitchFamily="34" charset="0"/>
                <a:ea typeface="+mj-ea"/>
                <a:cs typeface="Arial" panose="020B0604020202020204" pitchFamily="34" charset="0"/>
              </a:rPr>
              <a:t>백만원</a:t>
            </a:r>
            <a:endParaRPr lang="en-US" altLang="ko-KR" sz="900" baseline="0">
              <a:latin typeface="Arial" panose="020B0604020202020204" pitchFamily="34" charset="0"/>
              <a:ea typeface="+mj-ea"/>
              <a:cs typeface="Arial" panose="020B0604020202020204" pitchFamily="34" charset="0"/>
            </a:endParaRPr>
          </a:p>
          <a:p>
            <a:r>
              <a:rPr lang="ko-KR" altLang="en-US" sz="900" baseline="0">
                <a:latin typeface="Arial" panose="020B0604020202020204" pitchFamily="34" charset="0"/>
                <a:ea typeface="+mj-ea"/>
                <a:cs typeface="Arial" panose="020B0604020202020204" pitchFamily="34" charset="0"/>
              </a:rPr>
              <a:t>음수 표기 </a:t>
            </a:r>
            <a:r>
              <a:rPr lang="en-US" altLang="ko-KR" sz="900" baseline="0">
                <a:solidFill>
                  <a:schemeClr val="tx1"/>
                </a:solidFill>
                <a:latin typeface="Arial" panose="020B0604020202020204" pitchFamily="34" charset="0"/>
                <a:ea typeface="+mj-ea"/>
                <a:cs typeface="Arial" panose="020B0604020202020204" pitchFamily="34" charset="0"/>
              </a:rPr>
              <a:t>: (XXX), </a:t>
            </a:r>
            <a:r>
              <a:rPr lang="en-US" altLang="ko-KR" sz="900" i="1" baseline="0">
                <a:solidFill>
                  <a:schemeClr val="tx1"/>
                </a:solidFill>
                <a:latin typeface="Arial" panose="020B0604020202020204" pitchFamily="34" charset="0"/>
                <a:ea typeface="+mj-ea"/>
                <a:cs typeface="Arial" panose="020B0604020202020204" pitchFamily="34" charset="0"/>
              </a:rPr>
              <a:t>(X.X%)</a:t>
            </a:r>
          </a:p>
          <a:p>
            <a:r>
              <a:rPr lang="ko-KR" altLang="en-US" sz="900" baseline="0">
                <a:latin typeface="Arial" panose="020B0604020202020204" pitchFamily="34" charset="0"/>
                <a:ea typeface="+mj-ea"/>
                <a:cs typeface="Arial" panose="020B0604020202020204" pitchFamily="34" charset="0"/>
              </a:rPr>
              <a:t>출처</a:t>
            </a:r>
            <a:r>
              <a:rPr lang="en-US" altLang="ko-KR" sz="900" baseline="0">
                <a:latin typeface="Arial" panose="020B0604020202020204" pitchFamily="34" charset="0"/>
                <a:ea typeface="+mj-ea"/>
                <a:cs typeface="Arial" panose="020B0604020202020204" pitchFamily="34" charset="0"/>
              </a:rPr>
              <a:t> </a:t>
            </a:r>
            <a:r>
              <a:rPr lang="ko-KR" altLang="en-US" sz="900" baseline="0">
                <a:latin typeface="Arial" panose="020B0604020202020204" pitchFamily="34" charset="0"/>
                <a:ea typeface="+mj-ea"/>
                <a:cs typeface="Arial" panose="020B0604020202020204" pitchFamily="34" charset="0"/>
              </a:rPr>
              <a:t>표기 </a:t>
            </a:r>
            <a:r>
              <a:rPr lang="en-US" altLang="ko-KR" sz="900" baseline="0">
                <a:latin typeface="Arial" panose="020B0604020202020204" pitchFamily="34" charset="0"/>
                <a:ea typeface="+mj-ea"/>
                <a:cs typeface="Arial" panose="020B0604020202020204" pitchFamily="34" charset="0"/>
              </a:rPr>
              <a:t>: </a:t>
            </a:r>
            <a:r>
              <a:rPr kumimoji="1" lang="en-US" altLang="ko-KR" sz="900">
                <a:latin typeface="Arial" panose="020B0604020202020204" pitchFamily="34" charset="0"/>
                <a:ea typeface="+mj-ea"/>
                <a:cs typeface="Arial" panose="020B0604020202020204" pitchFamily="34" charset="0"/>
              </a:rPr>
              <a:t>Source: XX</a:t>
            </a:r>
          </a:p>
          <a:p>
            <a:r>
              <a:rPr kumimoji="1" lang="en-US" altLang="ko-KR" sz="900">
                <a:latin typeface="Arial" panose="020B0604020202020204" pitchFamily="34" charset="0"/>
                <a:ea typeface="+mj-ea"/>
                <a:cs typeface="Arial" panose="020B0604020202020204" pitchFamily="34" charset="0"/>
              </a:rPr>
              <a:t>Note </a:t>
            </a:r>
            <a:r>
              <a:rPr kumimoji="1" lang="ko-KR" altLang="en-US" sz="900">
                <a:latin typeface="Arial" panose="020B0604020202020204" pitchFamily="34" charset="0"/>
                <a:ea typeface="+mj-ea"/>
                <a:cs typeface="Arial" panose="020B0604020202020204" pitchFamily="34" charset="0"/>
              </a:rPr>
              <a:t>표기</a:t>
            </a:r>
            <a:r>
              <a:rPr kumimoji="1" lang="en-US" altLang="ko-KR" sz="900">
                <a:latin typeface="Arial" panose="020B0604020202020204" pitchFamily="34" charset="0"/>
                <a:ea typeface="+mj-ea"/>
                <a:cs typeface="Arial" panose="020B0604020202020204" pitchFamily="34" charset="0"/>
              </a:rPr>
              <a:t>: Note:</a:t>
            </a:r>
            <a:r>
              <a:rPr kumimoji="1" lang="ko-KR" altLang="en-US" sz="900">
                <a:latin typeface="Arial" panose="020B0604020202020204" pitchFamily="34" charset="0"/>
                <a:ea typeface="+mj-ea"/>
                <a:cs typeface="Arial" panose="020B0604020202020204" pitchFamily="34" charset="0"/>
              </a:rPr>
              <a:t> </a:t>
            </a:r>
            <a:r>
              <a:rPr kumimoji="1" lang="en-US" altLang="ko-KR" sz="900">
                <a:latin typeface="Arial" panose="020B0604020202020204" pitchFamily="34" charset="0"/>
                <a:ea typeface="+mj-ea"/>
                <a:cs typeface="Arial" panose="020B0604020202020204" pitchFamily="34" charset="0"/>
              </a:rPr>
              <a:t>XX</a:t>
            </a:r>
          </a:p>
          <a:p>
            <a:r>
              <a:rPr kumimoji="1" lang="ko-KR" altLang="en-US" sz="900">
                <a:latin typeface="Arial" panose="020B0604020202020204" pitchFamily="34" charset="0"/>
                <a:ea typeface="+mj-ea"/>
                <a:cs typeface="Arial" panose="020B0604020202020204" pitchFamily="34" charset="0"/>
              </a:rPr>
              <a:t>연도 표기</a:t>
            </a:r>
            <a:r>
              <a:rPr kumimoji="1" lang="en-US" altLang="ko-KR" sz="900">
                <a:latin typeface="Arial" panose="020B0604020202020204" pitchFamily="34" charset="0"/>
                <a:ea typeface="+mj-ea"/>
                <a:cs typeface="Arial" panose="020B0604020202020204" pitchFamily="34" charset="0"/>
              </a:rPr>
              <a:t>:</a:t>
            </a:r>
            <a:r>
              <a:rPr kumimoji="1" lang="ko-KR" altLang="en-US" sz="900">
                <a:latin typeface="Arial" panose="020B0604020202020204" pitchFamily="34" charset="0"/>
                <a:ea typeface="+mj-ea"/>
                <a:cs typeface="Arial" panose="020B0604020202020204" pitchFamily="34" charset="0"/>
              </a:rPr>
              <a:t> </a:t>
            </a:r>
            <a:r>
              <a:rPr kumimoji="1" lang="en-US" altLang="ko-KR" sz="900">
                <a:latin typeface="Arial" panose="020B0604020202020204" pitchFamily="34" charset="0"/>
                <a:ea typeface="+mj-ea"/>
                <a:cs typeface="Arial" panose="020B0604020202020204" pitchFamily="34" charset="0"/>
              </a:rPr>
              <a:t>Dec-21, </a:t>
            </a:r>
            <a:r>
              <a:rPr kumimoji="1" lang="en-US" altLang="ko-KR" sz="900" baseline="0">
                <a:latin typeface="Arial" panose="020B0604020202020204" pitchFamily="34" charset="0"/>
                <a:ea typeface="+mj-ea"/>
                <a:cs typeface="Arial" panose="020B0604020202020204" pitchFamily="34" charset="0"/>
              </a:rPr>
              <a:t>FY21</a:t>
            </a:r>
          </a:p>
          <a:p>
            <a:endParaRPr kumimoji="1" lang="en-US" altLang="ko-KR" sz="900" baseline="0">
              <a:latin typeface="Arial" panose="020B0604020202020204" pitchFamily="34" charset="0"/>
              <a:ea typeface="+mj-ea"/>
              <a:cs typeface="Arial" panose="020B0604020202020204" pitchFamily="34" charset="0"/>
            </a:endParaRPr>
          </a:p>
          <a:p>
            <a:r>
              <a:rPr kumimoji="1" lang="ko-KR" altLang="en-US" sz="900" baseline="0">
                <a:latin typeface="Arial" panose="020B0604020202020204" pitchFamily="34" charset="0"/>
                <a:ea typeface="+mj-ea"/>
                <a:cs typeface="Arial" panose="020B0604020202020204" pitchFamily="34" charset="0"/>
              </a:rPr>
              <a:t>표 여백</a:t>
            </a:r>
            <a:r>
              <a:rPr kumimoji="1" lang="en-US" altLang="ko-KR" sz="900" baseline="0">
                <a:latin typeface="Arial" panose="020B0604020202020204" pitchFamily="34" charset="0"/>
                <a:ea typeface="+mj-ea"/>
                <a:cs typeface="Arial" panose="020B0604020202020204" pitchFamily="34" charset="0"/>
              </a:rPr>
              <a:t>: </a:t>
            </a:r>
            <a:r>
              <a:rPr kumimoji="1" lang="ko-KR" altLang="en-US" sz="900" baseline="0">
                <a:latin typeface="Arial" panose="020B0604020202020204" pitchFamily="34" charset="0"/>
                <a:ea typeface="+mj-ea"/>
                <a:cs typeface="Arial" panose="020B0604020202020204" pitchFamily="34" charset="0"/>
              </a:rPr>
              <a:t>좌우 </a:t>
            </a:r>
            <a:r>
              <a:rPr kumimoji="1" lang="en-US" altLang="ko-KR" sz="900" baseline="0">
                <a:latin typeface="Arial" panose="020B0604020202020204" pitchFamily="34" charset="0"/>
                <a:ea typeface="+mj-ea"/>
                <a:cs typeface="Arial" panose="020B0604020202020204" pitchFamily="34" charset="0"/>
              </a:rPr>
              <a:t>0.1, </a:t>
            </a:r>
            <a:r>
              <a:rPr kumimoji="1" lang="ko-KR" altLang="en-US" sz="900" baseline="0">
                <a:latin typeface="Arial" panose="020B0604020202020204" pitchFamily="34" charset="0"/>
                <a:ea typeface="+mj-ea"/>
                <a:cs typeface="Arial" panose="020B0604020202020204" pitchFamily="34" charset="0"/>
              </a:rPr>
              <a:t>상하 </a:t>
            </a:r>
            <a:r>
              <a:rPr kumimoji="1" lang="en-US" altLang="ko-KR" sz="900" baseline="0">
                <a:latin typeface="Arial" panose="020B0604020202020204" pitchFamily="34" charset="0"/>
                <a:ea typeface="+mj-ea"/>
                <a:cs typeface="Arial" panose="020B0604020202020204" pitchFamily="34" charset="0"/>
              </a:rPr>
              <a:t>0</a:t>
            </a:r>
          </a:p>
        </p:txBody>
      </p:sp>
      <p:sp>
        <p:nvSpPr>
          <p:cNvPr id="24" name="Text Box 30">
            <a:extLst>
              <a:ext uri="{FF2B5EF4-FFF2-40B4-BE49-F238E27FC236}">
                <a16:creationId xmlns:a16="http://schemas.microsoft.com/office/drawing/2014/main" id="{EA995C9F-8B16-469E-8C13-4430A91AAAE8}"/>
              </a:ext>
            </a:extLst>
          </p:cNvPr>
          <p:cNvSpPr txBox="1">
            <a:spLocks noChangeArrowheads="1"/>
          </p:cNvSpPr>
          <p:nvPr userDrawn="1"/>
        </p:nvSpPr>
        <p:spPr bwMode="auto">
          <a:xfrm>
            <a:off x="7607441" y="-12310"/>
            <a:ext cx="2289174" cy="503166"/>
          </a:xfrm>
          <a:prstGeom prst="rect">
            <a:avLst/>
          </a:prstGeom>
          <a:noFill/>
          <a:ln w="12700" algn="ctr">
            <a:noFill/>
            <a:miter lim="800000"/>
            <a:headEnd/>
            <a:tailEnd/>
          </a:ln>
          <a:effectLst/>
        </p:spPr>
        <p:txBody>
          <a:bodyPr lIns="0" tIns="39600" rIns="39600" bIns="39600" anchor="b">
            <a:spAutoFit/>
          </a:bodyPr>
          <a:lstStyle/>
          <a:p>
            <a:pPr algn="r" fontAlgn="ctr">
              <a:spcBef>
                <a:spcPct val="50000"/>
              </a:spcBef>
              <a:buClr>
                <a:srgbClr val="0C2D83"/>
              </a:buClr>
              <a:defRPr/>
            </a:pPr>
            <a:r>
              <a:rPr lang="en-US" altLang="ko-KR" sz="1100" b="1" i="1">
                <a:solidFill>
                  <a:srgbClr val="FF0000"/>
                </a:solidFill>
                <a:latin typeface="+mj-ea"/>
                <a:ea typeface="+mj-ea"/>
              </a:rPr>
              <a:t>Strictly Private &amp; Confidential</a:t>
            </a:r>
          </a:p>
          <a:p>
            <a:pPr algn="r" fontAlgn="ctr">
              <a:spcBef>
                <a:spcPct val="50000"/>
              </a:spcBef>
              <a:buClr>
                <a:srgbClr val="0C2D83"/>
              </a:buClr>
              <a:defRPr/>
            </a:pPr>
            <a:r>
              <a:rPr lang="en-US" altLang="ko-KR" sz="1100" b="1" i="1">
                <a:solidFill>
                  <a:srgbClr val="FF0000"/>
                </a:solidFill>
                <a:latin typeface="+mj-ea"/>
                <a:ea typeface="+mj-ea"/>
              </a:rPr>
              <a:t>Draft</a:t>
            </a:r>
          </a:p>
        </p:txBody>
      </p:sp>
      <p:grpSp>
        <p:nvGrpSpPr>
          <p:cNvPr id="25" name="그룹 24">
            <a:extLst>
              <a:ext uri="{FF2B5EF4-FFF2-40B4-BE49-F238E27FC236}">
                <a16:creationId xmlns:a16="http://schemas.microsoft.com/office/drawing/2014/main" id="{54AC14D9-D54E-4124-BAA4-F4A69F6DE55B}"/>
              </a:ext>
            </a:extLst>
          </p:cNvPr>
          <p:cNvGrpSpPr/>
          <p:nvPr userDrawn="1"/>
        </p:nvGrpSpPr>
        <p:grpSpPr>
          <a:xfrm>
            <a:off x="-2535849" y="1663867"/>
            <a:ext cx="1368150" cy="5019169"/>
            <a:chOff x="-1476150" y="576000"/>
            <a:chExt cx="1368150" cy="3743995"/>
          </a:xfrm>
        </p:grpSpPr>
        <p:grpSp>
          <p:nvGrpSpPr>
            <p:cNvPr id="26" name="그룹 25">
              <a:extLst>
                <a:ext uri="{FF2B5EF4-FFF2-40B4-BE49-F238E27FC236}">
                  <a16:creationId xmlns:a16="http://schemas.microsoft.com/office/drawing/2014/main" id="{F6017A88-5FED-4AD3-9828-DD1BC4EF93B8}"/>
                </a:ext>
              </a:extLst>
            </p:cNvPr>
            <p:cNvGrpSpPr/>
            <p:nvPr userDrawn="1"/>
          </p:nvGrpSpPr>
          <p:grpSpPr>
            <a:xfrm>
              <a:off x="-1476150" y="3743996"/>
              <a:ext cx="1368150" cy="575999"/>
              <a:chOff x="-1476150" y="3743996"/>
              <a:chExt cx="1368150" cy="575999"/>
            </a:xfrm>
          </p:grpSpPr>
          <p:sp>
            <p:nvSpPr>
              <p:cNvPr id="74" name="직사각형 73">
                <a:extLst>
                  <a:ext uri="{FF2B5EF4-FFF2-40B4-BE49-F238E27FC236}">
                    <a16:creationId xmlns:a16="http://schemas.microsoft.com/office/drawing/2014/main" id="{1DEC1DD1-3DF5-48E1-8811-0A977668B564}"/>
                  </a:ext>
                </a:extLst>
              </p:cNvPr>
              <p:cNvSpPr/>
              <p:nvPr/>
            </p:nvSpPr>
            <p:spPr>
              <a:xfrm>
                <a:off x="-1476150" y="4031995"/>
                <a:ext cx="1368150" cy="28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0" rIns="0" bIns="0" numCol="1" spcCol="0" rtlCol="0" fromWordArt="0" anchor="ctr" anchorCtr="0" forceAA="0" compatLnSpc="1">
                <a:prstTxWarp prst="textNoShape">
                  <a:avLst/>
                </a:prstTxWarp>
                <a:noAutofit/>
              </a:bodyPr>
              <a:lstStyle/>
              <a:p>
                <a:pPr algn="l">
                  <a:lnSpc>
                    <a:spcPct val="110000"/>
                  </a:lnSpc>
                </a:pPr>
                <a:r>
                  <a:rPr lang="en-US" altLang="ko-KR" sz="800" b="1" baseline="0">
                    <a:solidFill>
                      <a:schemeClr val="bg1"/>
                    </a:solidFill>
                    <a:latin typeface="Univers for KPMG" panose="020B0603020202020204" pitchFamily="34" charset="0"/>
                    <a:ea typeface="맑은 고딕" panose="020B0503020000020004" pitchFamily="50" charset="-127"/>
                  </a:rPr>
                  <a:t>Line Gray</a:t>
                </a:r>
              </a:p>
              <a:p>
                <a:pPr algn="l">
                  <a:lnSpc>
                    <a:spcPct val="110000"/>
                  </a:lnSpc>
                </a:pPr>
                <a:r>
                  <a:rPr lang="en-US" altLang="ko-KR" sz="700" baseline="0">
                    <a:solidFill>
                      <a:schemeClr val="bg1"/>
                    </a:solidFill>
                    <a:latin typeface="Univers for KPMG" panose="020B0603020202020204" pitchFamily="34" charset="0"/>
                    <a:ea typeface="맑은 고딕" panose="020B0503020000020004" pitchFamily="50" charset="-127"/>
                  </a:rPr>
                  <a:t>127 / 127 / 127</a:t>
                </a:r>
              </a:p>
            </p:txBody>
          </p:sp>
          <p:sp>
            <p:nvSpPr>
              <p:cNvPr id="75" name="직사각형 74">
                <a:extLst>
                  <a:ext uri="{FF2B5EF4-FFF2-40B4-BE49-F238E27FC236}">
                    <a16:creationId xmlns:a16="http://schemas.microsoft.com/office/drawing/2014/main" id="{44AF4CF9-2805-4070-8F83-7C69544A4064}"/>
                  </a:ext>
                </a:extLst>
              </p:cNvPr>
              <p:cNvSpPr/>
              <p:nvPr userDrawn="1"/>
            </p:nvSpPr>
            <p:spPr>
              <a:xfrm>
                <a:off x="-1476150" y="3743996"/>
                <a:ext cx="1368150" cy="288000"/>
              </a:xfrm>
              <a:prstGeom prst="rect">
                <a:avLst/>
              </a:prstGeom>
              <a:solidFill>
                <a:srgbClr val="D2D2D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0" rIns="0" bIns="0" numCol="1" spcCol="0" rtlCol="0" fromWordArt="0" anchor="ctr" anchorCtr="0" forceAA="0" compatLnSpc="1">
                <a:prstTxWarp prst="textNoShape">
                  <a:avLst/>
                </a:prstTxWarp>
                <a:noAutofit/>
              </a:bodyPr>
              <a:lstStyle/>
              <a:p>
                <a:pPr algn="l">
                  <a:lnSpc>
                    <a:spcPct val="110000"/>
                  </a:lnSpc>
                </a:pPr>
                <a:r>
                  <a:rPr lang="en-US" altLang="ko-KR" sz="800" b="1" baseline="0">
                    <a:solidFill>
                      <a:schemeClr val="bg1"/>
                    </a:solidFill>
                    <a:latin typeface="Univers for KPMG" panose="020B0603020202020204" pitchFamily="34" charset="0"/>
                    <a:ea typeface="맑은 고딕" panose="020B0503020000020004" pitchFamily="50" charset="-127"/>
                  </a:rPr>
                  <a:t>Neutral Gray</a:t>
                </a:r>
              </a:p>
              <a:p>
                <a:pPr algn="l">
                  <a:lnSpc>
                    <a:spcPct val="110000"/>
                  </a:lnSpc>
                </a:pPr>
                <a:r>
                  <a:rPr lang="en-US" altLang="ko-KR" sz="700" baseline="0">
                    <a:solidFill>
                      <a:schemeClr val="bg1"/>
                    </a:solidFill>
                    <a:latin typeface="Univers for KPMG" panose="020B0603020202020204" pitchFamily="34" charset="0"/>
                    <a:ea typeface="맑은 고딕" panose="020B0503020000020004" pitchFamily="50" charset="-127"/>
                  </a:rPr>
                  <a:t>210 / 210 / 210</a:t>
                </a:r>
              </a:p>
            </p:txBody>
          </p:sp>
        </p:grpSp>
        <p:grpSp>
          <p:nvGrpSpPr>
            <p:cNvPr id="27" name="그룹 26">
              <a:extLst>
                <a:ext uri="{FF2B5EF4-FFF2-40B4-BE49-F238E27FC236}">
                  <a16:creationId xmlns:a16="http://schemas.microsoft.com/office/drawing/2014/main" id="{50493B69-56FA-46CF-96BB-CEC6E8C35A3E}"/>
                </a:ext>
              </a:extLst>
            </p:cNvPr>
            <p:cNvGrpSpPr/>
            <p:nvPr userDrawn="1"/>
          </p:nvGrpSpPr>
          <p:grpSpPr>
            <a:xfrm>
              <a:off x="-1476150" y="576000"/>
              <a:ext cx="1368150" cy="864000"/>
              <a:chOff x="-1476150" y="576000"/>
              <a:chExt cx="1368150" cy="864000"/>
            </a:xfrm>
          </p:grpSpPr>
          <p:sp>
            <p:nvSpPr>
              <p:cNvPr id="62" name="직사각형 61">
                <a:extLst>
                  <a:ext uri="{FF2B5EF4-FFF2-40B4-BE49-F238E27FC236}">
                    <a16:creationId xmlns:a16="http://schemas.microsoft.com/office/drawing/2014/main" id="{FCB34DC6-B330-43A2-BB62-98AFD7DFD763}"/>
                  </a:ext>
                </a:extLst>
              </p:cNvPr>
              <p:cNvSpPr/>
              <p:nvPr userDrawn="1"/>
            </p:nvSpPr>
            <p:spPr>
              <a:xfrm>
                <a:off x="-828000" y="576000"/>
                <a:ext cx="720000" cy="288000"/>
              </a:xfrm>
              <a:prstGeom prst="rect">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0" rIns="0" bIns="0" numCol="1" spcCol="0" rtlCol="0" fromWordArt="0" anchor="ctr" anchorCtr="0" forceAA="0" compatLnSpc="1">
                <a:prstTxWarp prst="textNoShape">
                  <a:avLst/>
                </a:prstTxWarp>
                <a:noAutofit/>
              </a:bodyPr>
              <a:lstStyle/>
              <a:p>
                <a:pPr algn="l">
                  <a:lnSpc>
                    <a:spcPct val="110000"/>
                  </a:lnSpc>
                </a:pPr>
                <a:r>
                  <a:rPr lang="en-US" altLang="ko-KR" sz="800" b="1" baseline="0">
                    <a:solidFill>
                      <a:schemeClr val="bg1"/>
                    </a:solidFill>
                    <a:latin typeface="Univers for KPMG" panose="020B0603020202020204" pitchFamily="34" charset="0"/>
                    <a:ea typeface="맑은 고딕" panose="020B0503020000020004" pitchFamily="50" charset="-127"/>
                  </a:rPr>
                  <a:t>Blue</a:t>
                </a:r>
              </a:p>
              <a:p>
                <a:pPr algn="l">
                  <a:lnSpc>
                    <a:spcPct val="110000"/>
                  </a:lnSpc>
                </a:pPr>
                <a:r>
                  <a:rPr lang="en-US" altLang="ko-KR" sz="700" baseline="0">
                    <a:solidFill>
                      <a:schemeClr val="bg1"/>
                    </a:solidFill>
                    <a:latin typeface="Univers for KPMG" panose="020B0603020202020204" pitchFamily="34" charset="0"/>
                    <a:ea typeface="맑은 고딕" panose="020B0503020000020004" pitchFamily="50" charset="-127"/>
                  </a:rPr>
                  <a:t>0 / 51 / 141</a:t>
                </a:r>
              </a:p>
            </p:txBody>
          </p:sp>
          <p:sp>
            <p:nvSpPr>
              <p:cNvPr id="63" name="직사각형 62">
                <a:extLst>
                  <a:ext uri="{FF2B5EF4-FFF2-40B4-BE49-F238E27FC236}">
                    <a16:creationId xmlns:a16="http://schemas.microsoft.com/office/drawing/2014/main" id="{978C37F8-C6C8-411E-8D35-B8E0A85DD085}"/>
                  </a:ext>
                </a:extLst>
              </p:cNvPr>
              <p:cNvSpPr/>
              <p:nvPr userDrawn="1"/>
            </p:nvSpPr>
            <p:spPr>
              <a:xfrm>
                <a:off x="-828000" y="864000"/>
                <a:ext cx="720000" cy="288000"/>
              </a:xfrm>
              <a:prstGeom prst="rect">
                <a:avLst/>
              </a:prstGeom>
              <a:solidFill>
                <a:srgbClr val="005E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0" rIns="0" bIns="0" numCol="1" spcCol="0" rtlCol="0" fromWordArt="0" anchor="ctr" anchorCtr="0" forceAA="0" compatLnSpc="1">
                <a:prstTxWarp prst="textNoShape">
                  <a:avLst/>
                </a:prstTxWarp>
                <a:noAutofit/>
              </a:bodyPr>
              <a:lstStyle/>
              <a:p>
                <a:pPr algn="l">
                  <a:lnSpc>
                    <a:spcPct val="110000"/>
                  </a:lnSpc>
                </a:pPr>
                <a:r>
                  <a:rPr lang="en-US" altLang="ko-KR" sz="800" b="1" baseline="0">
                    <a:solidFill>
                      <a:schemeClr val="bg1"/>
                    </a:solidFill>
                    <a:latin typeface="Univers for KPMG" panose="020B0603020202020204" pitchFamily="34" charset="0"/>
                    <a:ea typeface="맑은 고딕" panose="020B0503020000020004" pitchFamily="50" charset="-127"/>
                  </a:rPr>
                  <a:t>M Blue</a:t>
                </a:r>
              </a:p>
              <a:p>
                <a:pPr algn="l">
                  <a:lnSpc>
                    <a:spcPct val="110000"/>
                  </a:lnSpc>
                </a:pPr>
                <a:r>
                  <a:rPr lang="en-US" altLang="ko-KR" sz="700" baseline="0">
                    <a:solidFill>
                      <a:schemeClr val="bg1"/>
                    </a:solidFill>
                    <a:latin typeface="Univers for KPMG" panose="020B0603020202020204" pitchFamily="34" charset="0"/>
                    <a:ea typeface="맑은 고딕" panose="020B0503020000020004" pitchFamily="50" charset="-127"/>
                  </a:rPr>
                  <a:t>0 / 94 / 184</a:t>
                </a:r>
              </a:p>
            </p:txBody>
          </p:sp>
          <p:sp>
            <p:nvSpPr>
              <p:cNvPr id="64" name="직사각형 63">
                <a:extLst>
                  <a:ext uri="{FF2B5EF4-FFF2-40B4-BE49-F238E27FC236}">
                    <a16:creationId xmlns:a16="http://schemas.microsoft.com/office/drawing/2014/main" id="{845D2129-59E2-4E74-A475-608C08941A28}"/>
                  </a:ext>
                </a:extLst>
              </p:cNvPr>
              <p:cNvSpPr/>
              <p:nvPr userDrawn="1"/>
            </p:nvSpPr>
            <p:spPr>
              <a:xfrm>
                <a:off x="-828000" y="1152000"/>
                <a:ext cx="720000" cy="288000"/>
              </a:xfrm>
              <a:prstGeom prst="rect">
                <a:avLst/>
              </a:prstGeom>
              <a:solidFill>
                <a:srgbClr val="0091D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0" rIns="0" bIns="0" numCol="1" spcCol="0" rtlCol="0" fromWordArt="0" anchor="ctr" anchorCtr="0" forceAA="0" compatLnSpc="1">
                <a:prstTxWarp prst="textNoShape">
                  <a:avLst/>
                </a:prstTxWarp>
                <a:noAutofit/>
              </a:bodyPr>
              <a:lstStyle/>
              <a:p>
                <a:pPr algn="l">
                  <a:lnSpc>
                    <a:spcPct val="110000"/>
                  </a:lnSpc>
                </a:pPr>
                <a:r>
                  <a:rPr lang="en-US" altLang="ko-KR" sz="800" b="1" baseline="0">
                    <a:solidFill>
                      <a:schemeClr val="bg1"/>
                    </a:solidFill>
                    <a:latin typeface="Univers for KPMG" panose="020B0603020202020204" pitchFamily="34" charset="0"/>
                    <a:ea typeface="맑은 고딕" panose="020B0503020000020004" pitchFamily="50" charset="-127"/>
                  </a:rPr>
                  <a:t>L Blue</a:t>
                </a:r>
              </a:p>
              <a:p>
                <a:pPr algn="l">
                  <a:lnSpc>
                    <a:spcPct val="110000"/>
                  </a:lnSpc>
                </a:pPr>
                <a:r>
                  <a:rPr lang="en-US" altLang="ko-KR" sz="700" baseline="0">
                    <a:solidFill>
                      <a:schemeClr val="bg1"/>
                    </a:solidFill>
                    <a:latin typeface="Univers for KPMG" panose="020B0603020202020204" pitchFamily="34" charset="0"/>
                    <a:ea typeface="맑은 고딕" panose="020B0503020000020004" pitchFamily="50" charset="-127"/>
                  </a:rPr>
                  <a:t>0 / 145 / 218</a:t>
                </a:r>
              </a:p>
            </p:txBody>
          </p:sp>
          <p:sp>
            <p:nvSpPr>
              <p:cNvPr id="65" name="직사각형 64">
                <a:extLst>
                  <a:ext uri="{FF2B5EF4-FFF2-40B4-BE49-F238E27FC236}">
                    <a16:creationId xmlns:a16="http://schemas.microsoft.com/office/drawing/2014/main" id="{018E8A6D-CF57-4330-9FF4-2A6308FAFA41}"/>
                  </a:ext>
                </a:extLst>
              </p:cNvPr>
              <p:cNvSpPr/>
              <p:nvPr userDrawn="1"/>
            </p:nvSpPr>
            <p:spPr>
              <a:xfrm>
                <a:off x="-1044000" y="1152000"/>
                <a:ext cx="216000" cy="288000"/>
              </a:xfrm>
              <a:prstGeom prst="rect">
                <a:avLst/>
              </a:prstGeom>
              <a:solidFill>
                <a:srgbClr val="40ADE3"/>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ct val="110000"/>
                  </a:lnSpc>
                </a:pPr>
                <a:endParaRPr lang="ko-KR" altLang="en-US" sz="700" b="0">
                  <a:solidFill>
                    <a:schemeClr val="bg1"/>
                  </a:solidFill>
                </a:endParaRPr>
              </a:p>
            </p:txBody>
          </p:sp>
          <p:sp>
            <p:nvSpPr>
              <p:cNvPr id="66" name="직사각형 65">
                <a:extLst>
                  <a:ext uri="{FF2B5EF4-FFF2-40B4-BE49-F238E27FC236}">
                    <a16:creationId xmlns:a16="http://schemas.microsoft.com/office/drawing/2014/main" id="{7EDFC7C2-A1FA-4A3E-B2D3-A71DBE7B1F92}"/>
                  </a:ext>
                </a:extLst>
              </p:cNvPr>
              <p:cNvSpPr/>
              <p:nvPr userDrawn="1"/>
            </p:nvSpPr>
            <p:spPr>
              <a:xfrm>
                <a:off x="-1044000" y="864000"/>
                <a:ext cx="216000" cy="288000"/>
              </a:xfrm>
              <a:prstGeom prst="rect">
                <a:avLst/>
              </a:prstGeom>
              <a:solidFill>
                <a:srgbClr val="4086CA"/>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ct val="110000"/>
                  </a:lnSpc>
                </a:pPr>
                <a:endParaRPr lang="ko-KR" altLang="en-US" sz="700" b="0">
                  <a:solidFill>
                    <a:schemeClr val="bg1"/>
                  </a:solidFill>
                </a:endParaRPr>
              </a:p>
            </p:txBody>
          </p:sp>
          <p:sp>
            <p:nvSpPr>
              <p:cNvPr id="67" name="직사각형 66">
                <a:extLst>
                  <a:ext uri="{FF2B5EF4-FFF2-40B4-BE49-F238E27FC236}">
                    <a16:creationId xmlns:a16="http://schemas.microsoft.com/office/drawing/2014/main" id="{7D263018-3B44-4BE4-A1D9-F6EB11FC47FB}"/>
                  </a:ext>
                </a:extLst>
              </p:cNvPr>
              <p:cNvSpPr/>
              <p:nvPr userDrawn="1"/>
            </p:nvSpPr>
            <p:spPr>
              <a:xfrm>
                <a:off x="-1260000" y="1152000"/>
                <a:ext cx="216000" cy="288000"/>
              </a:xfrm>
              <a:prstGeom prst="rect">
                <a:avLst/>
              </a:prstGeom>
              <a:solidFill>
                <a:srgbClr val="7FC8EC"/>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ct val="110000"/>
                  </a:lnSpc>
                </a:pPr>
                <a:endParaRPr lang="ko-KR" altLang="en-US" sz="700" b="0">
                  <a:solidFill>
                    <a:schemeClr val="bg1"/>
                  </a:solidFill>
                </a:endParaRPr>
              </a:p>
            </p:txBody>
          </p:sp>
          <p:sp>
            <p:nvSpPr>
              <p:cNvPr id="68" name="직사각형 67">
                <a:extLst>
                  <a:ext uri="{FF2B5EF4-FFF2-40B4-BE49-F238E27FC236}">
                    <a16:creationId xmlns:a16="http://schemas.microsoft.com/office/drawing/2014/main" id="{5CFC2E78-DF8E-42AC-A463-0B98406FF874}"/>
                  </a:ext>
                </a:extLst>
              </p:cNvPr>
              <p:cNvSpPr/>
              <p:nvPr userDrawn="1"/>
            </p:nvSpPr>
            <p:spPr>
              <a:xfrm>
                <a:off x="-1260000" y="864000"/>
                <a:ext cx="216000" cy="288000"/>
              </a:xfrm>
              <a:prstGeom prst="rect">
                <a:avLst/>
              </a:prstGeom>
              <a:solidFill>
                <a:srgbClr val="7FAEDB"/>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ct val="110000"/>
                  </a:lnSpc>
                </a:pPr>
                <a:endParaRPr lang="ko-KR" altLang="en-US" sz="700" b="0">
                  <a:solidFill>
                    <a:schemeClr val="bg1"/>
                  </a:solidFill>
                </a:endParaRPr>
              </a:p>
            </p:txBody>
          </p:sp>
          <p:sp>
            <p:nvSpPr>
              <p:cNvPr id="69" name="직사각형 68">
                <a:extLst>
                  <a:ext uri="{FF2B5EF4-FFF2-40B4-BE49-F238E27FC236}">
                    <a16:creationId xmlns:a16="http://schemas.microsoft.com/office/drawing/2014/main" id="{9D722D09-4903-41DD-83BF-C507698D09A5}"/>
                  </a:ext>
                </a:extLst>
              </p:cNvPr>
              <p:cNvSpPr/>
              <p:nvPr userDrawn="1"/>
            </p:nvSpPr>
            <p:spPr>
              <a:xfrm>
                <a:off x="-1044000" y="576000"/>
                <a:ext cx="216000" cy="288000"/>
              </a:xfrm>
              <a:prstGeom prst="rect">
                <a:avLst/>
              </a:prstGeom>
              <a:solidFill>
                <a:srgbClr val="4066AA"/>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ct val="110000"/>
                  </a:lnSpc>
                </a:pPr>
                <a:endParaRPr lang="ko-KR" altLang="en-US" sz="700" b="0">
                  <a:solidFill>
                    <a:schemeClr val="bg1"/>
                  </a:solidFill>
                </a:endParaRPr>
              </a:p>
            </p:txBody>
          </p:sp>
          <p:sp>
            <p:nvSpPr>
              <p:cNvPr id="70" name="직사각형 69">
                <a:extLst>
                  <a:ext uri="{FF2B5EF4-FFF2-40B4-BE49-F238E27FC236}">
                    <a16:creationId xmlns:a16="http://schemas.microsoft.com/office/drawing/2014/main" id="{15396578-9B21-468B-A6FA-7FE256A55405}"/>
                  </a:ext>
                </a:extLst>
              </p:cNvPr>
              <p:cNvSpPr/>
              <p:nvPr userDrawn="1"/>
            </p:nvSpPr>
            <p:spPr>
              <a:xfrm>
                <a:off x="-1260000" y="576000"/>
                <a:ext cx="216000" cy="288000"/>
              </a:xfrm>
              <a:prstGeom prst="rect">
                <a:avLst/>
              </a:prstGeom>
              <a:solidFill>
                <a:srgbClr val="7F99C6"/>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ct val="110000"/>
                  </a:lnSpc>
                </a:pPr>
                <a:endParaRPr lang="ko-KR" altLang="en-US" sz="700" b="0">
                  <a:solidFill>
                    <a:schemeClr val="bg1"/>
                  </a:solidFill>
                </a:endParaRPr>
              </a:p>
            </p:txBody>
          </p:sp>
          <p:sp>
            <p:nvSpPr>
              <p:cNvPr id="71" name="직사각형 70">
                <a:extLst>
                  <a:ext uri="{FF2B5EF4-FFF2-40B4-BE49-F238E27FC236}">
                    <a16:creationId xmlns:a16="http://schemas.microsoft.com/office/drawing/2014/main" id="{1FC849FF-C02A-4741-9DA1-96E33D8B2709}"/>
                  </a:ext>
                </a:extLst>
              </p:cNvPr>
              <p:cNvSpPr/>
              <p:nvPr userDrawn="1"/>
            </p:nvSpPr>
            <p:spPr>
              <a:xfrm>
                <a:off x="-1476150" y="1152000"/>
                <a:ext cx="216000" cy="288000"/>
              </a:xfrm>
              <a:prstGeom prst="rect">
                <a:avLst/>
              </a:prstGeom>
              <a:solidFill>
                <a:srgbClr val="BFE3F6"/>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ct val="110000"/>
                  </a:lnSpc>
                </a:pPr>
                <a:endParaRPr lang="ko-KR" altLang="en-US" sz="700" b="0">
                  <a:solidFill>
                    <a:schemeClr val="bg1"/>
                  </a:solidFill>
                </a:endParaRPr>
              </a:p>
            </p:txBody>
          </p:sp>
          <p:sp>
            <p:nvSpPr>
              <p:cNvPr id="72" name="직사각형 71">
                <a:extLst>
                  <a:ext uri="{FF2B5EF4-FFF2-40B4-BE49-F238E27FC236}">
                    <a16:creationId xmlns:a16="http://schemas.microsoft.com/office/drawing/2014/main" id="{632A1C13-922A-4CF6-B867-CCAB73843140}"/>
                  </a:ext>
                </a:extLst>
              </p:cNvPr>
              <p:cNvSpPr/>
              <p:nvPr userDrawn="1"/>
            </p:nvSpPr>
            <p:spPr>
              <a:xfrm>
                <a:off x="-1476150" y="864000"/>
                <a:ext cx="216000" cy="288000"/>
              </a:xfrm>
              <a:prstGeom prst="rect">
                <a:avLst/>
              </a:prstGeom>
              <a:solidFill>
                <a:srgbClr val="BFD7ED"/>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ct val="110000"/>
                  </a:lnSpc>
                </a:pPr>
                <a:endParaRPr lang="ko-KR" altLang="en-US" sz="700" b="0">
                  <a:solidFill>
                    <a:schemeClr val="bg1"/>
                  </a:solidFill>
                </a:endParaRPr>
              </a:p>
            </p:txBody>
          </p:sp>
          <p:sp>
            <p:nvSpPr>
              <p:cNvPr id="73" name="직사각형 72">
                <a:extLst>
                  <a:ext uri="{FF2B5EF4-FFF2-40B4-BE49-F238E27FC236}">
                    <a16:creationId xmlns:a16="http://schemas.microsoft.com/office/drawing/2014/main" id="{EE8DC877-6938-4C98-896D-4290B933E9E2}"/>
                  </a:ext>
                </a:extLst>
              </p:cNvPr>
              <p:cNvSpPr/>
              <p:nvPr userDrawn="1"/>
            </p:nvSpPr>
            <p:spPr>
              <a:xfrm>
                <a:off x="-1476150" y="576000"/>
                <a:ext cx="216000" cy="288000"/>
              </a:xfrm>
              <a:prstGeom prst="rect">
                <a:avLst/>
              </a:prstGeom>
              <a:solidFill>
                <a:srgbClr val="BFCCE2"/>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ct val="110000"/>
                  </a:lnSpc>
                </a:pPr>
                <a:endParaRPr lang="ko-KR" altLang="en-US" sz="700" b="0">
                  <a:solidFill>
                    <a:schemeClr val="bg1"/>
                  </a:solidFill>
                </a:endParaRPr>
              </a:p>
            </p:txBody>
          </p:sp>
        </p:grpSp>
        <p:grpSp>
          <p:nvGrpSpPr>
            <p:cNvPr id="28" name="그룹 27">
              <a:extLst>
                <a:ext uri="{FF2B5EF4-FFF2-40B4-BE49-F238E27FC236}">
                  <a16:creationId xmlns:a16="http://schemas.microsoft.com/office/drawing/2014/main" id="{FBA3019A-8DDC-4BE0-A25B-05D63FC025B5}"/>
                </a:ext>
              </a:extLst>
            </p:cNvPr>
            <p:cNvGrpSpPr/>
            <p:nvPr userDrawn="1"/>
          </p:nvGrpSpPr>
          <p:grpSpPr>
            <a:xfrm>
              <a:off x="-1476150" y="1511999"/>
              <a:ext cx="1368150" cy="288000"/>
              <a:chOff x="-1476150" y="1512000"/>
              <a:chExt cx="1368150" cy="288000"/>
            </a:xfrm>
          </p:grpSpPr>
          <p:sp>
            <p:nvSpPr>
              <p:cNvPr id="58" name="직사각형 57">
                <a:extLst>
                  <a:ext uri="{FF2B5EF4-FFF2-40B4-BE49-F238E27FC236}">
                    <a16:creationId xmlns:a16="http://schemas.microsoft.com/office/drawing/2014/main" id="{EBC044C1-4BEB-43E8-9D07-EF384E0D73D7}"/>
                  </a:ext>
                </a:extLst>
              </p:cNvPr>
              <p:cNvSpPr/>
              <p:nvPr userDrawn="1"/>
            </p:nvSpPr>
            <p:spPr>
              <a:xfrm>
                <a:off x="-828000" y="1512000"/>
                <a:ext cx="720000" cy="288000"/>
              </a:xfrm>
              <a:prstGeom prst="rect">
                <a:avLst/>
              </a:prstGeom>
              <a:solidFill>
                <a:srgbClr val="00A3A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0" rIns="0" bIns="0" numCol="1" spcCol="0" rtlCol="0" fromWordArt="0" anchor="ctr" anchorCtr="0" forceAA="0" compatLnSpc="1">
                <a:prstTxWarp prst="textNoShape">
                  <a:avLst/>
                </a:prstTxWarp>
                <a:noAutofit/>
              </a:bodyPr>
              <a:lstStyle/>
              <a:p>
                <a:pPr algn="l">
                  <a:lnSpc>
                    <a:spcPct val="110000"/>
                  </a:lnSpc>
                </a:pPr>
                <a:r>
                  <a:rPr lang="en-US" altLang="ko-KR" sz="800" b="1" baseline="0">
                    <a:solidFill>
                      <a:schemeClr val="bg1"/>
                    </a:solidFill>
                    <a:latin typeface="Univers for KPMG" panose="020B0603020202020204" pitchFamily="34" charset="0"/>
                    <a:ea typeface="맑은 고딕" panose="020B0503020000020004" pitchFamily="50" charset="-127"/>
                  </a:rPr>
                  <a:t>Green</a:t>
                </a:r>
              </a:p>
              <a:p>
                <a:pPr algn="l">
                  <a:lnSpc>
                    <a:spcPct val="110000"/>
                  </a:lnSpc>
                </a:pPr>
                <a:r>
                  <a:rPr lang="en-US" altLang="ko-KR" sz="700" baseline="0">
                    <a:solidFill>
                      <a:schemeClr val="bg1"/>
                    </a:solidFill>
                    <a:latin typeface="Univers for KPMG" panose="020B0603020202020204" pitchFamily="34" charset="0"/>
                    <a:ea typeface="맑은 고딕" panose="020B0503020000020004" pitchFamily="50" charset="-127"/>
                  </a:rPr>
                  <a:t>0 / 163 / 161</a:t>
                </a:r>
              </a:p>
            </p:txBody>
          </p:sp>
          <p:sp>
            <p:nvSpPr>
              <p:cNvPr id="59" name="직사각형 58">
                <a:extLst>
                  <a:ext uri="{FF2B5EF4-FFF2-40B4-BE49-F238E27FC236}">
                    <a16:creationId xmlns:a16="http://schemas.microsoft.com/office/drawing/2014/main" id="{1169D12B-3B2D-43A1-AE76-7A258B18E482}"/>
                  </a:ext>
                </a:extLst>
              </p:cNvPr>
              <p:cNvSpPr/>
              <p:nvPr userDrawn="1"/>
            </p:nvSpPr>
            <p:spPr>
              <a:xfrm>
                <a:off x="-1044000" y="1512000"/>
                <a:ext cx="216000" cy="288000"/>
              </a:xfrm>
              <a:prstGeom prst="rect">
                <a:avLst/>
              </a:prstGeom>
              <a:solidFill>
                <a:srgbClr val="40BAB9"/>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ct val="110000"/>
                  </a:lnSpc>
                </a:pPr>
                <a:endParaRPr lang="ko-KR" altLang="en-US" sz="700" b="0">
                  <a:solidFill>
                    <a:schemeClr val="bg1"/>
                  </a:solidFill>
                </a:endParaRPr>
              </a:p>
            </p:txBody>
          </p:sp>
          <p:sp>
            <p:nvSpPr>
              <p:cNvPr id="60" name="직사각형 59">
                <a:extLst>
                  <a:ext uri="{FF2B5EF4-FFF2-40B4-BE49-F238E27FC236}">
                    <a16:creationId xmlns:a16="http://schemas.microsoft.com/office/drawing/2014/main" id="{75A15022-A944-4AC1-8018-66E0E8A0BC03}"/>
                  </a:ext>
                </a:extLst>
              </p:cNvPr>
              <p:cNvSpPr/>
              <p:nvPr userDrawn="1"/>
            </p:nvSpPr>
            <p:spPr>
              <a:xfrm>
                <a:off x="-1260000" y="1512000"/>
                <a:ext cx="216000" cy="288000"/>
              </a:xfrm>
              <a:prstGeom prst="rect">
                <a:avLst/>
              </a:prstGeom>
              <a:solidFill>
                <a:srgbClr val="7FD1D0"/>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ct val="110000"/>
                  </a:lnSpc>
                </a:pPr>
                <a:endParaRPr lang="ko-KR" altLang="en-US" sz="700" b="0">
                  <a:solidFill>
                    <a:schemeClr val="bg1"/>
                  </a:solidFill>
                </a:endParaRPr>
              </a:p>
            </p:txBody>
          </p:sp>
          <p:sp>
            <p:nvSpPr>
              <p:cNvPr id="61" name="직사각형 60">
                <a:extLst>
                  <a:ext uri="{FF2B5EF4-FFF2-40B4-BE49-F238E27FC236}">
                    <a16:creationId xmlns:a16="http://schemas.microsoft.com/office/drawing/2014/main" id="{542D63B5-A7A7-4C2A-A7EC-65E7A84A3D31}"/>
                  </a:ext>
                </a:extLst>
              </p:cNvPr>
              <p:cNvSpPr/>
              <p:nvPr userDrawn="1"/>
            </p:nvSpPr>
            <p:spPr>
              <a:xfrm>
                <a:off x="-1476150" y="1512000"/>
                <a:ext cx="216000" cy="288000"/>
              </a:xfrm>
              <a:prstGeom prst="rect">
                <a:avLst/>
              </a:prstGeom>
              <a:solidFill>
                <a:srgbClr val="BFE8E7"/>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ct val="110000"/>
                  </a:lnSpc>
                </a:pPr>
                <a:endParaRPr lang="ko-KR" altLang="en-US" sz="700" b="0">
                  <a:solidFill>
                    <a:schemeClr val="bg1"/>
                  </a:solidFill>
                </a:endParaRPr>
              </a:p>
            </p:txBody>
          </p:sp>
        </p:grpSp>
        <p:grpSp>
          <p:nvGrpSpPr>
            <p:cNvPr id="30" name="그룹 29">
              <a:extLst>
                <a:ext uri="{FF2B5EF4-FFF2-40B4-BE49-F238E27FC236}">
                  <a16:creationId xmlns:a16="http://schemas.microsoft.com/office/drawing/2014/main" id="{315A02BA-205B-4165-BF21-6E9DC6246AAC}"/>
                </a:ext>
              </a:extLst>
            </p:cNvPr>
            <p:cNvGrpSpPr/>
            <p:nvPr userDrawn="1"/>
          </p:nvGrpSpPr>
          <p:grpSpPr>
            <a:xfrm>
              <a:off x="-1476150" y="1871998"/>
              <a:ext cx="1368150" cy="863999"/>
              <a:chOff x="-1476150" y="1871999"/>
              <a:chExt cx="1368150" cy="863999"/>
            </a:xfrm>
          </p:grpSpPr>
          <p:sp>
            <p:nvSpPr>
              <p:cNvPr id="46" name="직사각형 45">
                <a:extLst>
                  <a:ext uri="{FF2B5EF4-FFF2-40B4-BE49-F238E27FC236}">
                    <a16:creationId xmlns:a16="http://schemas.microsoft.com/office/drawing/2014/main" id="{CE7F780D-EA77-4D99-AF79-5E8330580FB3}"/>
                  </a:ext>
                </a:extLst>
              </p:cNvPr>
              <p:cNvSpPr/>
              <p:nvPr/>
            </p:nvSpPr>
            <p:spPr>
              <a:xfrm>
                <a:off x="-828000" y="1871999"/>
                <a:ext cx="720000" cy="288000"/>
              </a:xfrm>
              <a:prstGeom prst="rect">
                <a:avLst/>
              </a:prstGeom>
              <a:solidFill>
                <a:srgbClr val="470A6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0" rIns="0" bIns="0" numCol="1" spcCol="0" rtlCol="0" fromWordArt="0" anchor="ctr" anchorCtr="0" forceAA="0" compatLnSpc="1">
                <a:prstTxWarp prst="textNoShape">
                  <a:avLst/>
                </a:prstTxWarp>
                <a:noAutofit/>
              </a:bodyPr>
              <a:lstStyle/>
              <a:p>
                <a:pPr algn="l">
                  <a:lnSpc>
                    <a:spcPct val="110000"/>
                  </a:lnSpc>
                </a:pPr>
                <a:r>
                  <a:rPr lang="en-US" altLang="ko-KR" sz="800" b="1" baseline="0">
                    <a:solidFill>
                      <a:schemeClr val="bg1"/>
                    </a:solidFill>
                    <a:latin typeface="Univers for KPMG" panose="020B0603020202020204" pitchFamily="34" charset="0"/>
                    <a:ea typeface="맑은 고딕" panose="020B0503020000020004" pitchFamily="50" charset="-127"/>
                  </a:rPr>
                  <a:t>Purple</a:t>
                </a:r>
              </a:p>
              <a:p>
                <a:pPr algn="l">
                  <a:lnSpc>
                    <a:spcPct val="110000"/>
                  </a:lnSpc>
                </a:pPr>
                <a:r>
                  <a:rPr lang="en-US" altLang="ko-KR" sz="700" baseline="0">
                    <a:solidFill>
                      <a:schemeClr val="bg1"/>
                    </a:solidFill>
                    <a:latin typeface="Univers for KPMG" panose="020B0603020202020204" pitchFamily="34" charset="0"/>
                    <a:ea typeface="맑은 고딕" panose="020B0503020000020004" pitchFamily="50" charset="-127"/>
                  </a:rPr>
                  <a:t>71 / 10 / 104</a:t>
                </a:r>
              </a:p>
            </p:txBody>
          </p:sp>
          <p:sp>
            <p:nvSpPr>
              <p:cNvPr id="47" name="직사각형 46">
                <a:extLst>
                  <a:ext uri="{FF2B5EF4-FFF2-40B4-BE49-F238E27FC236}">
                    <a16:creationId xmlns:a16="http://schemas.microsoft.com/office/drawing/2014/main" id="{59BFEAD3-64ED-482D-A3E0-9785B28EE60E}"/>
                  </a:ext>
                </a:extLst>
              </p:cNvPr>
              <p:cNvSpPr/>
              <p:nvPr/>
            </p:nvSpPr>
            <p:spPr>
              <a:xfrm>
                <a:off x="-828000" y="2159999"/>
                <a:ext cx="720000" cy="288000"/>
              </a:xfrm>
              <a:prstGeom prst="rect">
                <a:avLst/>
              </a:prstGeom>
              <a:solidFill>
                <a:srgbClr val="6D207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0" rIns="0" bIns="0" numCol="1" spcCol="0" rtlCol="0" fromWordArt="0" anchor="ctr" anchorCtr="0" forceAA="0" compatLnSpc="1">
                <a:prstTxWarp prst="textNoShape">
                  <a:avLst/>
                </a:prstTxWarp>
                <a:noAutofit/>
              </a:bodyPr>
              <a:lstStyle/>
              <a:p>
                <a:pPr algn="l">
                  <a:lnSpc>
                    <a:spcPct val="110000"/>
                  </a:lnSpc>
                </a:pPr>
                <a:r>
                  <a:rPr lang="en-US" altLang="ko-KR" sz="800" b="1" baseline="0">
                    <a:solidFill>
                      <a:schemeClr val="bg1"/>
                    </a:solidFill>
                    <a:latin typeface="Univers for KPMG" panose="020B0603020202020204" pitchFamily="34" charset="0"/>
                    <a:ea typeface="맑은 고딕" panose="020B0503020000020004" pitchFamily="50" charset="-127"/>
                  </a:rPr>
                  <a:t>L Purple</a:t>
                </a:r>
              </a:p>
              <a:p>
                <a:pPr algn="l">
                  <a:lnSpc>
                    <a:spcPct val="110000"/>
                  </a:lnSpc>
                </a:pPr>
                <a:r>
                  <a:rPr lang="en-US" altLang="ko-KR" sz="700" baseline="0">
                    <a:solidFill>
                      <a:schemeClr val="bg1"/>
                    </a:solidFill>
                    <a:latin typeface="Univers for KPMG" panose="020B0603020202020204" pitchFamily="34" charset="0"/>
                    <a:ea typeface="맑은 고딕" panose="020B0503020000020004" pitchFamily="50" charset="-127"/>
                  </a:rPr>
                  <a:t>109 / 32 / 119</a:t>
                </a:r>
              </a:p>
            </p:txBody>
          </p:sp>
          <p:sp>
            <p:nvSpPr>
              <p:cNvPr id="48" name="직사각형 47">
                <a:extLst>
                  <a:ext uri="{FF2B5EF4-FFF2-40B4-BE49-F238E27FC236}">
                    <a16:creationId xmlns:a16="http://schemas.microsoft.com/office/drawing/2014/main" id="{5F1EBADA-468D-4A56-B322-1CD4BB4C347E}"/>
                  </a:ext>
                </a:extLst>
              </p:cNvPr>
              <p:cNvSpPr/>
              <p:nvPr userDrawn="1"/>
            </p:nvSpPr>
            <p:spPr>
              <a:xfrm>
                <a:off x="-828000" y="2447998"/>
                <a:ext cx="720000" cy="288000"/>
              </a:xfrm>
              <a:prstGeom prst="rect">
                <a:avLst/>
              </a:prstGeom>
              <a:solidFill>
                <a:srgbClr val="48369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0" rIns="0" bIns="0" numCol="1" spcCol="0" rtlCol="0" fromWordArt="0" anchor="ctr" anchorCtr="0" forceAA="0" compatLnSpc="1">
                <a:prstTxWarp prst="textNoShape">
                  <a:avLst/>
                </a:prstTxWarp>
                <a:noAutofit/>
              </a:bodyPr>
              <a:lstStyle/>
              <a:p>
                <a:pPr algn="l">
                  <a:lnSpc>
                    <a:spcPct val="110000"/>
                  </a:lnSpc>
                </a:pPr>
                <a:r>
                  <a:rPr lang="en-US" altLang="ko-KR" sz="800" b="1" baseline="0">
                    <a:solidFill>
                      <a:schemeClr val="bg1"/>
                    </a:solidFill>
                    <a:latin typeface="Univers for KPMG" panose="020B0603020202020204" pitchFamily="34" charset="0"/>
                    <a:ea typeface="맑은 고딕" panose="020B0503020000020004" pitchFamily="50" charset="-127"/>
                  </a:rPr>
                  <a:t>Violet</a:t>
                </a:r>
              </a:p>
              <a:p>
                <a:pPr algn="l">
                  <a:lnSpc>
                    <a:spcPct val="110000"/>
                  </a:lnSpc>
                </a:pPr>
                <a:r>
                  <a:rPr lang="en-US" altLang="ko-KR" sz="700" baseline="0">
                    <a:solidFill>
                      <a:schemeClr val="bg1"/>
                    </a:solidFill>
                    <a:latin typeface="Univers for KPMG" panose="020B0603020202020204" pitchFamily="34" charset="0"/>
                    <a:ea typeface="맑은 고딕" panose="020B0503020000020004" pitchFamily="50" charset="-127"/>
                  </a:rPr>
                  <a:t>72 / 54 / 152</a:t>
                </a:r>
              </a:p>
            </p:txBody>
          </p:sp>
          <p:sp>
            <p:nvSpPr>
              <p:cNvPr id="49" name="직사각형 48">
                <a:extLst>
                  <a:ext uri="{FF2B5EF4-FFF2-40B4-BE49-F238E27FC236}">
                    <a16:creationId xmlns:a16="http://schemas.microsoft.com/office/drawing/2014/main" id="{7F9E741F-E777-475A-82DE-7C68F1424A33}"/>
                  </a:ext>
                </a:extLst>
              </p:cNvPr>
              <p:cNvSpPr/>
              <p:nvPr userDrawn="1"/>
            </p:nvSpPr>
            <p:spPr>
              <a:xfrm>
                <a:off x="-1044000" y="1871999"/>
                <a:ext cx="216000" cy="288000"/>
              </a:xfrm>
              <a:prstGeom prst="rect">
                <a:avLst/>
              </a:prstGeom>
              <a:solidFill>
                <a:srgbClr val="75478E"/>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ct val="110000"/>
                  </a:lnSpc>
                </a:pPr>
                <a:endParaRPr lang="ko-KR" altLang="en-US" sz="700" b="0">
                  <a:solidFill>
                    <a:schemeClr val="bg1"/>
                  </a:solidFill>
                </a:endParaRPr>
              </a:p>
            </p:txBody>
          </p:sp>
          <p:sp>
            <p:nvSpPr>
              <p:cNvPr id="50" name="직사각형 49">
                <a:extLst>
                  <a:ext uri="{FF2B5EF4-FFF2-40B4-BE49-F238E27FC236}">
                    <a16:creationId xmlns:a16="http://schemas.microsoft.com/office/drawing/2014/main" id="{F5EDB448-E966-4637-AF5E-BA72FBFD20FC}"/>
                  </a:ext>
                </a:extLst>
              </p:cNvPr>
              <p:cNvSpPr/>
              <p:nvPr userDrawn="1"/>
            </p:nvSpPr>
            <p:spPr>
              <a:xfrm>
                <a:off x="-1260000" y="1871999"/>
                <a:ext cx="216000" cy="288000"/>
              </a:xfrm>
              <a:prstGeom prst="rect">
                <a:avLst/>
              </a:prstGeom>
              <a:solidFill>
                <a:srgbClr val="A384B3"/>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ct val="110000"/>
                  </a:lnSpc>
                </a:pPr>
                <a:endParaRPr lang="ko-KR" altLang="en-US" sz="700" b="0">
                  <a:solidFill>
                    <a:schemeClr val="bg1"/>
                  </a:solidFill>
                </a:endParaRPr>
              </a:p>
            </p:txBody>
          </p:sp>
          <p:sp>
            <p:nvSpPr>
              <p:cNvPr id="51" name="직사각형 50">
                <a:extLst>
                  <a:ext uri="{FF2B5EF4-FFF2-40B4-BE49-F238E27FC236}">
                    <a16:creationId xmlns:a16="http://schemas.microsoft.com/office/drawing/2014/main" id="{025C1782-CFA6-4828-9074-922B863DFDE9}"/>
                  </a:ext>
                </a:extLst>
              </p:cNvPr>
              <p:cNvSpPr/>
              <p:nvPr userDrawn="1"/>
            </p:nvSpPr>
            <p:spPr>
              <a:xfrm>
                <a:off x="-1476150" y="1871999"/>
                <a:ext cx="216000" cy="288000"/>
              </a:xfrm>
              <a:prstGeom prst="rect">
                <a:avLst/>
              </a:prstGeom>
              <a:solidFill>
                <a:srgbClr val="D1C2D9"/>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ct val="110000"/>
                  </a:lnSpc>
                </a:pPr>
                <a:endParaRPr lang="ko-KR" altLang="en-US" sz="700" b="0">
                  <a:solidFill>
                    <a:schemeClr val="bg1"/>
                  </a:solidFill>
                </a:endParaRPr>
              </a:p>
            </p:txBody>
          </p:sp>
          <p:sp>
            <p:nvSpPr>
              <p:cNvPr id="52" name="직사각형 51">
                <a:extLst>
                  <a:ext uri="{FF2B5EF4-FFF2-40B4-BE49-F238E27FC236}">
                    <a16:creationId xmlns:a16="http://schemas.microsoft.com/office/drawing/2014/main" id="{6E68F4D5-961C-4993-A855-CB4ABAFBEE1C}"/>
                  </a:ext>
                </a:extLst>
              </p:cNvPr>
              <p:cNvSpPr/>
              <p:nvPr userDrawn="1"/>
            </p:nvSpPr>
            <p:spPr>
              <a:xfrm>
                <a:off x="-1044000" y="2159999"/>
                <a:ext cx="216000" cy="288000"/>
              </a:xfrm>
              <a:prstGeom prst="rect">
                <a:avLst/>
              </a:prstGeom>
              <a:solidFill>
                <a:srgbClr val="925899"/>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ct val="110000"/>
                  </a:lnSpc>
                </a:pPr>
                <a:endParaRPr lang="ko-KR" altLang="en-US" sz="700" b="0">
                  <a:solidFill>
                    <a:schemeClr val="bg1"/>
                  </a:solidFill>
                </a:endParaRPr>
              </a:p>
            </p:txBody>
          </p:sp>
          <p:sp>
            <p:nvSpPr>
              <p:cNvPr id="53" name="직사각형 52">
                <a:extLst>
                  <a:ext uri="{FF2B5EF4-FFF2-40B4-BE49-F238E27FC236}">
                    <a16:creationId xmlns:a16="http://schemas.microsoft.com/office/drawing/2014/main" id="{387C3D8A-A0A4-4EA5-B96F-381D41C1CFC1}"/>
                  </a:ext>
                </a:extLst>
              </p:cNvPr>
              <p:cNvSpPr/>
              <p:nvPr userDrawn="1"/>
            </p:nvSpPr>
            <p:spPr>
              <a:xfrm>
                <a:off x="-1260000" y="2159999"/>
                <a:ext cx="216000" cy="288000"/>
              </a:xfrm>
              <a:prstGeom prst="rect">
                <a:avLst/>
              </a:prstGeom>
              <a:solidFill>
                <a:srgbClr val="B68FBB"/>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ct val="110000"/>
                  </a:lnSpc>
                </a:pPr>
                <a:endParaRPr lang="ko-KR" altLang="en-US" sz="700" b="0">
                  <a:solidFill>
                    <a:schemeClr val="bg1"/>
                  </a:solidFill>
                </a:endParaRPr>
              </a:p>
            </p:txBody>
          </p:sp>
          <p:sp>
            <p:nvSpPr>
              <p:cNvPr id="54" name="직사각형 53">
                <a:extLst>
                  <a:ext uri="{FF2B5EF4-FFF2-40B4-BE49-F238E27FC236}">
                    <a16:creationId xmlns:a16="http://schemas.microsoft.com/office/drawing/2014/main" id="{A5207AD9-2199-48EA-91D5-98DA10C7911A}"/>
                  </a:ext>
                </a:extLst>
              </p:cNvPr>
              <p:cNvSpPr/>
              <p:nvPr userDrawn="1"/>
            </p:nvSpPr>
            <p:spPr>
              <a:xfrm>
                <a:off x="-1476150" y="2159999"/>
                <a:ext cx="216000" cy="288000"/>
              </a:xfrm>
              <a:prstGeom prst="rect">
                <a:avLst/>
              </a:prstGeom>
              <a:solidFill>
                <a:srgbClr val="DAC7DD"/>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ct val="110000"/>
                  </a:lnSpc>
                </a:pPr>
                <a:endParaRPr lang="ko-KR" altLang="en-US" sz="700" b="0">
                  <a:solidFill>
                    <a:schemeClr val="bg1"/>
                  </a:solidFill>
                </a:endParaRPr>
              </a:p>
            </p:txBody>
          </p:sp>
          <p:sp>
            <p:nvSpPr>
              <p:cNvPr id="55" name="직사각형 54">
                <a:extLst>
                  <a:ext uri="{FF2B5EF4-FFF2-40B4-BE49-F238E27FC236}">
                    <a16:creationId xmlns:a16="http://schemas.microsoft.com/office/drawing/2014/main" id="{3F4D2E43-5775-41AD-8AD6-46E1867054DF}"/>
                  </a:ext>
                </a:extLst>
              </p:cNvPr>
              <p:cNvSpPr/>
              <p:nvPr userDrawn="1"/>
            </p:nvSpPr>
            <p:spPr>
              <a:xfrm>
                <a:off x="-1044000" y="2447998"/>
                <a:ext cx="216000" cy="288000"/>
              </a:xfrm>
              <a:prstGeom prst="rect">
                <a:avLst/>
              </a:prstGeom>
              <a:solidFill>
                <a:srgbClr val="7668B2"/>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ct val="110000"/>
                  </a:lnSpc>
                </a:pPr>
                <a:endParaRPr lang="ko-KR" altLang="en-US" sz="700" b="0">
                  <a:solidFill>
                    <a:schemeClr val="bg1"/>
                  </a:solidFill>
                </a:endParaRPr>
              </a:p>
            </p:txBody>
          </p:sp>
          <p:sp>
            <p:nvSpPr>
              <p:cNvPr id="56" name="직사각형 55">
                <a:extLst>
                  <a:ext uri="{FF2B5EF4-FFF2-40B4-BE49-F238E27FC236}">
                    <a16:creationId xmlns:a16="http://schemas.microsoft.com/office/drawing/2014/main" id="{91A422D7-07F8-46F1-8DCC-5BF286EC5ABA}"/>
                  </a:ext>
                </a:extLst>
              </p:cNvPr>
              <p:cNvSpPr/>
              <p:nvPr userDrawn="1"/>
            </p:nvSpPr>
            <p:spPr>
              <a:xfrm>
                <a:off x="-1260000" y="2447998"/>
                <a:ext cx="216000" cy="288000"/>
              </a:xfrm>
              <a:prstGeom prst="rect">
                <a:avLst/>
              </a:prstGeom>
              <a:solidFill>
                <a:srgbClr val="A39ACB"/>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ct val="110000"/>
                  </a:lnSpc>
                </a:pPr>
                <a:endParaRPr lang="ko-KR" altLang="en-US" sz="700" b="0">
                  <a:solidFill>
                    <a:schemeClr val="bg1"/>
                  </a:solidFill>
                </a:endParaRPr>
              </a:p>
            </p:txBody>
          </p:sp>
          <p:sp>
            <p:nvSpPr>
              <p:cNvPr id="57" name="직사각형 56">
                <a:extLst>
                  <a:ext uri="{FF2B5EF4-FFF2-40B4-BE49-F238E27FC236}">
                    <a16:creationId xmlns:a16="http://schemas.microsoft.com/office/drawing/2014/main" id="{2FA04B0B-E1B9-4915-A11E-B18E0004C97A}"/>
                  </a:ext>
                </a:extLst>
              </p:cNvPr>
              <p:cNvSpPr/>
              <p:nvPr userDrawn="1"/>
            </p:nvSpPr>
            <p:spPr>
              <a:xfrm>
                <a:off x="-1476150" y="2447998"/>
                <a:ext cx="216000" cy="288000"/>
              </a:xfrm>
              <a:prstGeom prst="rect">
                <a:avLst/>
              </a:prstGeom>
              <a:solidFill>
                <a:srgbClr val="D1CDE5"/>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ct val="110000"/>
                  </a:lnSpc>
                </a:pPr>
                <a:endParaRPr lang="ko-KR" altLang="en-US" sz="700" b="0">
                  <a:solidFill>
                    <a:schemeClr val="bg1"/>
                  </a:solidFill>
                </a:endParaRPr>
              </a:p>
            </p:txBody>
          </p:sp>
        </p:grpSp>
        <p:grpSp>
          <p:nvGrpSpPr>
            <p:cNvPr id="33" name="그룹 32">
              <a:extLst>
                <a:ext uri="{FF2B5EF4-FFF2-40B4-BE49-F238E27FC236}">
                  <a16:creationId xmlns:a16="http://schemas.microsoft.com/office/drawing/2014/main" id="{575B5C03-33D4-41D8-B48F-7E3DBA4A8176}"/>
                </a:ext>
              </a:extLst>
            </p:cNvPr>
            <p:cNvGrpSpPr/>
            <p:nvPr userDrawn="1"/>
          </p:nvGrpSpPr>
          <p:grpSpPr>
            <a:xfrm>
              <a:off x="-1476150" y="2807996"/>
              <a:ext cx="1368150" cy="863999"/>
              <a:chOff x="-1476150" y="2807997"/>
              <a:chExt cx="1368150" cy="863999"/>
            </a:xfrm>
          </p:grpSpPr>
          <p:sp>
            <p:nvSpPr>
              <p:cNvPr id="34" name="직사각형 33">
                <a:extLst>
                  <a:ext uri="{FF2B5EF4-FFF2-40B4-BE49-F238E27FC236}">
                    <a16:creationId xmlns:a16="http://schemas.microsoft.com/office/drawing/2014/main" id="{AC1E5EC4-8CDE-4103-8A60-A16EA7EEA6C2}"/>
                  </a:ext>
                </a:extLst>
              </p:cNvPr>
              <p:cNvSpPr/>
              <p:nvPr/>
            </p:nvSpPr>
            <p:spPr>
              <a:xfrm>
                <a:off x="-828000" y="2807997"/>
                <a:ext cx="720000" cy="288000"/>
              </a:xfrm>
              <a:prstGeom prst="rect">
                <a:avLst/>
              </a:prstGeom>
              <a:solidFill>
                <a:srgbClr val="E71C5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0" rIns="0" bIns="0" numCol="1" spcCol="0" rtlCol="0" fromWordArt="0" anchor="ctr" anchorCtr="0" forceAA="0" compatLnSpc="1">
                <a:prstTxWarp prst="textNoShape">
                  <a:avLst/>
                </a:prstTxWarp>
                <a:noAutofit/>
              </a:bodyPr>
              <a:lstStyle/>
              <a:p>
                <a:pPr algn="l">
                  <a:lnSpc>
                    <a:spcPct val="110000"/>
                  </a:lnSpc>
                </a:pPr>
                <a:r>
                  <a:rPr lang="en-US" altLang="ko-KR" sz="800" b="1" baseline="0">
                    <a:solidFill>
                      <a:schemeClr val="bg1"/>
                    </a:solidFill>
                    <a:latin typeface="Univers for KPMG" panose="020B0603020202020204" pitchFamily="34" charset="0"/>
                    <a:ea typeface="맑은 고딕" panose="020B0503020000020004" pitchFamily="50" charset="-127"/>
                  </a:rPr>
                  <a:t>Red</a:t>
                </a:r>
              </a:p>
              <a:p>
                <a:pPr algn="l">
                  <a:lnSpc>
                    <a:spcPct val="110000"/>
                  </a:lnSpc>
                </a:pPr>
                <a:r>
                  <a:rPr lang="en-US" altLang="ko-KR" sz="700" baseline="0">
                    <a:solidFill>
                      <a:schemeClr val="bg1"/>
                    </a:solidFill>
                    <a:latin typeface="Univers for KPMG" panose="020B0603020202020204" pitchFamily="34" charset="0"/>
                    <a:ea typeface="맑은 고딕" panose="020B0503020000020004" pitchFamily="50" charset="-127"/>
                  </a:rPr>
                  <a:t>231 / 28 / 87</a:t>
                </a:r>
              </a:p>
            </p:txBody>
          </p:sp>
          <p:sp>
            <p:nvSpPr>
              <p:cNvPr id="35" name="직사각형 34">
                <a:extLst>
                  <a:ext uri="{FF2B5EF4-FFF2-40B4-BE49-F238E27FC236}">
                    <a16:creationId xmlns:a16="http://schemas.microsoft.com/office/drawing/2014/main" id="{96F9C98A-0FBE-406B-8551-A97BD0D0A096}"/>
                  </a:ext>
                </a:extLst>
              </p:cNvPr>
              <p:cNvSpPr/>
              <p:nvPr/>
            </p:nvSpPr>
            <p:spPr>
              <a:xfrm>
                <a:off x="-828000" y="3383996"/>
                <a:ext cx="720000" cy="288000"/>
              </a:xfrm>
              <a:prstGeom prst="rect">
                <a:avLst/>
              </a:prstGeom>
              <a:solidFill>
                <a:srgbClr val="FFCE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0" rIns="0" bIns="0" numCol="1" spcCol="0" rtlCol="0" fromWordArt="0" anchor="ctr" anchorCtr="0" forceAA="0" compatLnSpc="1">
                <a:prstTxWarp prst="textNoShape">
                  <a:avLst/>
                </a:prstTxWarp>
                <a:noAutofit/>
              </a:bodyPr>
              <a:lstStyle/>
              <a:p>
                <a:pPr algn="l">
                  <a:lnSpc>
                    <a:spcPct val="110000"/>
                  </a:lnSpc>
                </a:pPr>
                <a:r>
                  <a:rPr lang="en-US" altLang="ko-KR" sz="800" b="1" baseline="0">
                    <a:solidFill>
                      <a:schemeClr val="bg1"/>
                    </a:solidFill>
                    <a:latin typeface="Univers for KPMG" panose="020B0603020202020204" pitchFamily="34" charset="0"/>
                    <a:ea typeface="맑은 고딕" panose="020B0503020000020004" pitchFamily="50" charset="-127"/>
                  </a:rPr>
                  <a:t>Yellow</a:t>
                </a:r>
              </a:p>
              <a:p>
                <a:pPr algn="l">
                  <a:lnSpc>
                    <a:spcPct val="110000"/>
                  </a:lnSpc>
                </a:pPr>
                <a:r>
                  <a:rPr lang="en-US" altLang="ko-KR" sz="700" baseline="0">
                    <a:solidFill>
                      <a:schemeClr val="bg1"/>
                    </a:solidFill>
                    <a:latin typeface="Univers for KPMG" panose="020B0603020202020204" pitchFamily="34" charset="0"/>
                    <a:ea typeface="맑은 고딕" panose="020B0503020000020004" pitchFamily="50" charset="-127"/>
                  </a:rPr>
                  <a:t>255 / 206 / 0</a:t>
                </a:r>
              </a:p>
            </p:txBody>
          </p:sp>
          <p:sp>
            <p:nvSpPr>
              <p:cNvPr id="36" name="직사각형 35">
                <a:extLst>
                  <a:ext uri="{FF2B5EF4-FFF2-40B4-BE49-F238E27FC236}">
                    <a16:creationId xmlns:a16="http://schemas.microsoft.com/office/drawing/2014/main" id="{D5791980-DAF9-460E-80EF-52DE3181F61F}"/>
                  </a:ext>
                </a:extLst>
              </p:cNvPr>
              <p:cNvSpPr/>
              <p:nvPr userDrawn="1"/>
            </p:nvSpPr>
            <p:spPr>
              <a:xfrm>
                <a:off x="-828000" y="3095996"/>
                <a:ext cx="720000" cy="288000"/>
              </a:xfrm>
              <a:prstGeom prst="rect">
                <a:avLst/>
              </a:prstGeom>
              <a:solidFill>
                <a:srgbClr val="FF6F6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0" rIns="0" bIns="0" numCol="1" spcCol="0" rtlCol="0" fromWordArt="0" anchor="ctr" anchorCtr="0" forceAA="0" compatLnSpc="1">
                <a:prstTxWarp prst="textNoShape">
                  <a:avLst/>
                </a:prstTxWarp>
                <a:noAutofit/>
              </a:bodyPr>
              <a:lstStyle/>
              <a:p>
                <a:pPr algn="l">
                  <a:lnSpc>
                    <a:spcPct val="110000"/>
                  </a:lnSpc>
                </a:pPr>
                <a:r>
                  <a:rPr lang="en-US" altLang="ko-KR" sz="800" b="1" baseline="0">
                    <a:solidFill>
                      <a:schemeClr val="bg1"/>
                    </a:solidFill>
                    <a:latin typeface="Univers for KPMG" panose="020B0603020202020204" pitchFamily="34" charset="0"/>
                    <a:ea typeface="맑은 고딕" panose="020B0503020000020004" pitchFamily="50" charset="-127"/>
                  </a:rPr>
                  <a:t>Living Coral</a:t>
                </a:r>
              </a:p>
              <a:p>
                <a:pPr algn="l">
                  <a:lnSpc>
                    <a:spcPct val="110000"/>
                  </a:lnSpc>
                </a:pPr>
                <a:r>
                  <a:rPr lang="en-US" altLang="ko-KR" sz="700" baseline="0">
                    <a:solidFill>
                      <a:schemeClr val="bg1"/>
                    </a:solidFill>
                    <a:latin typeface="Univers for KPMG" panose="020B0603020202020204" pitchFamily="34" charset="0"/>
                    <a:ea typeface="맑은 고딕" panose="020B0503020000020004" pitchFamily="50" charset="-127"/>
                  </a:rPr>
                  <a:t>255 / 111 / 97</a:t>
                </a:r>
              </a:p>
            </p:txBody>
          </p:sp>
          <p:sp>
            <p:nvSpPr>
              <p:cNvPr id="37" name="직사각형 36">
                <a:extLst>
                  <a:ext uri="{FF2B5EF4-FFF2-40B4-BE49-F238E27FC236}">
                    <a16:creationId xmlns:a16="http://schemas.microsoft.com/office/drawing/2014/main" id="{A1E1AAFB-55D3-4838-A16E-A60E0820014B}"/>
                  </a:ext>
                </a:extLst>
              </p:cNvPr>
              <p:cNvSpPr/>
              <p:nvPr userDrawn="1"/>
            </p:nvSpPr>
            <p:spPr>
              <a:xfrm>
                <a:off x="-1044000" y="2807997"/>
                <a:ext cx="216000" cy="288000"/>
              </a:xfrm>
              <a:prstGeom prst="rect">
                <a:avLst/>
              </a:prstGeom>
              <a:solidFill>
                <a:srgbClr val="ED558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ct val="110000"/>
                  </a:lnSpc>
                </a:pPr>
                <a:endParaRPr lang="ko-KR" altLang="en-US" sz="700" b="0">
                  <a:solidFill>
                    <a:schemeClr val="bg1"/>
                  </a:solidFill>
                </a:endParaRPr>
              </a:p>
            </p:txBody>
          </p:sp>
          <p:sp>
            <p:nvSpPr>
              <p:cNvPr id="38" name="직사각형 37">
                <a:extLst>
                  <a:ext uri="{FF2B5EF4-FFF2-40B4-BE49-F238E27FC236}">
                    <a16:creationId xmlns:a16="http://schemas.microsoft.com/office/drawing/2014/main" id="{DCF4E5C7-B2B6-4D50-B5C6-F51581F8A189}"/>
                  </a:ext>
                </a:extLst>
              </p:cNvPr>
              <p:cNvSpPr/>
              <p:nvPr userDrawn="1"/>
            </p:nvSpPr>
            <p:spPr>
              <a:xfrm>
                <a:off x="-1260000" y="2807997"/>
                <a:ext cx="216000" cy="288000"/>
              </a:xfrm>
              <a:prstGeom prst="rect">
                <a:avLst/>
              </a:prstGeom>
              <a:solidFill>
                <a:srgbClr val="F38DAB"/>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ct val="110000"/>
                  </a:lnSpc>
                </a:pPr>
                <a:endParaRPr lang="ko-KR" altLang="en-US" sz="700" b="0">
                  <a:solidFill>
                    <a:schemeClr val="bg1"/>
                  </a:solidFill>
                </a:endParaRPr>
              </a:p>
            </p:txBody>
          </p:sp>
          <p:sp>
            <p:nvSpPr>
              <p:cNvPr id="39" name="직사각형 38">
                <a:extLst>
                  <a:ext uri="{FF2B5EF4-FFF2-40B4-BE49-F238E27FC236}">
                    <a16:creationId xmlns:a16="http://schemas.microsoft.com/office/drawing/2014/main" id="{A733AB71-5E99-4969-9D86-D475E5371136}"/>
                  </a:ext>
                </a:extLst>
              </p:cNvPr>
              <p:cNvSpPr/>
              <p:nvPr userDrawn="1"/>
            </p:nvSpPr>
            <p:spPr>
              <a:xfrm>
                <a:off x="-1476150" y="2807997"/>
                <a:ext cx="216000" cy="288000"/>
              </a:xfrm>
              <a:prstGeom prst="rect">
                <a:avLst/>
              </a:prstGeom>
              <a:solidFill>
                <a:srgbClr val="F9C6D5"/>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ct val="110000"/>
                  </a:lnSpc>
                </a:pPr>
                <a:endParaRPr lang="ko-KR" altLang="en-US" sz="700" b="0">
                  <a:solidFill>
                    <a:schemeClr val="bg1"/>
                  </a:solidFill>
                </a:endParaRPr>
              </a:p>
            </p:txBody>
          </p:sp>
          <p:sp>
            <p:nvSpPr>
              <p:cNvPr id="40" name="직사각형 39">
                <a:extLst>
                  <a:ext uri="{FF2B5EF4-FFF2-40B4-BE49-F238E27FC236}">
                    <a16:creationId xmlns:a16="http://schemas.microsoft.com/office/drawing/2014/main" id="{AF565A17-7278-4EB8-9F6D-0B9A53AD72D8}"/>
                  </a:ext>
                </a:extLst>
              </p:cNvPr>
              <p:cNvSpPr/>
              <p:nvPr userDrawn="1"/>
            </p:nvSpPr>
            <p:spPr>
              <a:xfrm>
                <a:off x="-1044000" y="3095996"/>
                <a:ext cx="216000" cy="288000"/>
              </a:xfrm>
              <a:prstGeom prst="rect">
                <a:avLst/>
              </a:prstGeom>
              <a:solidFill>
                <a:srgbClr val="FF9389"/>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ct val="110000"/>
                  </a:lnSpc>
                </a:pPr>
                <a:endParaRPr lang="ko-KR" altLang="en-US" sz="700" b="0">
                  <a:solidFill>
                    <a:schemeClr val="bg1"/>
                  </a:solidFill>
                </a:endParaRPr>
              </a:p>
            </p:txBody>
          </p:sp>
          <p:sp>
            <p:nvSpPr>
              <p:cNvPr id="41" name="직사각형 40">
                <a:extLst>
                  <a:ext uri="{FF2B5EF4-FFF2-40B4-BE49-F238E27FC236}">
                    <a16:creationId xmlns:a16="http://schemas.microsoft.com/office/drawing/2014/main" id="{C66E43E9-DD4D-4837-AC5E-A9E87B67391B}"/>
                  </a:ext>
                </a:extLst>
              </p:cNvPr>
              <p:cNvSpPr/>
              <p:nvPr userDrawn="1"/>
            </p:nvSpPr>
            <p:spPr>
              <a:xfrm>
                <a:off x="-1260000" y="3095996"/>
                <a:ext cx="216000" cy="288000"/>
              </a:xfrm>
              <a:prstGeom prst="rect">
                <a:avLst/>
              </a:prstGeom>
              <a:solidFill>
                <a:srgbClr val="FFB7B0"/>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ct val="110000"/>
                  </a:lnSpc>
                </a:pPr>
                <a:endParaRPr lang="ko-KR" altLang="en-US" sz="700" b="0">
                  <a:solidFill>
                    <a:schemeClr val="bg1"/>
                  </a:solidFill>
                </a:endParaRPr>
              </a:p>
            </p:txBody>
          </p:sp>
          <p:sp>
            <p:nvSpPr>
              <p:cNvPr id="42" name="직사각형 41">
                <a:extLst>
                  <a:ext uri="{FF2B5EF4-FFF2-40B4-BE49-F238E27FC236}">
                    <a16:creationId xmlns:a16="http://schemas.microsoft.com/office/drawing/2014/main" id="{6E77FFEF-CC8E-4D74-93BF-C900DCE85A66}"/>
                  </a:ext>
                </a:extLst>
              </p:cNvPr>
              <p:cNvSpPr/>
              <p:nvPr userDrawn="1"/>
            </p:nvSpPr>
            <p:spPr>
              <a:xfrm>
                <a:off x="-1476150" y="3095996"/>
                <a:ext cx="216000" cy="288000"/>
              </a:xfrm>
              <a:prstGeom prst="rect">
                <a:avLst/>
              </a:prstGeom>
              <a:solidFill>
                <a:srgbClr val="FFDBD7"/>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ct val="110000"/>
                  </a:lnSpc>
                </a:pPr>
                <a:endParaRPr lang="ko-KR" altLang="en-US" sz="700" b="0">
                  <a:solidFill>
                    <a:schemeClr val="bg1"/>
                  </a:solidFill>
                </a:endParaRPr>
              </a:p>
            </p:txBody>
          </p:sp>
          <p:sp>
            <p:nvSpPr>
              <p:cNvPr id="43" name="직사각형 42">
                <a:extLst>
                  <a:ext uri="{FF2B5EF4-FFF2-40B4-BE49-F238E27FC236}">
                    <a16:creationId xmlns:a16="http://schemas.microsoft.com/office/drawing/2014/main" id="{80E6FD5B-394E-4B30-A3F6-78636D2CDFD5}"/>
                  </a:ext>
                </a:extLst>
              </p:cNvPr>
              <p:cNvSpPr/>
              <p:nvPr userDrawn="1"/>
            </p:nvSpPr>
            <p:spPr>
              <a:xfrm>
                <a:off x="-1044000" y="3383996"/>
                <a:ext cx="216000" cy="288000"/>
              </a:xfrm>
              <a:prstGeom prst="rect">
                <a:avLst/>
              </a:prstGeom>
              <a:solidFill>
                <a:srgbClr val="FFDA40"/>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ct val="110000"/>
                  </a:lnSpc>
                </a:pPr>
                <a:endParaRPr lang="ko-KR" altLang="en-US" sz="700" b="0">
                  <a:solidFill>
                    <a:schemeClr val="bg1"/>
                  </a:solidFill>
                </a:endParaRPr>
              </a:p>
            </p:txBody>
          </p:sp>
          <p:sp>
            <p:nvSpPr>
              <p:cNvPr id="44" name="직사각형 43">
                <a:extLst>
                  <a:ext uri="{FF2B5EF4-FFF2-40B4-BE49-F238E27FC236}">
                    <a16:creationId xmlns:a16="http://schemas.microsoft.com/office/drawing/2014/main" id="{F144668C-7C1B-4A06-970B-21F6F80665A3}"/>
                  </a:ext>
                </a:extLst>
              </p:cNvPr>
              <p:cNvSpPr/>
              <p:nvPr userDrawn="1"/>
            </p:nvSpPr>
            <p:spPr>
              <a:xfrm>
                <a:off x="-1260000" y="3383996"/>
                <a:ext cx="216000" cy="288000"/>
              </a:xfrm>
              <a:prstGeom prst="rect">
                <a:avLst/>
              </a:prstGeom>
              <a:solidFill>
                <a:srgbClr val="FFE67F"/>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ct val="110000"/>
                  </a:lnSpc>
                </a:pPr>
                <a:endParaRPr lang="ko-KR" altLang="en-US" sz="700" b="0">
                  <a:solidFill>
                    <a:schemeClr val="bg1"/>
                  </a:solidFill>
                </a:endParaRPr>
              </a:p>
            </p:txBody>
          </p:sp>
          <p:sp>
            <p:nvSpPr>
              <p:cNvPr id="45" name="직사각형 44">
                <a:extLst>
                  <a:ext uri="{FF2B5EF4-FFF2-40B4-BE49-F238E27FC236}">
                    <a16:creationId xmlns:a16="http://schemas.microsoft.com/office/drawing/2014/main" id="{03117C98-9D6F-4D8E-8DFF-ACC4EEE18E33}"/>
                  </a:ext>
                </a:extLst>
              </p:cNvPr>
              <p:cNvSpPr/>
              <p:nvPr userDrawn="1"/>
            </p:nvSpPr>
            <p:spPr>
              <a:xfrm>
                <a:off x="-1476150" y="3383996"/>
                <a:ext cx="216000" cy="288000"/>
              </a:xfrm>
              <a:prstGeom prst="rect">
                <a:avLst/>
              </a:prstGeom>
              <a:solidFill>
                <a:srgbClr val="FFF3BF"/>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ct val="110000"/>
                  </a:lnSpc>
                </a:pPr>
                <a:endParaRPr lang="ko-KR" altLang="en-US" sz="700" b="0">
                  <a:solidFill>
                    <a:schemeClr val="bg1"/>
                  </a:solidFill>
                </a:endParaRPr>
              </a:p>
            </p:txBody>
          </p:sp>
        </p:grpSp>
      </p:grpSp>
    </p:spTree>
    <p:extLst>
      <p:ext uri="{BB962C8B-B14F-4D97-AF65-F5344CB8AC3E}">
        <p14:creationId xmlns:p14="http://schemas.microsoft.com/office/powerpoint/2010/main" val="3521449419"/>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746" r:id="rId3"/>
    <p:sldLayoutId id="2147483745" r:id="rId4"/>
    <p:sldLayoutId id="2147483754" r:id="rId5"/>
    <p:sldLayoutId id="2147483760" r:id="rId6"/>
  </p:sldLayoutIdLst>
  <p:txStyles>
    <p:titleStyle>
      <a:lvl1pPr algn="l" defTabSz="914400" rtl="0" eaLnBrk="1" latinLnBrk="1" hangingPunct="1">
        <a:lnSpc>
          <a:spcPct val="70000"/>
        </a:lnSpc>
        <a:spcBef>
          <a:spcPct val="0"/>
        </a:spcBef>
        <a:buNone/>
        <a:defRPr sz="5400" kern="1200">
          <a:solidFill>
            <a:schemeClr val="tx2"/>
          </a:solidFill>
          <a:latin typeface="+mj-lt"/>
          <a:ea typeface="+mj-ea"/>
          <a:cs typeface="+mj-cs"/>
        </a:defRPr>
      </a:lvl1pPr>
    </p:titleStyle>
    <p:bodyStyle>
      <a:lvl1pPr marL="0" indent="0" algn="l" defTabSz="914400" rtl="0" eaLnBrk="1" latinLnBrk="1" hangingPunct="1">
        <a:lnSpc>
          <a:spcPct val="100000"/>
        </a:lnSpc>
        <a:spcBef>
          <a:spcPts val="0"/>
        </a:spcBef>
        <a:spcAft>
          <a:spcPts val="600"/>
        </a:spcAft>
        <a:buFontTx/>
        <a:buNone/>
        <a:defRPr sz="1000" b="1" kern="1200">
          <a:solidFill>
            <a:schemeClr val="tx2"/>
          </a:solidFill>
          <a:latin typeface="맑은 고딕" panose="020B0503020000020004" pitchFamily="50" charset="-127"/>
          <a:ea typeface="맑은 고딕" panose="020B0503020000020004" pitchFamily="50" charset="-127"/>
          <a:cs typeface="+mn-cs"/>
        </a:defRPr>
      </a:lvl1pPr>
      <a:lvl2pPr marL="0" indent="0" algn="l" defTabSz="914400" rtl="0" eaLnBrk="1" latinLnBrk="1" hangingPunct="1">
        <a:lnSpc>
          <a:spcPct val="100000"/>
        </a:lnSpc>
        <a:spcBef>
          <a:spcPts val="0"/>
        </a:spcBef>
        <a:spcAft>
          <a:spcPts val="600"/>
        </a:spcAft>
        <a:buFontTx/>
        <a:buNone/>
        <a:defRPr sz="1000" kern="1200">
          <a:solidFill>
            <a:schemeClr val="tx2"/>
          </a:solidFill>
          <a:latin typeface="맑은 고딕" panose="020B0503020000020004" pitchFamily="50" charset="-127"/>
          <a:ea typeface="맑은 고딕" panose="020B0503020000020004" pitchFamily="50" charset="-127"/>
          <a:cs typeface="+mn-cs"/>
        </a:defRPr>
      </a:lvl2pPr>
      <a:lvl3pPr marL="216000" indent="-2160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1000" kern="1200">
          <a:solidFill>
            <a:schemeClr val="tx2"/>
          </a:solidFill>
          <a:latin typeface="맑은 고딕" panose="020B0503020000020004" pitchFamily="50" charset="-127"/>
          <a:ea typeface="맑은 고딕" panose="020B0503020000020004" pitchFamily="50" charset="-127"/>
          <a:cs typeface="+mn-cs"/>
        </a:defRPr>
      </a:lvl3pPr>
      <a:lvl4pPr marL="360000" indent="-1440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1000" kern="1200">
          <a:solidFill>
            <a:schemeClr val="tx2"/>
          </a:solidFill>
          <a:latin typeface="맑은 고딕" panose="020B0503020000020004" pitchFamily="50" charset="-127"/>
          <a:ea typeface="맑은 고딕" panose="020B0503020000020004" pitchFamily="50" charset="-127"/>
          <a:cs typeface="+mn-cs"/>
        </a:defRPr>
      </a:lvl4pPr>
      <a:lvl5pPr marL="576000" indent="-2160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1000" kern="1200" baseline="0">
          <a:solidFill>
            <a:schemeClr val="tx2"/>
          </a:solidFill>
          <a:latin typeface="맑은 고딕" panose="020B0503020000020004" pitchFamily="50" charset="-127"/>
          <a:ea typeface="맑은 고딕" panose="020B0503020000020004" pitchFamily="50" charset="-127"/>
          <a:cs typeface="+mn-cs"/>
        </a:defRPr>
      </a:lvl5pPr>
      <a:lvl6pPr marL="720000" indent="-1440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1000" kern="1200">
          <a:solidFill>
            <a:schemeClr val="tx2"/>
          </a:solidFill>
          <a:latin typeface="+mn-lt"/>
          <a:ea typeface="+mn-ea"/>
          <a:cs typeface="+mn-cs"/>
        </a:defRPr>
      </a:lvl6pPr>
      <a:lvl7pPr marL="936000" indent="-2160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1000" kern="1200">
          <a:solidFill>
            <a:schemeClr val="tx2"/>
          </a:solidFill>
          <a:latin typeface="+mn-lt"/>
          <a:ea typeface="+mn-ea"/>
          <a:cs typeface="+mn-cs"/>
        </a:defRPr>
      </a:lvl7pPr>
      <a:lvl8pPr marL="1080000" indent="-1440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1000" kern="1200">
          <a:solidFill>
            <a:schemeClr val="tx2"/>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864" userDrawn="1">
          <p15:clr>
            <a:srgbClr val="F26B43"/>
          </p15:clr>
        </p15:guide>
        <p15:guide id="2" pos="312" userDrawn="1">
          <p15:clr>
            <a:srgbClr val="F26B43"/>
          </p15:clr>
        </p15:guide>
        <p15:guide id="3" pos="5940" userDrawn="1">
          <p15:clr>
            <a:srgbClr val="F26B43"/>
          </p15:clr>
        </p15:guide>
        <p15:guide id="4" orient="horz" pos="742" userDrawn="1">
          <p15:clr>
            <a:srgbClr val="F26B43"/>
          </p15:clr>
        </p15:guide>
        <p15:guide id="6" orient="horz" pos="279" userDrawn="1">
          <p15:clr>
            <a:srgbClr val="F26B43"/>
          </p15:clr>
        </p15:guide>
        <p15:guide id="7" orient="horz" pos="948" userDrawn="1">
          <p15:clr>
            <a:srgbClr val="F26B43"/>
          </p15:clr>
        </p15:guide>
        <p15:guide id="8" pos="3192" userDrawn="1">
          <p15:clr>
            <a:srgbClr val="F26B43"/>
          </p15:clr>
        </p15:guide>
        <p15:guide id="9" pos="306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4.xml"/><Relationship Id="rId1" Type="http://schemas.openxmlformats.org/officeDocument/2006/relationships/tags" Target="../tags/tag3.xml"/><Relationship Id="rId4" Type="http://schemas.openxmlformats.org/officeDocument/2006/relationships/notesSlide" Target="../notesSlides/notesSlide31.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4.xml"/><Relationship Id="rId1" Type="http://schemas.openxmlformats.org/officeDocument/2006/relationships/tags" Target="../tags/tag5.xml"/><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texte 13">
            <a:extLst>
              <a:ext uri="{FF2B5EF4-FFF2-40B4-BE49-F238E27FC236}">
                <a16:creationId xmlns:a16="http://schemas.microsoft.com/office/drawing/2014/main" id="{1B9A47B6-2942-41BB-B5EC-41DAD08DCE57}"/>
              </a:ext>
            </a:extLst>
          </p:cNvPr>
          <p:cNvSpPr txBox="1">
            <a:spLocks/>
          </p:cNvSpPr>
          <p:nvPr/>
        </p:nvSpPr>
        <p:spPr>
          <a:xfrm>
            <a:off x="422946" y="2303416"/>
            <a:ext cx="8251454" cy="4052331"/>
          </a:xfrm>
          <a:prstGeom prst="rect">
            <a:avLst/>
          </a:prstGeom>
        </p:spPr>
        <p:txBody>
          <a:bodyPr vert="horz" lIns="0" tIns="0" rIns="0" bIns="0" rtlCol="0" anchor="t" anchorCtr="0">
            <a:noAutofit/>
          </a:bodyPr>
          <a:lstStyle>
            <a:lvl1pPr marL="0" indent="0" algn="l" defTabSz="914400" rtl="0" eaLnBrk="1" latinLnBrk="1" hangingPunct="1">
              <a:lnSpc>
                <a:spcPct val="70000"/>
              </a:lnSpc>
              <a:spcBef>
                <a:spcPts val="0"/>
              </a:spcBef>
              <a:spcAft>
                <a:spcPts val="0"/>
              </a:spcAft>
              <a:buFontTx/>
              <a:buNone/>
              <a:defRPr lang="fr-FR" sz="6531" b="0" kern="1200" dirty="0" smtClean="0">
                <a:solidFill>
                  <a:schemeClr val="bg1"/>
                </a:solidFill>
                <a:latin typeface="KPMG Extralight" panose="020B0303030202040204" pitchFamily="34" charset="0"/>
                <a:ea typeface="맑은 고딕" panose="020B0503020000020004" pitchFamily="50" charset="-127"/>
                <a:cs typeface="KPMG Extralight" panose="020B0303030202040204" pitchFamily="34" charset="0"/>
              </a:defRPr>
            </a:lvl1pPr>
            <a:lvl2pPr marL="0" indent="0" algn="l" defTabSz="914400" rtl="0" eaLnBrk="1" latinLnBrk="1" hangingPunct="1">
              <a:lnSpc>
                <a:spcPct val="100000"/>
              </a:lnSpc>
              <a:spcBef>
                <a:spcPts val="1089"/>
              </a:spcBef>
              <a:spcAft>
                <a:spcPts val="0"/>
              </a:spcAft>
              <a:buFontTx/>
              <a:buNone/>
              <a:defRPr lang="fr-FR" sz="1089" b="1" i="0" kern="1200" dirty="0" smtClean="0">
                <a:solidFill>
                  <a:schemeClr val="bg1"/>
                </a:solidFill>
                <a:latin typeface="Arial" panose="020B0604020202020204" pitchFamily="34" charset="0"/>
                <a:ea typeface="맑은 고딕" panose="020B0503020000020004" pitchFamily="50" charset="-127"/>
                <a:cs typeface="Arial" panose="020B0604020202020204" pitchFamily="34" charset="0"/>
              </a:defRPr>
            </a:lvl2pPr>
            <a:lvl3pPr marL="0" indent="0" algn="l" defTabSz="914400" rtl="0" eaLnBrk="1" latinLnBrk="1" hangingPunct="1">
              <a:lnSpc>
                <a:spcPct val="100000"/>
              </a:lnSpc>
              <a:spcBef>
                <a:spcPts val="0"/>
              </a:spcBef>
              <a:spcAft>
                <a:spcPts val="0"/>
              </a:spcAft>
              <a:buClr>
                <a:schemeClr val="tx2"/>
              </a:buClr>
              <a:buFont typeface="Arial" panose="020B0604020202020204" pitchFamily="34" charset="0"/>
              <a:buNone/>
              <a:defRPr lang="fr-FR" sz="1089" b="0" i="0" kern="1200" dirty="0" smtClean="0">
                <a:solidFill>
                  <a:schemeClr val="bg1"/>
                </a:solidFill>
                <a:latin typeface="Arial" panose="020B0604020202020204" pitchFamily="34" charset="0"/>
                <a:ea typeface="맑은 고딕" panose="020B0503020000020004" pitchFamily="50" charset="-127"/>
                <a:cs typeface="Arial" panose="020B0604020202020204" pitchFamily="34" charset="0"/>
              </a:defRPr>
            </a:lvl3pPr>
            <a:lvl4pPr marL="360000" indent="-144000" algn="l" defTabSz="914400" rtl="0" eaLnBrk="1" latinLnBrk="1" hangingPunct="1">
              <a:lnSpc>
                <a:spcPct val="100000"/>
              </a:lnSpc>
              <a:spcBef>
                <a:spcPts val="13608"/>
              </a:spcBef>
              <a:spcAft>
                <a:spcPts val="0"/>
              </a:spcAft>
              <a:buClr>
                <a:schemeClr val="tx2"/>
              </a:buClr>
              <a:buFont typeface="Arial" panose="020B0604020202020204" pitchFamily="34" charset="0"/>
              <a:buChar char="-"/>
              <a:defRPr lang="fr-FR" sz="971" b="0" i="0" kern="1200" dirty="0" smtClean="0">
                <a:solidFill>
                  <a:srgbClr val="00338D"/>
                </a:solidFill>
                <a:latin typeface="Univers for KPMG Light"/>
                <a:ea typeface="맑은 고딕" panose="020B0503020000020004" pitchFamily="50" charset="-127"/>
                <a:cs typeface="Univers for KPMG Light"/>
              </a:defRPr>
            </a:lvl4pPr>
            <a:lvl5pPr marL="576000" indent="-2160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lang="fr-FR" sz="971" b="0" i="0" kern="1200" baseline="0" dirty="0">
                <a:solidFill>
                  <a:srgbClr val="FFFFFF"/>
                </a:solidFill>
                <a:latin typeface="Univers for KPMG Light"/>
                <a:ea typeface="맑은 고딕" panose="020B0503020000020004" pitchFamily="50" charset="-127"/>
                <a:cs typeface="Univers for KPMG Light"/>
              </a:defRPr>
            </a:lvl5pPr>
            <a:lvl6pPr marL="720000" indent="-1440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1000" kern="1200">
                <a:solidFill>
                  <a:schemeClr val="tx2"/>
                </a:solidFill>
                <a:latin typeface="+mn-lt"/>
                <a:ea typeface="+mn-ea"/>
                <a:cs typeface="+mn-cs"/>
              </a:defRPr>
            </a:lvl6pPr>
            <a:lvl7pPr marL="936000" indent="-2160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1000" kern="1200">
                <a:solidFill>
                  <a:schemeClr val="tx2"/>
                </a:solidFill>
                <a:latin typeface="+mn-lt"/>
                <a:ea typeface="+mn-ea"/>
                <a:cs typeface="+mn-cs"/>
              </a:defRPr>
            </a:lvl7pPr>
            <a:lvl8pPr marL="1080000" indent="-1440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1000" kern="1200">
                <a:solidFill>
                  <a:schemeClr val="tx2"/>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55000"/>
              </a:lnSpc>
            </a:pPr>
            <a:endParaRPr lang="en-US" altLang="ko-KR" sz="3000" dirty="0">
              <a:latin typeface="맑은 고딕" panose="020B0503020000020004" pitchFamily="50" charset="-127"/>
            </a:endParaRPr>
          </a:p>
          <a:p>
            <a:pPr>
              <a:lnSpc>
                <a:spcPct val="55000"/>
              </a:lnSpc>
            </a:pPr>
            <a:r>
              <a:rPr lang="en-US" sz="6000" b="1" dirty="0"/>
              <a:t>Project Blossom</a:t>
            </a:r>
          </a:p>
          <a:p>
            <a:pPr>
              <a:lnSpc>
                <a:spcPct val="55000"/>
              </a:lnSpc>
            </a:pPr>
            <a:endParaRPr lang="en-US" sz="4000" b="1" dirty="0"/>
          </a:p>
          <a:p>
            <a:pPr>
              <a:lnSpc>
                <a:spcPct val="55000"/>
              </a:lnSpc>
            </a:pPr>
            <a:endParaRPr lang="en-US" sz="4000" dirty="0"/>
          </a:p>
          <a:p>
            <a:pPr>
              <a:lnSpc>
                <a:spcPct val="55000"/>
              </a:lnSpc>
            </a:pPr>
            <a:r>
              <a:rPr lang="en-US" sz="4000" dirty="0"/>
              <a:t>Price Analysis Report</a:t>
            </a:r>
          </a:p>
          <a:p>
            <a:pPr>
              <a:lnSpc>
                <a:spcPct val="100000"/>
              </a:lnSpc>
            </a:pPr>
            <a:r>
              <a:rPr lang="en-US" altLang="ko-KR" sz="4000" dirty="0"/>
              <a:t>[Draft]</a:t>
            </a:r>
          </a:p>
          <a:p>
            <a:pPr>
              <a:lnSpc>
                <a:spcPct val="55000"/>
              </a:lnSpc>
            </a:pPr>
            <a:endParaRPr lang="en-US" sz="3500" dirty="0"/>
          </a:p>
          <a:p>
            <a:pPr>
              <a:lnSpc>
                <a:spcPct val="55000"/>
              </a:lnSpc>
            </a:pPr>
            <a:endParaRPr lang="en-US" sz="4000" dirty="0"/>
          </a:p>
          <a:p>
            <a:pPr>
              <a:lnSpc>
                <a:spcPct val="55000"/>
              </a:lnSpc>
            </a:pPr>
            <a:r>
              <a:rPr lang="en-US" sz="2000" dirty="0"/>
              <a:t>October 2022</a:t>
            </a:r>
          </a:p>
        </p:txBody>
      </p:sp>
    </p:spTree>
    <p:extLst>
      <p:ext uri="{BB962C8B-B14F-4D97-AF65-F5344CB8AC3E}">
        <p14:creationId xmlns:p14="http://schemas.microsoft.com/office/powerpoint/2010/main" val="9031433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Group 3">
            <a:extLst>
              <a:ext uri="{FF2B5EF4-FFF2-40B4-BE49-F238E27FC236}">
                <a16:creationId xmlns:a16="http://schemas.microsoft.com/office/drawing/2014/main" id="{1467BF33-DF8B-4824-9975-24B655697CEA}"/>
              </a:ext>
            </a:extLst>
          </p:cNvPr>
          <p:cNvGraphicFramePr>
            <a:graphicFrameLocks noGrp="1"/>
          </p:cNvGraphicFramePr>
          <p:nvPr>
            <p:extLst>
              <p:ext uri="{D42A27DB-BD31-4B8C-83A1-F6EECF244321}">
                <p14:modId xmlns:p14="http://schemas.microsoft.com/office/powerpoint/2010/main" val="3754223493"/>
              </p:ext>
            </p:extLst>
          </p:nvPr>
        </p:nvGraphicFramePr>
        <p:xfrm>
          <a:off x="468000" y="1191600"/>
          <a:ext cx="9038334" cy="3940778"/>
        </p:xfrm>
        <a:graphic>
          <a:graphicData uri="http://schemas.openxmlformats.org/drawingml/2006/table">
            <a:tbl>
              <a:tblPr/>
              <a:tblGrid>
                <a:gridCol w="1557064">
                  <a:extLst>
                    <a:ext uri="{9D8B030D-6E8A-4147-A177-3AD203B41FA5}">
                      <a16:colId xmlns:a16="http://schemas.microsoft.com/office/drawing/2014/main" val="20000"/>
                    </a:ext>
                  </a:extLst>
                </a:gridCol>
                <a:gridCol w="7481270">
                  <a:extLst>
                    <a:ext uri="{9D8B030D-6E8A-4147-A177-3AD203B41FA5}">
                      <a16:colId xmlns:a16="http://schemas.microsoft.com/office/drawing/2014/main" val="20001"/>
                    </a:ext>
                  </a:extLst>
                </a:gridCol>
              </a:tblGrid>
              <a:tr h="263697">
                <a:tc>
                  <a:txBody>
                    <a:bodyPr/>
                    <a:lstStyle/>
                    <a:p>
                      <a:pPr marL="0" marR="0" lvl="0" indent="0" algn="l" defTabSz="762000" rtl="0" eaLnBrk="1" fontAlgn="base" latinLnBrk="0" hangingPunct="1">
                        <a:lnSpc>
                          <a:spcPct val="100000"/>
                        </a:lnSpc>
                        <a:spcBef>
                          <a:spcPts val="600"/>
                        </a:spcBef>
                        <a:spcAft>
                          <a:spcPct val="0"/>
                        </a:spcAft>
                        <a:buClrTx/>
                        <a:buSzTx/>
                        <a:buFontTx/>
                        <a:buNone/>
                        <a:tabLst/>
                      </a:pPr>
                      <a:r>
                        <a:rPr lang="en-US" altLang="ko-KR" sz="1000" b="1" i="0" u="none" strike="noStrike" kern="1200">
                          <a:solidFill>
                            <a:schemeClr val="bg1"/>
                          </a:solidFill>
                          <a:effectLst/>
                          <a:latin typeface="Arial" panose="020B0604020202020204" pitchFamily="34" charset="0"/>
                          <a:ea typeface="+mn-ea"/>
                          <a:cs typeface="Arial" panose="020B0604020202020204" pitchFamily="34" charset="0"/>
                        </a:rPr>
                        <a:t>Topic</a:t>
                      </a:r>
                      <a:endParaRPr kumimoji="0" lang="en-US" altLang="ko-KR" sz="1000" b="1" i="0" u="none" strike="noStrike" kern="1200" cap="none" spc="0" normalizeH="0" baseline="0">
                        <a:ln>
                          <a:noFill/>
                        </a:ln>
                        <a:solidFill>
                          <a:schemeClr val="bg1"/>
                        </a:solidFill>
                        <a:effectLst/>
                        <a:uLnTx/>
                        <a:uFillTx/>
                        <a:latin typeface="Arial" panose="020B0604020202020204" pitchFamily="34" charset="0"/>
                        <a:ea typeface="+mj-ea"/>
                        <a:cs typeface="Arial" panose="020B0604020202020204" pitchFamily="34" charset="0"/>
                      </a:endParaRP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00338D"/>
                    </a:solidFill>
                  </a:tcPr>
                </a:tc>
                <a:tc>
                  <a:txBody>
                    <a:bodyPr/>
                    <a:lstStyle/>
                    <a:p>
                      <a:pPr marL="0" marR="0" lvl="4" indent="0" algn="l" defTabSz="914400" rtl="0" eaLnBrk="1" fontAlgn="auto" latinLnBrk="0" hangingPunct="1">
                        <a:lnSpc>
                          <a:spcPct val="100000"/>
                        </a:lnSpc>
                        <a:spcBef>
                          <a:spcPts val="600"/>
                        </a:spcBef>
                        <a:spcAft>
                          <a:spcPts val="0"/>
                        </a:spcAft>
                        <a:buClr>
                          <a:srgbClr val="97989A"/>
                        </a:buClr>
                        <a:buSzTx/>
                        <a:buFont typeface="Arial" pitchFamily="34" charset="0"/>
                        <a:buNone/>
                        <a:tabLst/>
                        <a:defRPr/>
                      </a:pPr>
                      <a:r>
                        <a:rPr kumimoji="0" lang="en-US" altLang="ko-KR" sz="1000" b="1" i="0" u="none" strike="noStrike" kern="1200" cap="none" spc="0" normalizeH="0" baseline="0">
                          <a:ln>
                            <a:noFill/>
                          </a:ln>
                          <a:solidFill>
                            <a:schemeClr val="bg1"/>
                          </a:solidFill>
                          <a:effectLst/>
                          <a:uLnTx/>
                          <a:uFillTx/>
                          <a:latin typeface="Arial" panose="020B0604020202020204" pitchFamily="34" charset="0"/>
                          <a:ea typeface="+mj-ea"/>
                          <a:cs typeface="Arial" panose="020B0604020202020204" pitchFamily="34" charset="0"/>
                        </a:rPr>
                        <a:t>Details</a:t>
                      </a: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00338D"/>
                    </a:solidFill>
                  </a:tcPr>
                </a:tc>
                <a:extLst>
                  <a:ext uri="{0D108BD9-81ED-4DB2-BD59-A6C34878D82A}">
                    <a16:rowId xmlns:a16="http://schemas.microsoft.com/office/drawing/2014/main" val="10000"/>
                  </a:ext>
                </a:extLst>
              </a:tr>
              <a:tr h="3552303">
                <a:tc>
                  <a:txBody>
                    <a:bodyPr/>
                    <a:lstStyle/>
                    <a:p>
                      <a:pPr marL="0" marR="0" lvl="0" indent="0" algn="l" defTabSz="762000" rtl="0" eaLnBrk="1" fontAlgn="base" latinLnBrk="0" hangingPunct="1">
                        <a:lnSpc>
                          <a:spcPct val="100000"/>
                        </a:lnSpc>
                        <a:spcBef>
                          <a:spcPts val="600"/>
                        </a:spcBef>
                        <a:spcAft>
                          <a:spcPct val="0"/>
                        </a:spcAft>
                        <a:buClrTx/>
                        <a:buSzTx/>
                        <a:buFontTx/>
                        <a:buNone/>
                        <a:tabLst/>
                        <a:defRPr/>
                      </a:pPr>
                      <a:r>
                        <a:rPr kumimoji="0" lang="ko-KR" altLang="en-US" sz="1000" b="1" i="0"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유사거래비교법</a:t>
                      </a:r>
                      <a:br>
                        <a:rPr kumimoji="0" lang="en-US" altLang="ko-KR" sz="1000" b="1" i="0"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br>
                      <a:r>
                        <a:rPr kumimoji="0" lang="en-US" altLang="ko-KR" sz="1000" b="1" i="0"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(GTM)</a:t>
                      </a: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171450" marR="0" lvl="0" indent="-17145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Char char="§"/>
                        <a:tabLst/>
                        <a:defRPr/>
                      </a:pPr>
                      <a:r>
                        <a:rPr kumimoji="0" lang="ko-KR" altLang="en-US" sz="900" b="1" i="0" u="sng"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유사거래사례 </a:t>
                      </a:r>
                      <a:r>
                        <a:rPr kumimoji="0" lang="en-US" altLang="ko-KR" sz="900" b="1" i="0" u="sng"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Multiple</a:t>
                      </a:r>
                    </a:p>
                    <a:p>
                      <a:pPr marL="171450" marR="0" lvl="0" indent="-17145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Char char="§"/>
                        <a:tabLst/>
                        <a:defRPr/>
                      </a:pPr>
                      <a:endPar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171450" marR="0" lvl="0" indent="-17145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Char char="§"/>
                        <a:tabLst/>
                        <a:defRPr/>
                      </a:pPr>
                      <a:endPar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171450" marR="0" lvl="0" indent="-17145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Char char="§"/>
                        <a:tabLst/>
                        <a:defRPr/>
                      </a:pPr>
                      <a:endPar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171450" marR="0" lvl="0" indent="-17145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Char char="§"/>
                        <a:tabLst/>
                        <a:defRPr/>
                      </a:pPr>
                      <a:endPar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171450" marR="0" lvl="0" indent="-17145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Char char="§"/>
                        <a:tabLst/>
                        <a:defRPr/>
                      </a:pPr>
                      <a:endPar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171450" marR="0" lvl="0" indent="-17145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Char char="§"/>
                        <a:tabLst/>
                        <a:defRPr/>
                      </a:pPr>
                      <a:endPar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171450" marR="0" lvl="0" indent="-17145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Char char="§"/>
                        <a:tabLst/>
                        <a:defRPr/>
                      </a:pPr>
                      <a:endPar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92075" marR="0" lvl="0" indent="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None/>
                        <a:tabLst/>
                        <a:defRPr/>
                      </a:pPr>
                      <a:endPar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266700" marR="0" lvl="0" indent="-174625"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Char char="ü"/>
                        <a:tabLst/>
                        <a:defRPr/>
                      </a:pP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GTM Multiple</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을 산출하기 위하여 선정한 거래사례는 </a:t>
                      </a:r>
                      <a:r>
                        <a:rPr kumimoji="0" lang="en-US" altLang="ko-KR" sz="900" b="0" i="0" u="none" strike="noStrike" kern="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MergerMarket</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최근 </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5</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년 내 국내</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해외의 배터리 사업</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(Batteries)</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을 영위하는 회사 중 한국거래소에서 적격시장으로 인정하는 국가에서 발생한 거래 총 </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189</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건 중 주요 영업의 유사성을 고려하여 </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5</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건의 거래를 대상으로 하였음</a:t>
                      </a:r>
                      <a:endPar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447675" marR="0" lvl="0" indent="-179388"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Char char="Ø"/>
                        <a:tabLst/>
                        <a:defRPr/>
                      </a:pP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1</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차 선정절차</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 189</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건 거래사례 중 거래가 완료되고 거래가격 및 재무정보가 파악가능한 사례 </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18</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건을 선정</a:t>
                      </a:r>
                      <a:endPar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447675" marR="0" lvl="0" indent="-179388"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Char char="Ø"/>
                        <a:tabLst/>
                        <a:defRPr/>
                      </a:pP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2</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차 선정절차</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 18</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건 거래사례 중 </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Dart </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및 </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Factiva </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조회결과 유사업종을 영위하고 있지 않거나 관련성이 적은 회사의 거래건수 </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11</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건을 제외</a:t>
                      </a:r>
                      <a:endPar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447675" marR="0" lvl="0" indent="-179388"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Char char="Ø"/>
                        <a:tabLst/>
                        <a:defRPr/>
                      </a:pP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3</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차 선정절차</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 7</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건 중 일차전지제품 판매가 주사업인 회사 거래사례 </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2</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건을 제외</a:t>
                      </a:r>
                      <a:endPar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266700" marR="0" lvl="0" indent="-174625"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Char char="ü"/>
                        <a:tabLst/>
                        <a:defRPr/>
                      </a:pPr>
                      <a:r>
                        <a:rPr lang="ko-KR" altLang="en-US" sz="900" kern="0" dirty="0">
                          <a:solidFill>
                            <a:srgbClr val="000000"/>
                          </a:solidFill>
                          <a:latin typeface="Arial" panose="020B0604020202020204" pitchFamily="34" charset="0"/>
                          <a:cs typeface="Arial" panose="020B0604020202020204" pitchFamily="34" charset="0"/>
                        </a:rPr>
                        <a:t>사업의 유사성</a:t>
                      </a:r>
                      <a:r>
                        <a:rPr lang="en-US" altLang="ko-KR" sz="900" kern="0" dirty="0">
                          <a:solidFill>
                            <a:srgbClr val="000000"/>
                          </a:solidFill>
                          <a:latin typeface="Arial" panose="020B0604020202020204" pitchFamily="34" charset="0"/>
                          <a:cs typeface="Arial" panose="020B0604020202020204" pitchFamily="34" charset="0"/>
                        </a:rPr>
                        <a:t>, </a:t>
                      </a:r>
                      <a:r>
                        <a:rPr lang="ko-KR" altLang="en-US" sz="900" kern="0" dirty="0">
                          <a:solidFill>
                            <a:srgbClr val="000000"/>
                          </a:solidFill>
                          <a:latin typeface="Arial" panose="020B0604020202020204" pitchFamily="34" charset="0"/>
                          <a:cs typeface="Arial" panose="020B0604020202020204" pitchFamily="34" charset="0"/>
                        </a:rPr>
                        <a:t>거래시기</a:t>
                      </a:r>
                      <a:r>
                        <a:rPr lang="en-US" altLang="ko-KR" sz="900" kern="0" dirty="0">
                          <a:solidFill>
                            <a:srgbClr val="000000"/>
                          </a:solidFill>
                          <a:latin typeface="Arial" panose="020B0604020202020204" pitchFamily="34" charset="0"/>
                          <a:cs typeface="Arial" panose="020B0604020202020204" pitchFamily="34" charset="0"/>
                        </a:rPr>
                        <a:t>, </a:t>
                      </a:r>
                      <a:r>
                        <a:rPr lang="ko-KR" altLang="en-US" sz="900" kern="0" dirty="0">
                          <a:solidFill>
                            <a:srgbClr val="000000"/>
                          </a:solidFill>
                          <a:latin typeface="Arial" panose="020B0604020202020204" pitchFamily="34" charset="0"/>
                          <a:cs typeface="Arial" panose="020B0604020202020204" pitchFamily="34" charset="0"/>
                        </a:rPr>
                        <a:t>재무정보 등을 종합적으로 고려하여 최종적으로 </a:t>
                      </a:r>
                      <a:r>
                        <a:rPr lang="en-US" altLang="ko-KR" sz="900" kern="0" dirty="0">
                          <a:solidFill>
                            <a:srgbClr val="000000"/>
                          </a:solidFill>
                          <a:latin typeface="Arial" panose="020B0604020202020204" pitchFamily="34" charset="0"/>
                          <a:cs typeface="Arial" panose="020B0604020202020204" pitchFamily="34" charset="0"/>
                        </a:rPr>
                        <a:t>GTM Multiple</a:t>
                      </a:r>
                      <a:r>
                        <a:rPr lang="ko-KR" altLang="en-US" sz="900" kern="0" dirty="0">
                          <a:solidFill>
                            <a:srgbClr val="000000"/>
                          </a:solidFill>
                          <a:latin typeface="Arial" panose="020B0604020202020204" pitchFamily="34" charset="0"/>
                          <a:cs typeface="Arial" panose="020B0604020202020204" pitchFamily="34" charset="0"/>
                        </a:rPr>
                        <a:t>을 산출하기 위하여 선정한 유사거래사례는 </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신흥</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SEC, </a:t>
                      </a:r>
                      <a:r>
                        <a:rPr lang="en-US" altLang="ko-KR" sz="900" b="0" i="0" u="none" strike="noStrike" dirty="0">
                          <a:solidFill>
                            <a:srgbClr val="000000"/>
                          </a:solidFill>
                          <a:effectLst/>
                          <a:latin typeface="Arial" panose="020B0604020202020204" pitchFamily="34" charset="0"/>
                          <a:ea typeface="맑은 고딕" panose="020B0503020000020004" pitchFamily="50" charset="-127"/>
                        </a:rPr>
                        <a:t>Toshiba Corporation</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lang="en-US" altLang="ko-KR" sz="900" b="0" i="0" u="none" strike="noStrike" dirty="0">
                          <a:solidFill>
                            <a:srgbClr val="000000"/>
                          </a:solidFill>
                          <a:effectLst/>
                          <a:latin typeface="Arial" panose="020B0604020202020204" pitchFamily="34" charset="0"/>
                          <a:ea typeface="맑은 고딕" panose="020B0503020000020004" pitchFamily="50" charset="-127"/>
                        </a:rPr>
                        <a:t>Hitachi Chemical Co., Ltd,</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lang="en-US" altLang="ko-KR" sz="900" b="0" i="0" u="none" strike="noStrike" dirty="0" err="1">
                          <a:solidFill>
                            <a:srgbClr val="000000"/>
                          </a:solidFill>
                          <a:effectLst/>
                          <a:latin typeface="Arial" panose="020B0604020202020204" pitchFamily="34" charset="0"/>
                          <a:ea typeface="맑은 고딕" panose="020B0503020000020004" pitchFamily="50" charset="-127"/>
                        </a:rPr>
                        <a:t>Clarios</a:t>
                      </a:r>
                      <a:r>
                        <a:rPr lang="en-US" altLang="ko-KR" sz="900" b="0" i="0" u="none" strike="noStrike" dirty="0">
                          <a:solidFill>
                            <a:srgbClr val="000000"/>
                          </a:solidFill>
                          <a:effectLst/>
                          <a:latin typeface="Arial" panose="020B0604020202020204" pitchFamily="34" charset="0"/>
                          <a:ea typeface="맑은 고딕" panose="020B0503020000020004" pitchFamily="50" charset="-127"/>
                        </a:rPr>
                        <a:t> </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총 </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5</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개사로 해당 거래사례들을 통해 산출한 </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EV/EBITDA</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의 범위는 </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7.9x~38.3x (</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평균 </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16.3x) </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수준이며</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이로부터 산출된 </a:t>
                      </a:r>
                      <a:r>
                        <a:rPr lang="en-US" altLang="ko-KR" sz="900" kern="0" dirty="0">
                          <a:solidFill>
                            <a:srgbClr val="000000"/>
                          </a:solidFill>
                          <a:latin typeface="Arial" panose="020B0604020202020204" pitchFamily="34" charset="0"/>
                          <a:cs typeface="Arial" panose="020B0604020202020204" pitchFamily="34" charset="0"/>
                        </a:rPr>
                        <a:t>Transaction Multiple</a:t>
                      </a:r>
                      <a:r>
                        <a:rPr lang="ko-KR" altLang="en-US" sz="900" kern="0" dirty="0">
                          <a:solidFill>
                            <a:srgbClr val="000000"/>
                          </a:solidFill>
                          <a:latin typeface="Arial" panose="020B0604020202020204" pitchFamily="34" charset="0"/>
                          <a:cs typeface="Arial" panose="020B0604020202020204" pitchFamily="34" charset="0"/>
                        </a:rPr>
                        <a:t>을 </a:t>
                      </a:r>
                      <a:r>
                        <a:rPr lang="en-US" altLang="ko-KR" sz="900" kern="0" dirty="0">
                          <a:solidFill>
                            <a:srgbClr val="000000"/>
                          </a:solidFill>
                          <a:latin typeface="Arial" panose="020B0604020202020204" pitchFamily="34" charset="0"/>
                          <a:cs typeface="Arial" panose="020B0604020202020204" pitchFamily="34" charset="0"/>
                        </a:rPr>
                        <a:t>2022</a:t>
                      </a:r>
                      <a:r>
                        <a:rPr lang="ko-KR" altLang="en-US" sz="900" kern="0" dirty="0">
                          <a:solidFill>
                            <a:srgbClr val="000000"/>
                          </a:solidFill>
                          <a:latin typeface="Arial" panose="020B0604020202020204" pitchFamily="34" charset="0"/>
                          <a:cs typeface="Arial" panose="020B0604020202020204" pitchFamily="34" charset="0"/>
                        </a:rPr>
                        <a:t>년 </a:t>
                      </a:r>
                      <a:r>
                        <a:rPr lang="en-US" altLang="ko-KR" sz="900" kern="0" dirty="0">
                          <a:solidFill>
                            <a:srgbClr val="000000"/>
                          </a:solidFill>
                          <a:latin typeface="Arial" panose="020B0604020202020204" pitchFamily="34" charset="0"/>
                          <a:cs typeface="Arial" panose="020B0604020202020204" pitchFamily="34" charset="0"/>
                        </a:rPr>
                        <a:t>6</a:t>
                      </a:r>
                      <a:r>
                        <a:rPr lang="ko-KR" altLang="en-US" sz="900" kern="0" dirty="0">
                          <a:solidFill>
                            <a:srgbClr val="000000"/>
                          </a:solidFill>
                          <a:latin typeface="Arial" panose="020B0604020202020204" pitchFamily="34" charset="0"/>
                          <a:cs typeface="Arial" panose="020B0604020202020204" pitchFamily="34" charset="0"/>
                        </a:rPr>
                        <a:t>월 </a:t>
                      </a:r>
                      <a:r>
                        <a:rPr lang="en-US" altLang="ko-KR" sz="900" kern="0" dirty="0">
                          <a:solidFill>
                            <a:srgbClr val="000000"/>
                          </a:solidFill>
                          <a:latin typeface="Arial" panose="020B0604020202020204" pitchFamily="34" charset="0"/>
                          <a:cs typeface="Arial" panose="020B0604020202020204" pitchFamily="34" charset="0"/>
                        </a:rPr>
                        <a:t>LTM</a:t>
                      </a:r>
                      <a:r>
                        <a:rPr lang="ko-KR" altLang="en-US" sz="900" kern="0" dirty="0">
                          <a:solidFill>
                            <a:srgbClr val="000000"/>
                          </a:solidFill>
                          <a:latin typeface="Arial" panose="020B0604020202020204" pitchFamily="34" charset="0"/>
                          <a:cs typeface="Arial" panose="020B0604020202020204" pitchFamily="34" charset="0"/>
                        </a:rPr>
                        <a:t>기준 평가대상사업부 </a:t>
                      </a:r>
                      <a:r>
                        <a:rPr lang="en-US" altLang="ko-KR" sz="900" kern="0" dirty="0">
                          <a:solidFill>
                            <a:srgbClr val="000000"/>
                          </a:solidFill>
                          <a:latin typeface="Arial" panose="020B0604020202020204" pitchFamily="34" charset="0"/>
                          <a:ea typeface="+mn-ea"/>
                          <a:cs typeface="Arial" panose="020B0604020202020204" pitchFamily="34" charset="0"/>
                        </a:rPr>
                        <a:t>EBITDA</a:t>
                      </a:r>
                      <a:r>
                        <a:rPr lang="ko-KR" altLang="en-US" sz="900" kern="0" dirty="0">
                          <a:solidFill>
                            <a:srgbClr val="000000"/>
                          </a:solidFill>
                          <a:latin typeface="Arial" panose="020B0604020202020204" pitchFamily="34" charset="0"/>
                          <a:cs typeface="Arial" panose="020B0604020202020204" pitchFamily="34" charset="0"/>
                        </a:rPr>
                        <a:t>에 적용함</a:t>
                      </a:r>
                      <a:endPar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graphicFrame>
        <p:nvGraphicFramePr>
          <p:cNvPr id="3" name="표 2">
            <a:extLst>
              <a:ext uri="{FF2B5EF4-FFF2-40B4-BE49-F238E27FC236}">
                <a16:creationId xmlns:a16="http://schemas.microsoft.com/office/drawing/2014/main" id="{CAF320EE-D0EC-4E89-8403-3E348C22254B}"/>
              </a:ext>
            </a:extLst>
          </p:cNvPr>
          <p:cNvGraphicFramePr>
            <a:graphicFrameLocks noGrp="1"/>
          </p:cNvGraphicFramePr>
          <p:nvPr>
            <p:extLst>
              <p:ext uri="{D42A27DB-BD31-4B8C-83A1-F6EECF244321}">
                <p14:modId xmlns:p14="http://schemas.microsoft.com/office/powerpoint/2010/main" val="3246244100"/>
              </p:ext>
            </p:extLst>
          </p:nvPr>
        </p:nvGraphicFramePr>
        <p:xfrm>
          <a:off x="2092413" y="1815769"/>
          <a:ext cx="7323532" cy="1596830"/>
        </p:xfrm>
        <a:graphic>
          <a:graphicData uri="http://schemas.openxmlformats.org/drawingml/2006/table">
            <a:tbl>
              <a:tblPr/>
              <a:tblGrid>
                <a:gridCol w="1481471">
                  <a:extLst>
                    <a:ext uri="{9D8B030D-6E8A-4147-A177-3AD203B41FA5}">
                      <a16:colId xmlns:a16="http://schemas.microsoft.com/office/drawing/2014/main" val="3488571524"/>
                    </a:ext>
                  </a:extLst>
                </a:gridCol>
                <a:gridCol w="1997198">
                  <a:extLst>
                    <a:ext uri="{9D8B030D-6E8A-4147-A177-3AD203B41FA5}">
                      <a16:colId xmlns:a16="http://schemas.microsoft.com/office/drawing/2014/main" val="171857352"/>
                    </a:ext>
                  </a:extLst>
                </a:gridCol>
                <a:gridCol w="715977">
                  <a:extLst>
                    <a:ext uri="{9D8B030D-6E8A-4147-A177-3AD203B41FA5}">
                      <a16:colId xmlns:a16="http://schemas.microsoft.com/office/drawing/2014/main" val="1800656381"/>
                    </a:ext>
                  </a:extLst>
                </a:gridCol>
                <a:gridCol w="431846">
                  <a:extLst>
                    <a:ext uri="{9D8B030D-6E8A-4147-A177-3AD203B41FA5}">
                      <a16:colId xmlns:a16="http://schemas.microsoft.com/office/drawing/2014/main" val="3963006498"/>
                    </a:ext>
                  </a:extLst>
                </a:gridCol>
                <a:gridCol w="447840">
                  <a:extLst>
                    <a:ext uri="{9D8B030D-6E8A-4147-A177-3AD203B41FA5}">
                      <a16:colId xmlns:a16="http://schemas.microsoft.com/office/drawing/2014/main" val="2117859716"/>
                    </a:ext>
                  </a:extLst>
                </a:gridCol>
                <a:gridCol w="449840">
                  <a:extLst>
                    <a:ext uri="{9D8B030D-6E8A-4147-A177-3AD203B41FA5}">
                      <a16:colId xmlns:a16="http://schemas.microsoft.com/office/drawing/2014/main" val="2705286841"/>
                    </a:ext>
                  </a:extLst>
                </a:gridCol>
                <a:gridCol w="449840">
                  <a:extLst>
                    <a:ext uri="{9D8B030D-6E8A-4147-A177-3AD203B41FA5}">
                      <a16:colId xmlns:a16="http://schemas.microsoft.com/office/drawing/2014/main" val="2771341763"/>
                    </a:ext>
                  </a:extLst>
                </a:gridCol>
                <a:gridCol w="449840">
                  <a:extLst>
                    <a:ext uri="{9D8B030D-6E8A-4147-A177-3AD203B41FA5}">
                      <a16:colId xmlns:a16="http://schemas.microsoft.com/office/drawing/2014/main" val="2915923966"/>
                    </a:ext>
                  </a:extLst>
                </a:gridCol>
                <a:gridCol w="449840">
                  <a:extLst>
                    <a:ext uri="{9D8B030D-6E8A-4147-A177-3AD203B41FA5}">
                      <a16:colId xmlns:a16="http://schemas.microsoft.com/office/drawing/2014/main" val="1356369204"/>
                    </a:ext>
                  </a:extLst>
                </a:gridCol>
                <a:gridCol w="449840">
                  <a:extLst>
                    <a:ext uri="{9D8B030D-6E8A-4147-A177-3AD203B41FA5}">
                      <a16:colId xmlns:a16="http://schemas.microsoft.com/office/drawing/2014/main" val="389078806"/>
                    </a:ext>
                  </a:extLst>
                </a:gridCol>
              </a:tblGrid>
              <a:tr h="87472">
                <a:tc gridSpan="10">
                  <a:txBody>
                    <a:bodyPr/>
                    <a:lstStyle/>
                    <a:p>
                      <a:pPr algn="l" rtl="0" fontAlgn="ctr"/>
                      <a:r>
                        <a:rPr lang="en-US" sz="800" b="1" i="0" u="none" strike="noStrike">
                          <a:solidFill>
                            <a:srgbClr val="FFFFFF"/>
                          </a:solidFill>
                          <a:effectLst/>
                          <a:latin typeface="Arial" panose="020B0604020202020204" pitchFamily="34" charset="0"/>
                          <a:ea typeface="맑은 고딕" panose="020B0503020000020004" pitchFamily="50" charset="-127"/>
                        </a:rPr>
                        <a:t>Guideline Transactions Method</a:t>
                      </a:r>
                      <a:r>
                        <a:rPr lang="en-US" sz="800" b="1" i="0" u="none" strike="noStrike">
                          <a:solidFill>
                            <a:srgbClr val="FFFFFF"/>
                          </a:solidFill>
                          <a:effectLst/>
                          <a:latin typeface="맑은 고딕" panose="020B0503020000020004" pitchFamily="50" charset="-127"/>
                          <a:ea typeface="맑은 고딕" panose="020B0503020000020004" pitchFamily="50" charset="-127"/>
                        </a:rPr>
                        <a:t>　</a:t>
                      </a:r>
                      <a:endParaRPr lang="en-US" sz="800" b="1" i="0" u="none" strike="noStrike">
                        <a:solidFill>
                          <a:srgbClr val="FFFFFF"/>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323020724"/>
                  </a:ext>
                </a:extLst>
              </a:tr>
              <a:tr h="87472">
                <a:tc rowSpan="3">
                  <a:txBody>
                    <a:bodyPr/>
                    <a:lstStyle/>
                    <a:p>
                      <a:pPr algn="ctr" rtl="0" fontAlgn="ctr"/>
                      <a:r>
                        <a:rPr lang="ko-KR" altLang="en-US" sz="800" b="1" i="0" u="none" strike="noStrike" dirty="0">
                          <a:solidFill>
                            <a:srgbClr val="000000"/>
                          </a:solidFill>
                          <a:effectLst/>
                          <a:latin typeface="맑은 고딕" panose="020B0503020000020004" pitchFamily="50" charset="-127"/>
                          <a:ea typeface="맑은 고딕" panose="020B0503020000020004" pitchFamily="50" charset="-127"/>
                        </a:rPr>
                        <a:t>회사명</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rowSpan="3">
                  <a:txBody>
                    <a:bodyPr/>
                    <a:lstStyle/>
                    <a:p>
                      <a:pPr algn="ctr" rtl="0" fontAlgn="ctr"/>
                      <a:r>
                        <a:rPr lang="en-US" sz="800" b="1" i="0" u="none" strike="noStrike">
                          <a:solidFill>
                            <a:srgbClr val="000000"/>
                          </a:solidFill>
                          <a:effectLst/>
                          <a:latin typeface="Arial" panose="020B0604020202020204" pitchFamily="34" charset="0"/>
                          <a:ea typeface="맑은 고딕" panose="020B0503020000020004" pitchFamily="50" charset="-127"/>
                        </a:rPr>
                        <a:t>Major Bidder</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rowSpan="3">
                  <a:txBody>
                    <a:bodyPr/>
                    <a:lstStyle/>
                    <a:p>
                      <a:pPr algn="ctr" rtl="0" fontAlgn="ctr"/>
                      <a:r>
                        <a:rPr lang="ko-KR" altLang="en-US" sz="800" b="1" i="0" u="none" strike="noStrike">
                          <a:solidFill>
                            <a:srgbClr val="000000"/>
                          </a:solidFill>
                          <a:effectLst/>
                          <a:latin typeface="맑은 고딕" panose="020B0503020000020004" pitchFamily="50" charset="-127"/>
                          <a:ea typeface="맑은 고딕" panose="020B0503020000020004" pitchFamily="50" charset="-127"/>
                        </a:rPr>
                        <a:t>거래일자</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gridSpan="4">
                  <a:txBody>
                    <a:bodyPr/>
                    <a:lstStyle/>
                    <a:p>
                      <a:pPr algn="ctr" rtl="0" fontAlgn="ctr"/>
                      <a:r>
                        <a:rPr lang="ko-KR" altLang="en-US" sz="800" b="1" i="0" u="none" strike="noStrike">
                          <a:solidFill>
                            <a:srgbClr val="000000"/>
                          </a:solidFill>
                          <a:effectLst/>
                          <a:latin typeface="맑은 고딕" panose="020B0503020000020004" pitchFamily="50" charset="-127"/>
                          <a:ea typeface="맑은 고딕" panose="020B0503020000020004" pitchFamily="50" charset="-127"/>
                        </a:rPr>
                        <a:t>시장정보</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gridSpan="3">
                  <a:txBody>
                    <a:bodyPr/>
                    <a:lstStyle/>
                    <a:p>
                      <a:pPr algn="ctr" rtl="0" fontAlgn="ctr"/>
                      <a:r>
                        <a:rPr lang="en-US" sz="800" b="1" i="0" u="none" strike="noStrike">
                          <a:solidFill>
                            <a:srgbClr val="000000"/>
                          </a:solidFill>
                          <a:effectLst/>
                          <a:latin typeface="Arial" panose="020B0604020202020204" pitchFamily="34" charset="0"/>
                          <a:ea typeface="맑은 고딕" panose="020B0503020000020004" pitchFamily="50" charset="-127"/>
                        </a:rPr>
                        <a:t>Transaction Multiple</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4016267633"/>
                  </a:ext>
                </a:extLst>
              </a:tr>
              <a:tr h="87472">
                <a:tc vMerge="1">
                  <a:txBody>
                    <a:bodyPr/>
                    <a:lstStyle/>
                    <a:p>
                      <a:pPr latinLnBrk="1"/>
                      <a:endParaRPr lang="ko-KR" altLang="en-US"/>
                    </a:p>
                  </a:txBody>
                  <a:tcPr/>
                </a:tc>
                <a:tc vMerge="1">
                  <a:txBody>
                    <a:bodyPr/>
                    <a:lstStyle/>
                    <a:p>
                      <a:pPr latinLnBrk="1"/>
                      <a:endParaRPr lang="ko-KR" altLang="en-US"/>
                    </a:p>
                  </a:txBody>
                  <a:tcPr/>
                </a:tc>
                <a:tc vMerge="1">
                  <a:txBody>
                    <a:bodyPr/>
                    <a:lstStyle/>
                    <a:p>
                      <a:pPr latinLnBrk="1"/>
                      <a:endParaRPr lang="ko-KR" altLang="en-US"/>
                    </a:p>
                  </a:txBody>
                  <a:tcPr/>
                </a:tc>
                <a:tc>
                  <a:txBody>
                    <a:bodyPr/>
                    <a:lstStyle/>
                    <a:p>
                      <a:pPr algn="ctr" rtl="0" fontAlgn="ctr"/>
                      <a:r>
                        <a:rPr lang="ko-KR" altLang="en-US" sz="800" b="1" i="0" u="none" strike="noStrike">
                          <a:solidFill>
                            <a:srgbClr val="000000"/>
                          </a:solidFill>
                          <a:effectLst/>
                          <a:latin typeface="맑은 고딕" panose="020B0503020000020004" pitchFamily="50" charset="-127"/>
                          <a:ea typeface="맑은 고딕" panose="020B0503020000020004" pitchFamily="50" charset="-127"/>
                        </a:rPr>
                        <a:t>거래</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a:txBody>
                    <a:bodyPr/>
                    <a:lstStyle/>
                    <a:p>
                      <a:pPr algn="ctr" rtl="0" fontAlgn="ctr"/>
                      <a:r>
                        <a:rPr lang="ko-KR" altLang="en-US" sz="800" b="1" i="0" u="none" strike="noStrike">
                          <a:solidFill>
                            <a:srgbClr val="000000"/>
                          </a:solidFill>
                          <a:effectLst/>
                          <a:latin typeface="맑은 고딕" panose="020B0503020000020004" pitchFamily="50" charset="-127"/>
                          <a:ea typeface="맑은 고딕" panose="020B0503020000020004" pitchFamily="50" charset="-127"/>
                        </a:rPr>
                        <a:t>취득</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ctr" rtl="0" fontAlgn="ctr"/>
                      <a:r>
                        <a:rPr lang="en-US" sz="800" b="1" i="0" u="none" strike="noStrike">
                          <a:solidFill>
                            <a:srgbClr val="000000"/>
                          </a:solidFill>
                          <a:effectLst/>
                          <a:latin typeface="Arial" panose="020B0604020202020204" pitchFamily="34" charset="0"/>
                          <a:ea typeface="맑은 고딕" panose="020B0503020000020004" pitchFamily="50" charset="-127"/>
                        </a:rPr>
                        <a:t>Equity</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rowSpan="2">
                  <a:txBody>
                    <a:bodyPr/>
                    <a:lstStyle/>
                    <a:p>
                      <a:pPr algn="ctr" rtl="0" fontAlgn="ctr"/>
                      <a:r>
                        <a:rPr lang="en-US" sz="800" b="1" i="0" u="none" strike="noStrike">
                          <a:solidFill>
                            <a:srgbClr val="000000"/>
                          </a:solidFill>
                          <a:effectLst/>
                          <a:latin typeface="Arial" panose="020B0604020202020204" pitchFamily="34" charset="0"/>
                          <a:ea typeface="맑은 고딕" panose="020B0503020000020004" pitchFamily="50" charset="-127"/>
                        </a:rPr>
                        <a:t>EV</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en-US" sz="800" b="1" i="0" u="none" strike="noStrike">
                          <a:solidFill>
                            <a:srgbClr val="000000"/>
                          </a:solidFill>
                          <a:effectLst/>
                          <a:latin typeface="Arial" panose="020B0604020202020204" pitchFamily="34" charset="0"/>
                          <a:ea typeface="맑은 고딕" panose="020B0503020000020004" pitchFamily="50" charset="-127"/>
                        </a:rPr>
                        <a:t>EV/</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a:txBody>
                    <a:bodyPr/>
                    <a:lstStyle/>
                    <a:p>
                      <a:pPr algn="ctr" rtl="0" fontAlgn="ctr"/>
                      <a:r>
                        <a:rPr lang="en-US" sz="800" b="1" i="0" u="none" strike="noStrike">
                          <a:solidFill>
                            <a:srgbClr val="000000"/>
                          </a:solidFill>
                          <a:effectLst/>
                          <a:latin typeface="Arial" panose="020B0604020202020204" pitchFamily="34" charset="0"/>
                          <a:ea typeface="맑은 고딕" panose="020B0503020000020004" pitchFamily="50" charset="-127"/>
                        </a:rPr>
                        <a:t>EV/</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ctr" rtl="0" fontAlgn="ctr"/>
                      <a:r>
                        <a:rPr lang="en-US" sz="800" b="1" i="0" u="none" strike="noStrike">
                          <a:solidFill>
                            <a:srgbClr val="000000"/>
                          </a:solidFill>
                          <a:effectLst/>
                          <a:latin typeface="Arial" panose="020B0604020202020204" pitchFamily="34" charset="0"/>
                          <a:ea typeface="맑은 고딕" panose="020B0503020000020004" pitchFamily="50" charset="-127"/>
                        </a:rPr>
                        <a:t>EV/</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extLst>
                  <a:ext uri="{0D108BD9-81ED-4DB2-BD59-A6C34878D82A}">
                    <a16:rowId xmlns:a16="http://schemas.microsoft.com/office/drawing/2014/main" val="433104615"/>
                  </a:ext>
                </a:extLst>
              </a:tr>
              <a:tr h="87472">
                <a:tc vMerge="1">
                  <a:txBody>
                    <a:bodyPr/>
                    <a:lstStyle/>
                    <a:p>
                      <a:pPr latinLnBrk="1"/>
                      <a:endParaRPr lang="ko-KR" altLang="en-US"/>
                    </a:p>
                  </a:txBody>
                  <a:tcPr/>
                </a:tc>
                <a:tc vMerge="1">
                  <a:txBody>
                    <a:bodyPr/>
                    <a:lstStyle/>
                    <a:p>
                      <a:pPr latinLnBrk="1"/>
                      <a:endParaRPr lang="ko-KR" altLang="en-US"/>
                    </a:p>
                  </a:txBody>
                  <a:tcPr/>
                </a:tc>
                <a:tc vMerge="1">
                  <a:txBody>
                    <a:bodyPr/>
                    <a:lstStyle/>
                    <a:p>
                      <a:pPr latinLnBrk="1"/>
                      <a:endParaRPr lang="ko-KR" altLang="en-US"/>
                    </a:p>
                  </a:txBody>
                  <a:tcPr/>
                </a:tc>
                <a:tc>
                  <a:txBody>
                    <a:bodyPr/>
                    <a:lstStyle/>
                    <a:p>
                      <a:pPr algn="ctr" rtl="0" fontAlgn="ctr"/>
                      <a:r>
                        <a:rPr lang="ko-KR" altLang="en-US" sz="800" b="1" i="0" u="none" strike="noStrike">
                          <a:solidFill>
                            <a:srgbClr val="000000"/>
                          </a:solidFill>
                          <a:effectLst/>
                          <a:latin typeface="맑은 고딕" panose="020B0503020000020004" pitchFamily="50" charset="-127"/>
                          <a:ea typeface="맑은 고딕" panose="020B0503020000020004" pitchFamily="50" charset="-127"/>
                        </a:rPr>
                        <a:t>금액</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ctr" rtl="0" fontAlgn="ctr"/>
                      <a:r>
                        <a:rPr lang="ko-KR" altLang="en-US" sz="800" b="1" i="0" u="none" strike="noStrike">
                          <a:solidFill>
                            <a:srgbClr val="000000"/>
                          </a:solidFill>
                          <a:effectLst/>
                          <a:latin typeface="맑은 고딕" panose="020B0503020000020004" pitchFamily="50" charset="-127"/>
                          <a:ea typeface="맑은 고딕" panose="020B0503020000020004" pitchFamily="50" charset="-127"/>
                        </a:rPr>
                        <a:t>지분율</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rtl="0" fontAlgn="ctr"/>
                      <a:r>
                        <a:rPr lang="en-US" sz="800" b="1" i="0" u="none" strike="noStrike">
                          <a:solidFill>
                            <a:srgbClr val="000000"/>
                          </a:solidFill>
                          <a:effectLst/>
                          <a:latin typeface="Arial" panose="020B0604020202020204" pitchFamily="34" charset="0"/>
                          <a:ea typeface="맑은 고딕" panose="020B0503020000020004" pitchFamily="50" charset="-127"/>
                        </a:rPr>
                        <a:t>Value</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vMerge="1">
                  <a:txBody>
                    <a:bodyPr/>
                    <a:lstStyle/>
                    <a:p>
                      <a:pPr latinLnBrk="1"/>
                      <a:endParaRPr lang="ko-KR" altLang="en-US"/>
                    </a:p>
                  </a:txBody>
                  <a:tcPr/>
                </a:tc>
                <a:tc>
                  <a:txBody>
                    <a:bodyPr/>
                    <a:lstStyle/>
                    <a:p>
                      <a:pPr algn="ctr" rtl="0" fontAlgn="ctr"/>
                      <a:r>
                        <a:rPr lang="en-US" sz="800" b="1" i="0" u="none" strike="noStrike">
                          <a:solidFill>
                            <a:srgbClr val="000000"/>
                          </a:solidFill>
                          <a:effectLst/>
                          <a:latin typeface="Arial" panose="020B0604020202020204" pitchFamily="34" charset="0"/>
                          <a:ea typeface="맑은 고딕" panose="020B0503020000020004" pitchFamily="50" charset="-127"/>
                        </a:rPr>
                        <a:t>Sales</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ctr" rtl="0" fontAlgn="ctr"/>
                      <a:r>
                        <a:rPr lang="en-US" sz="800" b="1" i="0" u="none" strike="noStrike">
                          <a:solidFill>
                            <a:srgbClr val="000000"/>
                          </a:solidFill>
                          <a:effectLst/>
                          <a:latin typeface="Arial" panose="020B0604020202020204" pitchFamily="34" charset="0"/>
                          <a:ea typeface="맑은 고딕" panose="020B0503020000020004" pitchFamily="50" charset="-127"/>
                        </a:rPr>
                        <a:t>EBIT</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rtl="0" fontAlgn="ctr"/>
                      <a:r>
                        <a:rPr lang="en-US" sz="800" b="1" i="0" u="none" strike="noStrike">
                          <a:solidFill>
                            <a:srgbClr val="000000"/>
                          </a:solidFill>
                          <a:effectLst/>
                          <a:latin typeface="Arial" panose="020B0604020202020204" pitchFamily="34" charset="0"/>
                          <a:ea typeface="맑은 고딕" panose="020B0503020000020004" pitchFamily="50" charset="-127"/>
                        </a:rPr>
                        <a:t>EBITDA</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2494896484"/>
                  </a:ext>
                </a:extLst>
              </a:tr>
              <a:tr h="87472">
                <a:tc>
                  <a:txBody>
                    <a:bodyPr/>
                    <a:lstStyle/>
                    <a:p>
                      <a:pPr algn="l" rtl="0" fontAlgn="ctr"/>
                      <a:r>
                        <a:rPr lang="ko-KR" altLang="en-US" sz="800" b="0" i="0" u="none" strike="noStrike">
                          <a:solidFill>
                            <a:srgbClr val="000000"/>
                          </a:solidFill>
                          <a:effectLst/>
                          <a:latin typeface="Arial Unicode MS" panose="020B0604020202020204" pitchFamily="50" charset="-127"/>
                          <a:ea typeface="Arial Unicode MS" panose="020B0604020202020204" pitchFamily="50" charset="-127"/>
                        </a:rPr>
                        <a:t>신흥</a:t>
                      </a:r>
                      <a:r>
                        <a:rPr lang="en-US" sz="800" b="0" i="0" u="none" strike="noStrike">
                          <a:solidFill>
                            <a:srgbClr val="000000"/>
                          </a:solidFill>
                          <a:effectLst/>
                          <a:latin typeface="Arial" panose="020B0604020202020204" pitchFamily="34" charset="0"/>
                          <a:ea typeface="맑은 고딕" panose="020B0503020000020004" pitchFamily="50" charset="-127"/>
                        </a:rPr>
                        <a:t>SEC</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tc>
                  <a:txBody>
                    <a:bodyPr/>
                    <a:lstStyle/>
                    <a:p>
                      <a:pPr algn="l" rtl="0" fontAlgn="ctr"/>
                      <a:r>
                        <a:rPr lang="en-US" sz="800" b="0" i="0" u="none" strike="noStrike">
                          <a:solidFill>
                            <a:srgbClr val="000000"/>
                          </a:solidFill>
                          <a:effectLst/>
                          <a:latin typeface="Arial" panose="020B0604020202020204" pitchFamily="34" charset="0"/>
                          <a:ea typeface="맑은 고딕" panose="020B0503020000020004" pitchFamily="50" charset="-127"/>
                        </a:rPr>
                        <a:t>STIC Investments, Inc</a:t>
                      </a:r>
                      <a:r>
                        <a:rPr lang="ko-KR" altLang="en-US" sz="800" b="0" i="0" u="none" strike="noStrike">
                          <a:solidFill>
                            <a:srgbClr val="000000"/>
                          </a:solidFill>
                          <a:effectLst/>
                          <a:latin typeface="Arial" panose="020B0604020202020204" pitchFamily="34" charset="0"/>
                          <a:ea typeface="맑은 고딕" panose="020B0503020000020004" pitchFamily="50" charset="-127"/>
                        </a:rPr>
                        <a:t>외 </a:t>
                      </a:r>
                      <a:r>
                        <a:rPr lang="en-US" altLang="ko-KR" sz="800" b="0" i="0" u="none" strike="noStrike">
                          <a:solidFill>
                            <a:srgbClr val="000000"/>
                          </a:solidFill>
                          <a:effectLst/>
                          <a:latin typeface="Arial" panose="020B0604020202020204" pitchFamily="34" charset="0"/>
                          <a:ea typeface="맑은 고딕" panose="020B0503020000020004" pitchFamily="50" charset="-127"/>
                        </a:rPr>
                        <a:t>4</a:t>
                      </a:r>
                      <a:r>
                        <a:rPr lang="ko-KR" altLang="en-US" sz="800" b="0" i="0" u="none" strike="noStrike">
                          <a:solidFill>
                            <a:srgbClr val="000000"/>
                          </a:solidFill>
                          <a:effectLst/>
                          <a:latin typeface="Arial" panose="020B0604020202020204" pitchFamily="34" charset="0"/>
                          <a:ea typeface="맑은 고딕" panose="020B0503020000020004" pitchFamily="50" charset="-127"/>
                        </a:rPr>
                        <a:t>곳</a:t>
                      </a:r>
                      <a:endParaRPr 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tc>
                  <a:txBody>
                    <a:bodyPr/>
                    <a:lstStyle/>
                    <a:p>
                      <a:pPr algn="ct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2021-11-02</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128</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28.4%</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450</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568</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tc>
                  <a:txBody>
                    <a:bodyPr/>
                    <a:lstStyle/>
                    <a:p>
                      <a:pPr algn="r" rtl="0" fontAlgn="ctr"/>
                      <a:r>
                        <a:rPr lang="en-US" sz="800" b="0" i="1" u="none" strike="noStrike">
                          <a:solidFill>
                            <a:srgbClr val="000000"/>
                          </a:solidFill>
                          <a:effectLst/>
                          <a:latin typeface="Arial" panose="020B0604020202020204" pitchFamily="34" charset="0"/>
                          <a:ea typeface="맑은 고딕" panose="020B0503020000020004" pitchFamily="50" charset="-127"/>
                        </a:rPr>
                        <a:t>2.2x</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a:txBody>
                    <a:bodyPr/>
                    <a:lstStyle/>
                    <a:p>
                      <a:pPr algn="r" rtl="0" fontAlgn="ctr"/>
                      <a:r>
                        <a:rPr lang="en-US" sz="800" b="0" i="1" u="none" strike="noStrike">
                          <a:solidFill>
                            <a:srgbClr val="000000"/>
                          </a:solidFill>
                          <a:effectLst/>
                          <a:latin typeface="Arial" panose="020B0604020202020204" pitchFamily="34" charset="0"/>
                          <a:ea typeface="맑은 고딕" panose="020B0503020000020004" pitchFamily="50" charset="-127"/>
                        </a:rPr>
                        <a:t>23.1x</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rtl="0" fontAlgn="ctr"/>
                      <a:r>
                        <a:rPr lang="en-US" sz="800" b="0" i="1" u="none" strike="noStrike">
                          <a:solidFill>
                            <a:srgbClr val="000000"/>
                          </a:solidFill>
                          <a:effectLst/>
                          <a:latin typeface="Arial" panose="020B0604020202020204" pitchFamily="34" charset="0"/>
                          <a:ea typeface="맑은 고딕" panose="020B0503020000020004" pitchFamily="50" charset="-127"/>
                        </a:rPr>
                        <a:t>12.7x</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extLst>
                  <a:ext uri="{0D108BD9-81ED-4DB2-BD59-A6C34878D82A}">
                    <a16:rowId xmlns:a16="http://schemas.microsoft.com/office/drawing/2014/main" val="3440538311"/>
                  </a:ext>
                </a:extLst>
              </a:tr>
              <a:tr h="87472">
                <a:tc>
                  <a:txBody>
                    <a:bodyPr/>
                    <a:lstStyle/>
                    <a:p>
                      <a:pPr algn="l" rtl="0" fontAlgn="ctr"/>
                      <a:r>
                        <a:rPr lang="en-US" sz="800" b="0" i="0" u="none" strike="noStrike">
                          <a:solidFill>
                            <a:srgbClr val="000000"/>
                          </a:solidFill>
                          <a:effectLst/>
                          <a:latin typeface="Arial" panose="020B0604020202020204" pitchFamily="34" charset="0"/>
                          <a:ea typeface="맑은 고딕" panose="020B0503020000020004" pitchFamily="50" charset="-127"/>
                        </a:rPr>
                        <a:t>Toshiba Corporation</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l" rtl="0" fontAlgn="ctr"/>
                      <a:r>
                        <a:rPr lang="en-US" sz="800" b="0" i="0" u="none" strike="noStrike">
                          <a:solidFill>
                            <a:srgbClr val="000000"/>
                          </a:solidFill>
                          <a:effectLst/>
                          <a:latin typeface="Arial" panose="020B0604020202020204" pitchFamily="34" charset="0"/>
                          <a:ea typeface="맑은 고딕" panose="020B0503020000020004" pitchFamily="50" charset="-127"/>
                        </a:rPr>
                        <a:t>3D Investment Partners Pte. Ltd</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ct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2019-11-28</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753</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4.7%</a:t>
                      </a:r>
                    </a:p>
                  </a:txBody>
                  <a:tcPr marL="36000" marR="36000" marT="0" marB="0" anchor="ctr">
                    <a:lnL>
                      <a:noFill/>
                    </a:lnL>
                    <a:lnR>
                      <a:noFill/>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16,018</a:t>
                      </a:r>
                    </a:p>
                  </a:txBody>
                  <a:tcPr marL="36000" marR="36000" marT="0" marB="0" anchor="ctr">
                    <a:lnL>
                      <a:noFill/>
                    </a:lnL>
                    <a:lnR>
                      <a:noFill/>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14,839</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rtl="0" fontAlgn="ctr"/>
                      <a:r>
                        <a:rPr lang="en-US" sz="800" b="0" i="1" u="none" strike="noStrike">
                          <a:solidFill>
                            <a:srgbClr val="000000"/>
                          </a:solidFill>
                          <a:effectLst/>
                          <a:latin typeface="Arial" panose="020B0604020202020204" pitchFamily="34" charset="0"/>
                          <a:ea typeface="맑은 고딕" panose="020B0503020000020004" pitchFamily="50" charset="-127"/>
                        </a:rPr>
                        <a:t>0.5x</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rtl="0" fontAlgn="ctr"/>
                      <a:r>
                        <a:rPr lang="en-US" sz="800" b="0" i="1" u="none" strike="noStrike">
                          <a:solidFill>
                            <a:srgbClr val="000000"/>
                          </a:solidFill>
                          <a:effectLst/>
                          <a:latin typeface="Arial" panose="020B0604020202020204" pitchFamily="34" charset="0"/>
                          <a:ea typeface="맑은 고딕" panose="020B0503020000020004" pitchFamily="50" charset="-127"/>
                        </a:rPr>
                        <a:t>15.8x</a:t>
                      </a:r>
                    </a:p>
                  </a:txBody>
                  <a:tcPr marL="36000" marR="36000" marT="0" marB="0" anchor="ctr">
                    <a:lnL>
                      <a:noFill/>
                    </a:lnL>
                    <a:lnR>
                      <a:noFill/>
                    </a:lnR>
                    <a:lnT>
                      <a:noFill/>
                    </a:lnT>
                    <a:lnB>
                      <a:noFill/>
                    </a:lnB>
                  </a:tcPr>
                </a:tc>
                <a:tc>
                  <a:txBody>
                    <a:bodyPr/>
                    <a:lstStyle/>
                    <a:p>
                      <a:pPr algn="r" rtl="0" fontAlgn="ctr"/>
                      <a:r>
                        <a:rPr lang="en-US" sz="800" b="0" i="1" u="none" strike="noStrike">
                          <a:solidFill>
                            <a:srgbClr val="000000"/>
                          </a:solidFill>
                          <a:effectLst/>
                          <a:latin typeface="Arial" panose="020B0604020202020204" pitchFamily="34" charset="0"/>
                          <a:ea typeface="맑은 고딕" panose="020B0503020000020004" pitchFamily="50" charset="-127"/>
                        </a:rPr>
                        <a:t>8.7x</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1385221731"/>
                  </a:ext>
                </a:extLst>
              </a:tr>
              <a:tr h="87472">
                <a:tc>
                  <a:txBody>
                    <a:bodyPr/>
                    <a:lstStyle/>
                    <a:p>
                      <a:pPr algn="l" rtl="0" fontAlgn="ctr"/>
                      <a:r>
                        <a:rPr lang="en-US" sz="800" b="0" i="0" u="none" strike="noStrike" dirty="0">
                          <a:solidFill>
                            <a:srgbClr val="000000"/>
                          </a:solidFill>
                          <a:effectLst/>
                          <a:latin typeface="Arial" panose="020B0604020202020204" pitchFamily="34" charset="0"/>
                          <a:ea typeface="맑은 고딕" panose="020B0503020000020004" pitchFamily="50" charset="-127"/>
                        </a:rPr>
                        <a:t>Hitachi Chemical Co., Ltd.</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l" rtl="0" fontAlgn="ctr"/>
                      <a:r>
                        <a:rPr lang="en-US" sz="800" b="0" i="0" u="none" strike="noStrike">
                          <a:solidFill>
                            <a:srgbClr val="000000"/>
                          </a:solidFill>
                          <a:effectLst/>
                          <a:latin typeface="Arial" panose="020B0604020202020204" pitchFamily="34" charset="0"/>
                          <a:ea typeface="맑은 고딕" panose="020B0503020000020004" pitchFamily="50" charset="-127"/>
                        </a:rPr>
                        <a:t>Showa Denko K.K.</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ct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2020-12-18</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9,027</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100.0%</a:t>
                      </a:r>
                    </a:p>
                  </a:txBody>
                  <a:tcPr marL="36000" marR="36000" marT="0" marB="0" anchor="ctr">
                    <a:lnL>
                      <a:noFill/>
                    </a:lnL>
                    <a:lnR>
                      <a:noFill/>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9,027</a:t>
                      </a:r>
                    </a:p>
                  </a:txBody>
                  <a:tcPr marL="36000" marR="36000" marT="0" marB="0" anchor="ctr">
                    <a:lnL>
                      <a:noFill/>
                    </a:lnL>
                    <a:lnR>
                      <a:noFill/>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9,281</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rtl="0" fontAlgn="ctr"/>
                      <a:r>
                        <a:rPr lang="en-US" sz="800" b="0" i="1" u="none" strike="noStrike">
                          <a:solidFill>
                            <a:srgbClr val="000000"/>
                          </a:solidFill>
                          <a:effectLst/>
                          <a:latin typeface="Arial" panose="020B0604020202020204" pitchFamily="34" charset="0"/>
                          <a:ea typeface="맑은 고딕" panose="020B0503020000020004" pitchFamily="50" charset="-127"/>
                        </a:rPr>
                        <a:t>1.5x</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rtl="0" fontAlgn="ctr"/>
                      <a:r>
                        <a:rPr lang="en-US" sz="800" b="0" i="1" u="none" strike="noStrike">
                          <a:solidFill>
                            <a:srgbClr val="000000"/>
                          </a:solidFill>
                          <a:effectLst/>
                          <a:latin typeface="Arial" panose="020B0604020202020204" pitchFamily="34" charset="0"/>
                          <a:ea typeface="맑은 고딕" panose="020B0503020000020004" pitchFamily="50" charset="-127"/>
                        </a:rPr>
                        <a:t>28.4x</a:t>
                      </a:r>
                    </a:p>
                  </a:txBody>
                  <a:tcPr marL="36000" marR="36000" marT="0" marB="0" anchor="ctr">
                    <a:lnL>
                      <a:noFill/>
                    </a:lnL>
                    <a:lnR>
                      <a:noFill/>
                    </a:lnR>
                    <a:lnT>
                      <a:noFill/>
                    </a:lnT>
                    <a:lnB>
                      <a:noFill/>
                    </a:lnB>
                  </a:tcPr>
                </a:tc>
                <a:tc>
                  <a:txBody>
                    <a:bodyPr/>
                    <a:lstStyle/>
                    <a:p>
                      <a:pPr algn="r" rtl="0" fontAlgn="ctr"/>
                      <a:r>
                        <a:rPr lang="en-US" sz="800" b="0" i="1" u="none" strike="noStrike">
                          <a:solidFill>
                            <a:srgbClr val="000000"/>
                          </a:solidFill>
                          <a:effectLst/>
                          <a:latin typeface="Arial" panose="020B0604020202020204" pitchFamily="34" charset="0"/>
                          <a:ea typeface="맑은 고딕" panose="020B0503020000020004" pitchFamily="50" charset="-127"/>
                        </a:rPr>
                        <a:t>13.9x</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3974278531"/>
                  </a:ext>
                </a:extLst>
              </a:tr>
              <a:tr h="87472">
                <a:tc>
                  <a:txBody>
                    <a:bodyPr/>
                    <a:lstStyle/>
                    <a:p>
                      <a:pPr algn="l" rtl="0" fontAlgn="ctr"/>
                      <a:r>
                        <a:rPr lang="en-US" sz="700" b="0" i="0" u="none" strike="noStrike" dirty="0">
                          <a:solidFill>
                            <a:srgbClr val="000000"/>
                          </a:solidFill>
                          <a:effectLst/>
                          <a:latin typeface="Arial" panose="020B0604020202020204" pitchFamily="34" charset="0"/>
                          <a:ea typeface="맑은 고딕" panose="020B0503020000020004" pitchFamily="50" charset="-127"/>
                        </a:rPr>
                        <a:t>Southwest Electronic Energy Corp</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noFill/>
                      <a:prstDash val="solid"/>
                      <a:round/>
                      <a:headEnd type="none" w="med" len="med"/>
                      <a:tailEnd type="none" w="med" len="med"/>
                    </a:lnB>
                  </a:tcPr>
                </a:tc>
                <a:tc>
                  <a:txBody>
                    <a:bodyPr/>
                    <a:lstStyle/>
                    <a:p>
                      <a:pPr algn="l" rtl="0" fontAlgn="ctr"/>
                      <a:r>
                        <a:rPr lang="en-US" sz="800" b="0" i="0" u="none" strike="noStrike" err="1">
                          <a:solidFill>
                            <a:srgbClr val="000000"/>
                          </a:solidFill>
                          <a:effectLst/>
                          <a:latin typeface="Arial" panose="020B0604020202020204" pitchFamily="34" charset="0"/>
                          <a:ea typeface="맑은 고딕" panose="020B0503020000020004" pitchFamily="50" charset="-127"/>
                        </a:rPr>
                        <a:t>Ultralife</a:t>
                      </a:r>
                      <a:r>
                        <a:rPr lang="en-US" sz="800" b="0" i="0" u="none" strike="noStrike">
                          <a:solidFill>
                            <a:srgbClr val="000000"/>
                          </a:solidFill>
                          <a:effectLst/>
                          <a:latin typeface="Arial" panose="020B0604020202020204" pitchFamily="34" charset="0"/>
                          <a:ea typeface="맑은 고딕" panose="020B0503020000020004" pitchFamily="50" charset="-127"/>
                        </a:rPr>
                        <a:t> Corp</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noFill/>
                      <a:prstDash val="solid"/>
                      <a:round/>
                      <a:headEnd type="none" w="med" len="med"/>
                      <a:tailEnd type="none" w="med" len="med"/>
                    </a:lnB>
                  </a:tcPr>
                </a:tc>
                <a:tc>
                  <a:txBody>
                    <a:bodyPr/>
                    <a:lstStyle/>
                    <a:p>
                      <a:pPr algn="ct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2020-12-18</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no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27</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no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100.0%</a:t>
                      </a:r>
                    </a:p>
                  </a:txBody>
                  <a:tcPr marL="36000" marR="36000" marT="0" marB="0" anchor="ctr">
                    <a:lnL>
                      <a:noFill/>
                    </a:lnL>
                    <a:lnR>
                      <a:noFill/>
                    </a:lnR>
                    <a:lnT>
                      <a:noFill/>
                    </a:lnT>
                    <a:lnB w="6350" cap="flat" cmpd="sng" algn="ctr">
                      <a:no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27</a:t>
                      </a:r>
                    </a:p>
                  </a:txBody>
                  <a:tcPr marL="36000" marR="36000" marT="0" marB="0" anchor="ctr">
                    <a:lnL>
                      <a:noFill/>
                    </a:lnL>
                    <a:lnR>
                      <a:noFill/>
                    </a:lnR>
                    <a:lnT>
                      <a:noFill/>
                    </a:lnT>
                    <a:lnB w="6350" cap="flat" cmpd="sng" algn="ctr">
                      <a:no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27</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noFill/>
                      <a:prstDash val="solid"/>
                      <a:round/>
                      <a:headEnd type="none" w="med" len="med"/>
                      <a:tailEnd type="none" w="med" len="med"/>
                    </a:lnB>
                  </a:tcPr>
                </a:tc>
                <a:tc>
                  <a:txBody>
                    <a:bodyPr/>
                    <a:lstStyle/>
                    <a:p>
                      <a:pPr algn="r" rtl="0" fontAlgn="ctr"/>
                      <a:r>
                        <a:rPr lang="en-US" sz="800" b="0" i="1" u="none" strike="noStrike">
                          <a:solidFill>
                            <a:srgbClr val="000000"/>
                          </a:solidFill>
                          <a:effectLst/>
                          <a:latin typeface="Arial" panose="020B0604020202020204" pitchFamily="34" charset="0"/>
                          <a:ea typeface="맑은 고딕" panose="020B0503020000020004" pitchFamily="50" charset="-127"/>
                        </a:rPr>
                        <a:t>0.9x</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noFill/>
                      <a:prstDash val="solid"/>
                      <a:round/>
                      <a:headEnd type="none" w="med" len="med"/>
                      <a:tailEnd type="none" w="med" len="med"/>
                    </a:lnB>
                  </a:tcPr>
                </a:tc>
                <a:tc>
                  <a:txBody>
                    <a:bodyPr/>
                    <a:lstStyle/>
                    <a:p>
                      <a:pPr algn="r" rtl="0" fontAlgn="ctr"/>
                      <a:r>
                        <a:rPr lang="en-US" sz="800" b="0" i="1" u="none" strike="noStrike">
                          <a:solidFill>
                            <a:srgbClr val="000000"/>
                          </a:solidFill>
                          <a:effectLst/>
                          <a:latin typeface="Arial" panose="020B0604020202020204" pitchFamily="34" charset="0"/>
                          <a:ea typeface="맑은 고딕" panose="020B0503020000020004" pitchFamily="50" charset="-127"/>
                        </a:rPr>
                        <a:t>233.8x</a:t>
                      </a:r>
                    </a:p>
                  </a:txBody>
                  <a:tcPr marL="36000" marR="36000" marT="0" marB="0" anchor="ctr">
                    <a:lnL>
                      <a:noFill/>
                    </a:lnL>
                    <a:lnR>
                      <a:noFill/>
                    </a:lnR>
                    <a:lnT>
                      <a:noFill/>
                    </a:lnT>
                    <a:lnB w="6350" cap="flat" cmpd="sng" algn="ctr">
                      <a:noFill/>
                      <a:prstDash val="solid"/>
                      <a:round/>
                      <a:headEnd type="none" w="med" len="med"/>
                      <a:tailEnd type="none" w="med" len="med"/>
                    </a:lnB>
                  </a:tcPr>
                </a:tc>
                <a:tc>
                  <a:txBody>
                    <a:bodyPr/>
                    <a:lstStyle/>
                    <a:p>
                      <a:pPr algn="r" rtl="0" fontAlgn="ctr"/>
                      <a:r>
                        <a:rPr lang="en-US" sz="800" b="0" i="1" u="none" strike="noStrike">
                          <a:solidFill>
                            <a:srgbClr val="000000"/>
                          </a:solidFill>
                          <a:effectLst/>
                          <a:latin typeface="Arial" panose="020B0604020202020204" pitchFamily="34" charset="0"/>
                          <a:ea typeface="맑은 고딕" panose="020B0503020000020004" pitchFamily="50" charset="-127"/>
                        </a:rPr>
                        <a:t>38.3x</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noFill/>
                      <a:prstDash val="solid"/>
                      <a:round/>
                      <a:headEnd type="none" w="med" len="med"/>
                      <a:tailEnd type="none" w="med" len="med"/>
                    </a:lnB>
                  </a:tcPr>
                </a:tc>
                <a:extLst>
                  <a:ext uri="{0D108BD9-81ED-4DB2-BD59-A6C34878D82A}">
                    <a16:rowId xmlns:a16="http://schemas.microsoft.com/office/drawing/2014/main" val="1690540916"/>
                  </a:ext>
                </a:extLst>
              </a:tr>
              <a:tr h="87472">
                <a:tc>
                  <a:txBody>
                    <a:bodyPr/>
                    <a:lstStyle/>
                    <a:p>
                      <a:pPr algn="l" rtl="0" fontAlgn="ctr"/>
                      <a:r>
                        <a:rPr lang="en-US" sz="800" b="0" i="0" u="none" strike="noStrike" dirty="0" err="1">
                          <a:solidFill>
                            <a:srgbClr val="000000"/>
                          </a:solidFill>
                          <a:effectLst/>
                          <a:latin typeface="Arial" panose="020B0604020202020204" pitchFamily="34" charset="0"/>
                          <a:ea typeface="맑은 고딕" panose="020B0503020000020004" pitchFamily="50" charset="-127"/>
                        </a:rPr>
                        <a:t>Clarios</a:t>
                      </a:r>
                      <a:endParaRPr lang="en-US" sz="8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l" rtl="0" fontAlgn="ctr"/>
                      <a:r>
                        <a:rPr lang="fr-FR" sz="800" b="0" i="0" u="none" strike="noStrike">
                          <a:solidFill>
                            <a:srgbClr val="000000"/>
                          </a:solidFill>
                          <a:effectLst/>
                          <a:latin typeface="Arial" panose="020B0604020202020204" pitchFamily="34" charset="0"/>
                          <a:ea typeface="맑은 고딕" panose="020B0503020000020004" pitchFamily="50" charset="-127"/>
                        </a:rPr>
                        <a:t>Brookfield Business </a:t>
                      </a:r>
                      <a:r>
                        <a:rPr lang="fr-FR" sz="800" b="0" i="0" u="none" strike="noStrike" err="1">
                          <a:solidFill>
                            <a:srgbClr val="000000"/>
                          </a:solidFill>
                          <a:effectLst/>
                          <a:latin typeface="Arial" panose="020B0604020202020204" pitchFamily="34" charset="0"/>
                          <a:ea typeface="맑은 고딕" panose="020B0503020000020004" pitchFamily="50" charset="-127"/>
                        </a:rPr>
                        <a:t>Partners</a:t>
                      </a:r>
                      <a:r>
                        <a:rPr lang="fr-FR" sz="800" b="0" i="0" u="none" strike="noStrike">
                          <a:solidFill>
                            <a:srgbClr val="000000"/>
                          </a:solidFill>
                          <a:effectLst/>
                          <a:latin typeface="Arial" panose="020B0604020202020204" pitchFamily="34" charset="0"/>
                          <a:ea typeface="맑은 고딕" panose="020B0503020000020004" pitchFamily="50" charset="-127"/>
                        </a:rPr>
                        <a:t> L.P. </a:t>
                      </a:r>
                      <a:r>
                        <a:rPr lang="ko-KR" altLang="en-US" sz="800" b="0" i="0" u="none" strike="noStrike">
                          <a:solidFill>
                            <a:srgbClr val="000000"/>
                          </a:solidFill>
                          <a:effectLst/>
                          <a:latin typeface="Arial" panose="020B0604020202020204" pitchFamily="34" charset="0"/>
                          <a:ea typeface="맑은 고딕" panose="020B0503020000020004" pitchFamily="50" charset="-127"/>
                        </a:rPr>
                        <a:t>외 </a:t>
                      </a:r>
                      <a:r>
                        <a:rPr lang="en-US" altLang="ko-KR" sz="800" b="0" i="0" u="none" strike="noStrike">
                          <a:solidFill>
                            <a:srgbClr val="000000"/>
                          </a:solidFill>
                          <a:effectLst/>
                          <a:latin typeface="Arial" panose="020B0604020202020204" pitchFamily="34" charset="0"/>
                          <a:ea typeface="맑은 고딕" panose="020B0503020000020004" pitchFamily="50" charset="-127"/>
                        </a:rPr>
                        <a:t>1</a:t>
                      </a:r>
                      <a:r>
                        <a:rPr lang="ko-KR" altLang="en-US" sz="800" b="0" i="0" u="none" strike="noStrike">
                          <a:solidFill>
                            <a:srgbClr val="000000"/>
                          </a:solidFill>
                          <a:effectLst/>
                          <a:latin typeface="Arial" panose="020B0604020202020204" pitchFamily="34" charset="0"/>
                          <a:ea typeface="맑은 고딕" panose="020B0503020000020004" pitchFamily="50" charset="-127"/>
                        </a:rPr>
                        <a:t>곳</a:t>
                      </a:r>
                      <a:endParaRPr lang="fr-FR"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ct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2022-01-14</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13,244</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100.0%</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13,244</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13,244</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r" rtl="0" fontAlgn="ctr"/>
                      <a:r>
                        <a:rPr lang="en-US" sz="800" b="0" i="1" u="none" strike="noStrike">
                          <a:solidFill>
                            <a:srgbClr val="000000"/>
                          </a:solidFill>
                          <a:effectLst/>
                          <a:latin typeface="Arial" panose="020B0604020202020204" pitchFamily="34" charset="0"/>
                          <a:ea typeface="맑은 고딕" panose="020B0503020000020004" pitchFamily="50" charset="-127"/>
                        </a:rPr>
                        <a:t>1.7x</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1"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sz="800" b="0" i="1" u="none" strike="noStrike">
                          <a:solidFill>
                            <a:srgbClr val="000000"/>
                          </a:solidFill>
                          <a:effectLst/>
                          <a:latin typeface="Arial" panose="020B0604020202020204" pitchFamily="34" charset="0"/>
                          <a:ea typeface="맑은 고딕" panose="020B0503020000020004" pitchFamily="50" charset="-127"/>
                        </a:rPr>
                        <a:t>7.9x</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3467682622"/>
                  </a:ext>
                </a:extLst>
              </a:tr>
              <a:tr h="87472">
                <a:tc>
                  <a:txBody>
                    <a:bodyPr/>
                    <a:lstStyle/>
                    <a:p>
                      <a:pPr algn="l" rtl="0"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a:txBody>
                    <a:bodyPr/>
                    <a:lstStyle/>
                    <a:p>
                      <a:pPr algn="l" rtl="0"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l" rtl="0"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l" rtl="0"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l" rtl="0"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l" rtl="0"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ctr" rtl="0" fontAlgn="ctr"/>
                      <a:r>
                        <a:rPr lang="en-US" sz="800" b="1" i="0" u="none" strike="noStrike">
                          <a:solidFill>
                            <a:srgbClr val="000000"/>
                          </a:solidFill>
                          <a:effectLst/>
                          <a:latin typeface="Arial" panose="020B0604020202020204" pitchFamily="34" charset="0"/>
                          <a:ea typeface="맑은 고딕" panose="020B0503020000020004" pitchFamily="50" charset="-127"/>
                        </a:rPr>
                        <a:t>Min</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tc>
                  <a:txBody>
                    <a:bodyPr/>
                    <a:lstStyle/>
                    <a:p>
                      <a:pPr algn="r" rtl="0" fontAlgn="ctr"/>
                      <a:r>
                        <a:rPr lang="en-US" sz="800" b="1" i="1" u="none" strike="noStrike">
                          <a:solidFill>
                            <a:srgbClr val="000000"/>
                          </a:solidFill>
                          <a:effectLst/>
                          <a:latin typeface="Arial" panose="020B0604020202020204" pitchFamily="34" charset="0"/>
                          <a:ea typeface="맑은 고딕" panose="020B0503020000020004" pitchFamily="50" charset="-127"/>
                        </a:rPr>
                        <a:t>0.5x</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a:txBody>
                    <a:bodyPr/>
                    <a:lstStyle/>
                    <a:p>
                      <a:pPr algn="r" rtl="0" fontAlgn="ctr"/>
                      <a:r>
                        <a:rPr lang="en-US" sz="800" b="1" i="1" u="none" strike="noStrike">
                          <a:solidFill>
                            <a:srgbClr val="000000"/>
                          </a:solidFill>
                          <a:effectLst/>
                          <a:latin typeface="Arial" panose="020B0604020202020204" pitchFamily="34" charset="0"/>
                          <a:ea typeface="맑은 고딕" panose="020B0503020000020004" pitchFamily="50" charset="-127"/>
                        </a:rPr>
                        <a:t>15.8x</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rtl="0" fontAlgn="ctr"/>
                      <a:r>
                        <a:rPr lang="en-US" sz="800" b="1" i="1" u="none" strike="noStrike">
                          <a:solidFill>
                            <a:srgbClr val="000000"/>
                          </a:solidFill>
                          <a:effectLst/>
                          <a:latin typeface="Arial" panose="020B0604020202020204" pitchFamily="34" charset="0"/>
                          <a:ea typeface="맑은 고딕" panose="020B0503020000020004" pitchFamily="50" charset="-127"/>
                        </a:rPr>
                        <a:t>7.9x</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extLst>
                  <a:ext uri="{0D108BD9-81ED-4DB2-BD59-A6C34878D82A}">
                    <a16:rowId xmlns:a16="http://schemas.microsoft.com/office/drawing/2014/main" val="4259819406"/>
                  </a:ext>
                </a:extLst>
              </a:tr>
              <a:tr h="127855">
                <a:tc>
                  <a:txBody>
                    <a:bodyPr/>
                    <a:lstStyle/>
                    <a:p>
                      <a:pPr algn="l" rtl="0"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l" fontAlgn="ct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a:noFill/>
                    </a:lnL>
                    <a:lnR>
                      <a:noFill/>
                    </a:lnR>
                    <a:lnT>
                      <a:noFill/>
                    </a:lnT>
                    <a:lnB>
                      <a:noFill/>
                    </a:lnB>
                  </a:tcPr>
                </a:tc>
                <a:tc>
                  <a:txBody>
                    <a:bodyPr/>
                    <a:lstStyle/>
                    <a:p>
                      <a:pPr algn="l" fontAlgn="ct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a:noFill/>
                    </a:lnL>
                    <a:lnR>
                      <a:noFill/>
                    </a:lnR>
                    <a:lnT>
                      <a:noFill/>
                    </a:lnT>
                    <a:lnB>
                      <a:noFill/>
                    </a:lnB>
                  </a:tcPr>
                </a:tc>
                <a:tc>
                  <a:txBody>
                    <a:bodyPr/>
                    <a:lstStyle/>
                    <a:p>
                      <a:pPr algn="l" fontAlgn="ct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a:noFill/>
                    </a:lnL>
                    <a:lnR>
                      <a:noFill/>
                    </a:lnR>
                    <a:lnT>
                      <a:noFill/>
                    </a:lnT>
                    <a:lnB>
                      <a:noFill/>
                    </a:lnB>
                  </a:tcPr>
                </a:tc>
                <a:tc>
                  <a:txBody>
                    <a:bodyPr/>
                    <a:lstStyle/>
                    <a:p>
                      <a:pPr algn="l" fontAlgn="ct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a:noFill/>
                    </a:lnL>
                    <a:lnR>
                      <a:noFill/>
                    </a:lnR>
                    <a:lnT>
                      <a:noFill/>
                    </a:lnT>
                    <a:lnB>
                      <a:noFill/>
                    </a:lnB>
                  </a:tcPr>
                </a:tc>
                <a:tc>
                  <a:txBody>
                    <a:bodyPr/>
                    <a:lstStyle/>
                    <a:p>
                      <a:pPr algn="l" fontAlgn="ct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a:noFill/>
                    </a:lnL>
                    <a:lnR>
                      <a:noFill/>
                    </a:lnR>
                    <a:lnT>
                      <a:noFill/>
                    </a:lnT>
                    <a:lnB>
                      <a:noFill/>
                    </a:lnB>
                  </a:tcPr>
                </a:tc>
                <a:tc>
                  <a:txBody>
                    <a:bodyPr/>
                    <a:lstStyle/>
                    <a:p>
                      <a:pPr algn="ctr" rtl="0" fontAlgn="ctr"/>
                      <a:r>
                        <a:rPr lang="en-US" sz="800" b="1" i="0" u="none" strike="noStrike">
                          <a:solidFill>
                            <a:srgbClr val="000000"/>
                          </a:solidFill>
                          <a:effectLst/>
                          <a:latin typeface="Arial" panose="020B0604020202020204" pitchFamily="34" charset="0"/>
                          <a:ea typeface="맑은 고딕" panose="020B0503020000020004" pitchFamily="50" charset="-127"/>
                        </a:rPr>
                        <a:t>Median</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rtl="0" fontAlgn="ctr"/>
                      <a:r>
                        <a:rPr lang="en-US" sz="800" b="1" i="1" u="none" strike="noStrike">
                          <a:solidFill>
                            <a:srgbClr val="000000"/>
                          </a:solidFill>
                          <a:effectLst/>
                          <a:latin typeface="Arial" panose="020B0604020202020204" pitchFamily="34" charset="0"/>
                          <a:ea typeface="맑은 고딕" panose="020B0503020000020004" pitchFamily="50" charset="-127"/>
                        </a:rPr>
                        <a:t>1.5x</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rtl="0" fontAlgn="ctr"/>
                      <a:r>
                        <a:rPr lang="en-US" sz="800" b="1" i="1" u="none" strike="noStrike">
                          <a:solidFill>
                            <a:srgbClr val="000000"/>
                          </a:solidFill>
                          <a:effectLst/>
                          <a:latin typeface="Arial" panose="020B0604020202020204" pitchFamily="34" charset="0"/>
                          <a:ea typeface="맑은 고딕" panose="020B0503020000020004" pitchFamily="50" charset="-127"/>
                        </a:rPr>
                        <a:t>25.7x</a:t>
                      </a:r>
                    </a:p>
                  </a:txBody>
                  <a:tcPr marL="36000" marR="36000" marT="0" marB="0" anchor="ctr">
                    <a:lnL>
                      <a:noFill/>
                    </a:lnL>
                    <a:lnR>
                      <a:noFill/>
                    </a:lnR>
                    <a:lnT>
                      <a:noFill/>
                    </a:lnT>
                    <a:lnB>
                      <a:noFill/>
                    </a:lnB>
                  </a:tcPr>
                </a:tc>
                <a:tc>
                  <a:txBody>
                    <a:bodyPr/>
                    <a:lstStyle/>
                    <a:p>
                      <a:pPr algn="r" rtl="0" fontAlgn="ctr"/>
                      <a:r>
                        <a:rPr lang="en-US" sz="800" b="1" i="1" u="none" strike="noStrike">
                          <a:solidFill>
                            <a:srgbClr val="000000"/>
                          </a:solidFill>
                          <a:effectLst/>
                          <a:latin typeface="Arial" panose="020B0604020202020204" pitchFamily="34" charset="0"/>
                          <a:ea typeface="맑은 고딕" panose="020B0503020000020004" pitchFamily="50" charset="-127"/>
                        </a:rPr>
                        <a:t>12.7x</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990516623"/>
                  </a:ext>
                </a:extLst>
              </a:tr>
              <a:tr h="127855">
                <a:tc>
                  <a:txBody>
                    <a:bodyPr/>
                    <a:lstStyle/>
                    <a:p>
                      <a:pPr algn="l" rtl="0"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l" fontAlgn="ct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a:noFill/>
                    </a:lnL>
                    <a:lnR>
                      <a:noFill/>
                    </a:lnR>
                    <a:lnT>
                      <a:noFill/>
                    </a:lnT>
                    <a:lnB>
                      <a:noFill/>
                    </a:lnB>
                  </a:tcPr>
                </a:tc>
                <a:tc>
                  <a:txBody>
                    <a:bodyPr/>
                    <a:lstStyle/>
                    <a:p>
                      <a:pPr algn="l" fontAlgn="ct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a:noFill/>
                    </a:lnL>
                    <a:lnR>
                      <a:noFill/>
                    </a:lnR>
                    <a:lnT>
                      <a:noFill/>
                    </a:lnT>
                    <a:lnB>
                      <a:noFill/>
                    </a:lnB>
                  </a:tcPr>
                </a:tc>
                <a:tc>
                  <a:txBody>
                    <a:bodyPr/>
                    <a:lstStyle/>
                    <a:p>
                      <a:pPr algn="l" fontAlgn="ct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a:noFill/>
                    </a:lnL>
                    <a:lnR>
                      <a:noFill/>
                    </a:lnR>
                    <a:lnT>
                      <a:noFill/>
                    </a:lnT>
                    <a:lnB>
                      <a:noFill/>
                    </a:lnB>
                  </a:tcPr>
                </a:tc>
                <a:tc>
                  <a:txBody>
                    <a:bodyPr/>
                    <a:lstStyle/>
                    <a:p>
                      <a:pPr algn="l" fontAlgn="ct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a:noFill/>
                    </a:lnL>
                    <a:lnR>
                      <a:noFill/>
                    </a:lnR>
                    <a:lnT>
                      <a:noFill/>
                    </a:lnT>
                    <a:lnB>
                      <a:noFill/>
                    </a:lnB>
                  </a:tcPr>
                </a:tc>
                <a:tc>
                  <a:txBody>
                    <a:bodyPr/>
                    <a:lstStyle/>
                    <a:p>
                      <a:pPr algn="l" fontAlgn="ct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a:noFill/>
                    </a:lnL>
                    <a:lnR>
                      <a:noFill/>
                    </a:lnR>
                    <a:lnT>
                      <a:noFill/>
                    </a:lnT>
                    <a:lnB>
                      <a:noFill/>
                    </a:lnB>
                  </a:tcPr>
                </a:tc>
                <a:tc>
                  <a:txBody>
                    <a:bodyPr/>
                    <a:lstStyle/>
                    <a:p>
                      <a:pPr algn="ctr" rtl="0" fontAlgn="ctr"/>
                      <a:r>
                        <a:rPr lang="en-US" sz="800" b="1" i="0" u="none" strike="noStrike">
                          <a:solidFill>
                            <a:srgbClr val="000000"/>
                          </a:solidFill>
                          <a:effectLst/>
                          <a:latin typeface="Arial" panose="020B0604020202020204" pitchFamily="34" charset="0"/>
                          <a:ea typeface="맑은 고딕" panose="020B0503020000020004" pitchFamily="50" charset="-127"/>
                        </a:rPr>
                        <a:t>Mean</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rtl="0" fontAlgn="ctr"/>
                      <a:r>
                        <a:rPr lang="en-US" sz="800" b="1" i="1" u="none" strike="noStrike">
                          <a:solidFill>
                            <a:srgbClr val="000000"/>
                          </a:solidFill>
                          <a:effectLst/>
                          <a:latin typeface="Arial" panose="020B0604020202020204" pitchFamily="34" charset="0"/>
                          <a:ea typeface="맑은 고딕" panose="020B0503020000020004" pitchFamily="50" charset="-127"/>
                        </a:rPr>
                        <a:t>1.4x</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rtl="0" fontAlgn="ctr"/>
                      <a:r>
                        <a:rPr lang="en-US" sz="800" b="1" i="1" u="none" strike="noStrike">
                          <a:solidFill>
                            <a:srgbClr val="000000"/>
                          </a:solidFill>
                          <a:effectLst/>
                          <a:latin typeface="Arial" panose="020B0604020202020204" pitchFamily="34" charset="0"/>
                          <a:ea typeface="맑은 고딕" panose="020B0503020000020004" pitchFamily="50" charset="-127"/>
                        </a:rPr>
                        <a:t>75.3x</a:t>
                      </a:r>
                    </a:p>
                  </a:txBody>
                  <a:tcPr marL="36000" marR="36000" marT="0" marB="0" anchor="ctr">
                    <a:lnL>
                      <a:noFill/>
                    </a:lnL>
                    <a:lnR>
                      <a:noFill/>
                    </a:lnR>
                    <a:lnT>
                      <a:noFill/>
                    </a:lnT>
                    <a:lnB>
                      <a:noFill/>
                    </a:lnB>
                  </a:tcPr>
                </a:tc>
                <a:tc>
                  <a:txBody>
                    <a:bodyPr/>
                    <a:lstStyle/>
                    <a:p>
                      <a:pPr algn="r" rtl="0" fontAlgn="ctr"/>
                      <a:r>
                        <a:rPr lang="en-US" sz="800" b="1" i="1" u="none" strike="noStrike">
                          <a:solidFill>
                            <a:srgbClr val="000000"/>
                          </a:solidFill>
                          <a:effectLst/>
                          <a:latin typeface="Arial" panose="020B0604020202020204" pitchFamily="34" charset="0"/>
                          <a:ea typeface="맑은 고딕" panose="020B0503020000020004" pitchFamily="50" charset="-127"/>
                        </a:rPr>
                        <a:t>16.3x</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367190577"/>
                  </a:ext>
                </a:extLst>
              </a:tr>
              <a:tr h="87472">
                <a:tc>
                  <a:txBody>
                    <a:bodyPr/>
                    <a:lstStyle/>
                    <a:p>
                      <a:pPr algn="l" rtl="0"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l" rtl="0"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l" rtl="0"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l" rtl="0"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l" rtl="0"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l" rtl="0"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rtl="0" fontAlgn="ctr"/>
                      <a:r>
                        <a:rPr lang="en-US" sz="800" b="1" i="0" u="none" strike="noStrike">
                          <a:solidFill>
                            <a:srgbClr val="000000"/>
                          </a:solidFill>
                          <a:effectLst/>
                          <a:latin typeface="Arial" panose="020B0604020202020204" pitchFamily="34" charset="0"/>
                          <a:ea typeface="맑은 고딕" panose="020B0503020000020004" pitchFamily="50" charset="-127"/>
                        </a:rPr>
                        <a:t>Max</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r" rtl="0" fontAlgn="ctr"/>
                      <a:r>
                        <a:rPr lang="en-US" sz="800" b="1" i="1" u="none" strike="noStrike">
                          <a:solidFill>
                            <a:srgbClr val="000000"/>
                          </a:solidFill>
                          <a:effectLst/>
                          <a:latin typeface="Arial" panose="020B0604020202020204" pitchFamily="34" charset="0"/>
                          <a:ea typeface="맑은 고딕" panose="020B0503020000020004" pitchFamily="50" charset="-127"/>
                        </a:rPr>
                        <a:t>2.2x</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sz="800" b="1" i="1" u="none" strike="noStrike">
                          <a:solidFill>
                            <a:srgbClr val="000000"/>
                          </a:solidFill>
                          <a:effectLst/>
                          <a:latin typeface="Arial" panose="020B0604020202020204" pitchFamily="34" charset="0"/>
                          <a:ea typeface="맑은 고딕" panose="020B0503020000020004" pitchFamily="50" charset="-127"/>
                        </a:rPr>
                        <a:t>233.8x</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sz="800" b="1" i="1" u="none" strike="noStrike" dirty="0">
                          <a:solidFill>
                            <a:srgbClr val="000000"/>
                          </a:solidFill>
                          <a:effectLst/>
                          <a:latin typeface="Arial" panose="020B0604020202020204" pitchFamily="34" charset="0"/>
                          <a:ea typeface="맑은 고딕" panose="020B0503020000020004" pitchFamily="50" charset="-127"/>
                        </a:rPr>
                        <a:t>38.3x</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068797601"/>
                  </a:ext>
                </a:extLst>
              </a:tr>
            </a:tbl>
          </a:graphicData>
        </a:graphic>
      </p:graphicFrame>
      <p:sp>
        <p:nvSpPr>
          <p:cNvPr id="7" name="제목 2">
            <a:extLst>
              <a:ext uri="{FF2B5EF4-FFF2-40B4-BE49-F238E27FC236}">
                <a16:creationId xmlns:a16="http://schemas.microsoft.com/office/drawing/2014/main" id="{7C9BF104-D5A8-4F64-9F76-70061468A2D0}"/>
              </a:ext>
            </a:extLst>
          </p:cNvPr>
          <p:cNvSpPr txBox="1">
            <a:spLocks/>
          </p:cNvSpPr>
          <p:nvPr/>
        </p:nvSpPr>
        <p:spPr>
          <a:xfrm>
            <a:off x="399665" y="227197"/>
            <a:ext cx="8591450" cy="273424"/>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2500" b="1">
                <a:ea typeface="맑은 고딕" panose="020B0503020000020004" pitchFamily="50" charset="-127"/>
              </a:rPr>
              <a:t>Executive Summary</a:t>
            </a:r>
          </a:p>
        </p:txBody>
      </p:sp>
      <p:sp>
        <p:nvSpPr>
          <p:cNvPr id="6" name="제목 2">
            <a:extLst>
              <a:ext uri="{FF2B5EF4-FFF2-40B4-BE49-F238E27FC236}">
                <a16:creationId xmlns:a16="http://schemas.microsoft.com/office/drawing/2014/main" id="{16F799B6-A523-4E0E-A2C1-3D45F312352F}"/>
              </a:ext>
            </a:extLst>
          </p:cNvPr>
          <p:cNvSpPr txBox="1">
            <a:spLocks/>
          </p:cNvSpPr>
          <p:nvPr/>
        </p:nvSpPr>
        <p:spPr>
          <a:xfrm>
            <a:off x="399665" y="496343"/>
            <a:ext cx="8591450" cy="586535"/>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4400" b="1">
                <a:solidFill>
                  <a:srgbClr val="00338D"/>
                </a:solidFill>
                <a:latin typeface="KPMG Extralight" panose="020B0303030202040204" pitchFamily="34" charset="0"/>
              </a:rPr>
              <a:t>Market Approach – GTM</a:t>
            </a:r>
          </a:p>
        </p:txBody>
      </p:sp>
      <p:sp>
        <p:nvSpPr>
          <p:cNvPr id="10" name="직사각형 9">
            <a:extLst>
              <a:ext uri="{FF2B5EF4-FFF2-40B4-BE49-F238E27FC236}">
                <a16:creationId xmlns:a16="http://schemas.microsoft.com/office/drawing/2014/main" id="{65EAC840-38C3-4EC1-8F96-764E52989A8A}"/>
              </a:ext>
            </a:extLst>
          </p:cNvPr>
          <p:cNvSpPr/>
          <p:nvPr/>
        </p:nvSpPr>
        <p:spPr>
          <a:xfrm>
            <a:off x="2092413" y="3571277"/>
            <a:ext cx="7327951" cy="134139"/>
          </a:xfrm>
          <a:prstGeom prst="rect">
            <a:avLst/>
          </a:prstGeom>
        </p:spPr>
        <p:txBody>
          <a:bodyPr wrap="square" lIns="0" tIns="0" rIns="0" bIns="0" anchor="b">
            <a:spAutoFit/>
          </a:bodyPr>
          <a:lstStyle/>
          <a:p>
            <a:pPr>
              <a:lnSpc>
                <a:spcPct val="120000"/>
              </a:lnSpc>
              <a:defRPr/>
            </a:pPr>
            <a:endParaRPr lang="en-US" altLang="ko-KR" sz="800" kern="0">
              <a:latin typeface="Arial" panose="020B0604020202020204" pitchFamily="34" charset="0"/>
              <a:ea typeface="+mj-ea"/>
              <a:cs typeface="Arial" panose="020B0604020202020204" pitchFamily="34" charset="0"/>
            </a:endParaRPr>
          </a:p>
        </p:txBody>
      </p:sp>
      <p:sp>
        <p:nvSpPr>
          <p:cNvPr id="13" name="TextBox 12">
            <a:extLst>
              <a:ext uri="{FF2B5EF4-FFF2-40B4-BE49-F238E27FC236}">
                <a16:creationId xmlns:a16="http://schemas.microsoft.com/office/drawing/2014/main" id="{55E6E745-7BA5-4E16-8773-80E36A4A7D15}"/>
              </a:ext>
            </a:extLst>
          </p:cNvPr>
          <p:cNvSpPr txBox="1"/>
          <p:nvPr/>
        </p:nvSpPr>
        <p:spPr>
          <a:xfrm>
            <a:off x="5140727" y="1665533"/>
            <a:ext cx="4275218" cy="126364"/>
          </a:xfrm>
          <a:prstGeom prst="rect">
            <a:avLst/>
          </a:prstGeom>
          <a:noFill/>
        </p:spPr>
        <p:txBody>
          <a:bodyPr wrap="square" lIns="36000" tIns="0" rIns="36000" bIns="0" rtlCol="0">
            <a:spAutoFit/>
          </a:bodyPr>
          <a:lstStyle/>
          <a:p>
            <a:pPr algn="r"/>
            <a:r>
              <a:rPr lang="en-US" altLang="ko-KR" sz="800">
                <a:latin typeface="Arial" panose="020B0604020202020204" pitchFamily="34" charset="0"/>
                <a:ea typeface="+mj-ea"/>
                <a:cs typeface="Arial" panose="020B0604020202020204" pitchFamily="34" charset="0"/>
              </a:rPr>
              <a:t>(</a:t>
            </a:r>
            <a:r>
              <a:rPr lang="ko-KR" altLang="en-US" sz="800">
                <a:latin typeface="Arial" panose="020B0604020202020204" pitchFamily="34" charset="0"/>
                <a:ea typeface="+mj-ea"/>
                <a:cs typeface="Arial" panose="020B0604020202020204" pitchFamily="34" charset="0"/>
              </a:rPr>
              <a:t>단위</a:t>
            </a:r>
            <a:r>
              <a:rPr lang="en-US" altLang="ko-KR" sz="800">
                <a:latin typeface="Arial" panose="020B0604020202020204" pitchFamily="34" charset="0"/>
                <a:ea typeface="+mj-ea"/>
                <a:cs typeface="Arial" panose="020B0604020202020204" pitchFamily="34" charset="0"/>
              </a:rPr>
              <a:t>: </a:t>
            </a:r>
            <a:r>
              <a:rPr lang="ko-KR" altLang="en-US" sz="800">
                <a:latin typeface="Arial" panose="020B0604020202020204" pitchFamily="34" charset="0"/>
                <a:ea typeface="+mj-ea"/>
                <a:cs typeface="Arial" panose="020B0604020202020204" pitchFamily="34" charset="0"/>
              </a:rPr>
              <a:t>백만달러</a:t>
            </a:r>
            <a:r>
              <a:rPr lang="en-US" altLang="ko-KR" sz="800">
                <a:latin typeface="Arial" panose="020B0604020202020204" pitchFamily="34" charset="0"/>
                <a:ea typeface="+mj-ea"/>
                <a:cs typeface="Arial" panose="020B0604020202020204" pitchFamily="34" charset="0"/>
              </a:rPr>
              <a:t>($), Source: </a:t>
            </a:r>
            <a:r>
              <a:rPr lang="en-US" altLang="ko-KR" sz="800" err="1">
                <a:latin typeface="Arial" panose="020B0604020202020204" pitchFamily="34" charset="0"/>
                <a:ea typeface="+mj-ea"/>
                <a:cs typeface="Arial" panose="020B0604020202020204" pitchFamily="34" charset="0"/>
              </a:rPr>
              <a:t>MergerMarket</a:t>
            </a:r>
            <a:r>
              <a:rPr lang="en-US" altLang="ko-KR" sz="800">
                <a:latin typeface="Arial" panose="020B0604020202020204" pitchFamily="34" charset="0"/>
                <a:ea typeface="+mj-ea"/>
                <a:cs typeface="Arial" panose="020B0604020202020204" pitchFamily="34" charset="0"/>
              </a:rPr>
              <a:t>, Dart)</a:t>
            </a:r>
          </a:p>
        </p:txBody>
      </p:sp>
      <p:sp>
        <p:nvSpPr>
          <p:cNvPr id="17" name="순서도: 연결자 16">
            <a:extLst>
              <a:ext uri="{FF2B5EF4-FFF2-40B4-BE49-F238E27FC236}">
                <a16:creationId xmlns:a16="http://schemas.microsoft.com/office/drawing/2014/main" id="{22431FA1-F6D9-4B9C-A0FF-51EA6939A08C}"/>
              </a:ext>
            </a:extLst>
          </p:cNvPr>
          <p:cNvSpPr/>
          <p:nvPr/>
        </p:nvSpPr>
        <p:spPr bwMode="auto">
          <a:xfrm>
            <a:off x="2054088" y="1497661"/>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457200">
              <a:tabLst>
                <a:tab pos="5715000" algn="l"/>
              </a:tabLst>
              <a:defRPr/>
            </a:pPr>
            <a:r>
              <a:rPr lang="en-US" altLang="ko-KR" sz="800" b="1" kern="0">
                <a:solidFill>
                  <a:srgbClr val="FFFFFF"/>
                </a:solidFill>
                <a:latin typeface="Univers for KPMG"/>
                <a:ea typeface="맑은 고딕" panose="020B0503020000020004" pitchFamily="50" charset="-127"/>
                <a:cs typeface="Arial" panose="020B0604020202020204" pitchFamily="34" charset="0"/>
              </a:rPr>
              <a:t>2</a:t>
            </a:r>
            <a:endParaRPr lang="ko-KR" altLang="en-US" sz="800" b="1" kern="0">
              <a:solidFill>
                <a:srgbClr val="FFFFFF"/>
              </a:solidFill>
              <a:latin typeface="Univers for KPMG"/>
              <a:ea typeface="맑은 고딕" panose="020B0503020000020004" pitchFamily="50" charset="-127"/>
              <a:cs typeface="Arial" panose="020B0604020202020204" pitchFamily="34" charset="0"/>
            </a:endParaRPr>
          </a:p>
        </p:txBody>
      </p:sp>
      <p:sp>
        <p:nvSpPr>
          <p:cNvPr id="15" name="직사각형 14">
            <a:extLst>
              <a:ext uri="{FF2B5EF4-FFF2-40B4-BE49-F238E27FC236}">
                <a16:creationId xmlns:a16="http://schemas.microsoft.com/office/drawing/2014/main" id="{118E30C8-93B9-4EDF-9502-FECFB1BF9B58}"/>
              </a:ext>
            </a:extLst>
          </p:cNvPr>
          <p:cNvSpPr/>
          <p:nvPr/>
        </p:nvSpPr>
        <p:spPr>
          <a:xfrm>
            <a:off x="9005552" y="2919868"/>
            <a:ext cx="402773" cy="488775"/>
          </a:xfrm>
          <a:prstGeom prst="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2109099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au 7"/>
          <p:cNvGraphicFramePr>
            <a:graphicFrameLocks noGrp="1"/>
          </p:cNvGraphicFramePr>
          <p:nvPr>
            <p:extLst>
              <p:ext uri="{D42A27DB-BD31-4B8C-83A1-F6EECF244321}">
                <p14:modId xmlns:p14="http://schemas.microsoft.com/office/powerpoint/2010/main" val="3413711612"/>
              </p:ext>
            </p:extLst>
          </p:nvPr>
        </p:nvGraphicFramePr>
        <p:xfrm>
          <a:off x="4326288" y="1876892"/>
          <a:ext cx="4483355" cy="1998114"/>
        </p:xfrm>
        <a:graphic>
          <a:graphicData uri="http://schemas.openxmlformats.org/drawingml/2006/table">
            <a:tbl>
              <a:tblPr firstRow="1" bandRow="1">
                <a:tableStyleId>{5C22544A-7EE6-4342-B048-85BDC9FD1C3A}</a:tableStyleId>
              </a:tblPr>
              <a:tblGrid>
                <a:gridCol w="473426">
                  <a:extLst>
                    <a:ext uri="{9D8B030D-6E8A-4147-A177-3AD203B41FA5}">
                      <a16:colId xmlns:a16="http://schemas.microsoft.com/office/drawing/2014/main" val="20000"/>
                    </a:ext>
                  </a:extLst>
                </a:gridCol>
                <a:gridCol w="3559217">
                  <a:extLst>
                    <a:ext uri="{9D8B030D-6E8A-4147-A177-3AD203B41FA5}">
                      <a16:colId xmlns:a16="http://schemas.microsoft.com/office/drawing/2014/main" val="20001"/>
                    </a:ext>
                  </a:extLst>
                </a:gridCol>
                <a:gridCol w="450712">
                  <a:extLst>
                    <a:ext uri="{9D8B030D-6E8A-4147-A177-3AD203B41FA5}">
                      <a16:colId xmlns:a16="http://schemas.microsoft.com/office/drawing/2014/main" val="20002"/>
                    </a:ext>
                  </a:extLst>
                </a:gridCol>
              </a:tblGrid>
              <a:tr h="666038">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GB" sz="2200" b="0" kern="1200">
                          <a:solidFill>
                            <a:schemeClr val="accent1">
                              <a:lumMod val="40000"/>
                              <a:lumOff val="60000"/>
                            </a:schemeClr>
                          </a:solidFill>
                          <a:latin typeface="Arial" panose="020B0604020202020204" pitchFamily="34" charset="0"/>
                          <a:ea typeface="+mj-ea"/>
                          <a:cs typeface="Arial" panose="020B0604020202020204" pitchFamily="34" charset="0"/>
                        </a:rPr>
                        <a:t>1</a:t>
                      </a:r>
                    </a:p>
                  </a:txBody>
                  <a:tcPr marL="84406" marR="84406" marT="42203" marB="42203" anchor="ctr">
                    <a:lnL w="12700" cmpd="sng">
                      <a:noFill/>
                    </a:lnL>
                    <a:lnR w="12700" cmpd="sng">
                      <a:noFill/>
                    </a:lnR>
                    <a:lnT w="12700" cmpd="sng">
                      <a:noFill/>
                    </a:lnT>
                    <a:lnB w="285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algn="l" defTabSz="914400" rtl="0" eaLnBrk="1" latinLnBrk="1" hangingPunct="1"/>
                      <a:r>
                        <a:rPr lang="en-US" sz="1100" b="0" kern="1200">
                          <a:solidFill>
                            <a:schemeClr val="bg1">
                              <a:lumMod val="65000"/>
                            </a:schemeClr>
                          </a:solidFill>
                          <a:latin typeface="Arial" panose="020B0604020202020204" pitchFamily="34" charset="0"/>
                          <a:ea typeface="+mj-ea"/>
                          <a:cs typeface="Arial" panose="020B0604020202020204" pitchFamily="34" charset="0"/>
                        </a:rPr>
                        <a:t>Executive Summary</a:t>
                      </a:r>
                      <a:endParaRPr lang="en-GB" sz="1100" b="0" kern="1200">
                        <a:solidFill>
                          <a:schemeClr val="bg1">
                            <a:lumMod val="65000"/>
                          </a:schemeClr>
                        </a:solidFill>
                        <a:latin typeface="Arial" panose="020B0604020202020204" pitchFamily="34" charset="0"/>
                        <a:ea typeface="+mj-ea"/>
                        <a:cs typeface="Arial" panose="020B0604020202020204" pitchFamily="34" charset="0"/>
                      </a:endParaRPr>
                    </a:p>
                  </a:txBody>
                  <a:tcPr marL="33231" marR="0" marT="199385" marB="42203" anchor="ctr">
                    <a:lnL w="12700" cmpd="sng">
                      <a:noFill/>
                    </a:lnL>
                    <a:lnR w="12700" cmpd="sng">
                      <a:noFill/>
                    </a:lnR>
                    <a:lnT w="12700" cmpd="sng">
                      <a:noFill/>
                    </a:lnT>
                    <a:lnB w="285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1" hangingPunct="1"/>
                      <a:r>
                        <a:rPr lang="en-GB" sz="1100" b="0" kern="1200">
                          <a:solidFill>
                            <a:schemeClr val="bg1">
                              <a:lumMod val="65000"/>
                            </a:schemeClr>
                          </a:solidFill>
                          <a:latin typeface="Arial" panose="020B0604020202020204" pitchFamily="34" charset="0"/>
                          <a:ea typeface="+mj-ea"/>
                          <a:cs typeface="Arial" panose="020B0604020202020204" pitchFamily="34" charset="0"/>
                        </a:rPr>
                        <a:t>2</a:t>
                      </a:r>
                    </a:p>
                  </a:txBody>
                  <a:tcPr marL="84406" marR="84406" marT="199385" marB="42203" anchor="ctr">
                    <a:lnL w="12700" cmpd="sng">
                      <a:noFill/>
                    </a:lnL>
                    <a:lnR w="12700" cmpd="sng">
                      <a:noFill/>
                    </a:lnR>
                    <a:lnT w="12700" cmpd="sng">
                      <a:noFill/>
                    </a:lnT>
                    <a:lnB w="285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666038">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GB" sz="2200" b="0" kern="1200">
                          <a:solidFill>
                            <a:schemeClr val="accent3"/>
                          </a:solidFill>
                          <a:latin typeface="Arial" panose="020B0604020202020204" pitchFamily="34" charset="0"/>
                          <a:ea typeface="+mj-ea"/>
                          <a:cs typeface="Arial" panose="020B0604020202020204" pitchFamily="34" charset="0"/>
                        </a:rPr>
                        <a:t>2</a:t>
                      </a:r>
                    </a:p>
                  </a:txBody>
                  <a:tcPr marL="84406" marR="84406" marT="42203" marB="42203" anchor="ctr">
                    <a:lnL w="12700" cmpd="sng">
                      <a:noFill/>
                    </a:lnL>
                    <a:lnR w="12700" cmpd="sng">
                      <a:noFill/>
                    </a:lnR>
                    <a:lnT w="28575" cap="flat" cmpd="sng" algn="ctr">
                      <a:noFill/>
                      <a:prstDash val="sysDot"/>
                      <a:round/>
                      <a:headEnd type="none" w="med" len="med"/>
                      <a:tailEnd type="none" w="med" len="med"/>
                    </a:lnT>
                    <a:lnB w="285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l"/>
                      <a:r>
                        <a:rPr lang="en-US" altLang="ko-KR" sz="1100" b="0">
                          <a:solidFill>
                            <a:schemeClr val="tx1"/>
                          </a:solidFill>
                          <a:latin typeface="Arial" panose="020B0604020202020204" pitchFamily="34" charset="0"/>
                          <a:ea typeface="+mj-ea"/>
                          <a:cs typeface="Arial" panose="020B0604020202020204" pitchFamily="34" charset="0"/>
                        </a:rPr>
                        <a:t>Assumption &amp; Results</a:t>
                      </a:r>
                      <a:endParaRPr lang="en-GB" sz="1100" b="0">
                        <a:solidFill>
                          <a:schemeClr val="tx1"/>
                        </a:solidFill>
                        <a:latin typeface="Arial" panose="020B0604020202020204" pitchFamily="34" charset="0"/>
                        <a:ea typeface="+mj-ea"/>
                        <a:cs typeface="Arial" panose="020B0604020202020204" pitchFamily="34" charset="0"/>
                      </a:endParaRPr>
                    </a:p>
                  </a:txBody>
                  <a:tcPr marL="33231" marR="0" marT="199385" marB="42203" anchor="ctr">
                    <a:lnL w="12700" cmpd="sng">
                      <a:noFill/>
                    </a:lnL>
                    <a:lnR w="12700" cmpd="sng">
                      <a:noFill/>
                    </a:lnR>
                    <a:lnT w="28575" cap="flat" cmpd="sng" algn="ctr">
                      <a:noFill/>
                      <a:prstDash val="sysDot"/>
                      <a:round/>
                      <a:headEnd type="none" w="med" len="med"/>
                      <a:tailEnd type="none" w="med" len="med"/>
                    </a:lnT>
                    <a:lnB w="285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GB" sz="1100" b="0">
                          <a:solidFill>
                            <a:schemeClr val="tx1"/>
                          </a:solidFill>
                          <a:latin typeface="Arial" panose="020B0604020202020204" pitchFamily="34" charset="0"/>
                          <a:ea typeface="+mj-ea"/>
                          <a:cs typeface="Arial" panose="020B0604020202020204" pitchFamily="34" charset="0"/>
                        </a:rPr>
                        <a:t>10</a:t>
                      </a:r>
                    </a:p>
                  </a:txBody>
                  <a:tcPr marL="84406" marR="84406" marT="199385" marB="42203" anchor="ctr">
                    <a:lnL w="12700" cmpd="sng">
                      <a:noFill/>
                    </a:lnL>
                    <a:lnR w="12700" cmpd="sng">
                      <a:noFill/>
                    </a:lnR>
                    <a:lnT w="28575" cap="flat" cmpd="sng" algn="ctr">
                      <a:noFill/>
                      <a:prstDash val="sysDot"/>
                      <a:round/>
                      <a:headEnd type="none" w="med" len="med"/>
                      <a:tailEnd type="none" w="med" len="med"/>
                    </a:lnT>
                    <a:lnB w="285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666038">
                <a:tc>
                  <a:txBody>
                    <a:bodyPr/>
                    <a:lstStyle/>
                    <a:p>
                      <a:pPr marL="0" marR="0" indent="0" algn="r" defTabSz="914400" eaLnBrk="1" fontAlgn="auto" latinLnBrk="0" hangingPunct="1">
                        <a:lnSpc>
                          <a:spcPct val="100000"/>
                        </a:lnSpc>
                        <a:spcBef>
                          <a:spcPts val="0"/>
                        </a:spcBef>
                        <a:spcAft>
                          <a:spcPts val="0"/>
                        </a:spcAft>
                        <a:buClrTx/>
                        <a:buSzTx/>
                        <a:buFontTx/>
                        <a:buNone/>
                        <a:tabLst/>
                        <a:defRPr/>
                      </a:pPr>
                      <a:r>
                        <a:rPr lang="en-GB" altLang="ko-KR" sz="2200" b="0">
                          <a:solidFill>
                            <a:schemeClr val="accent1">
                              <a:lumMod val="40000"/>
                              <a:lumOff val="60000"/>
                            </a:schemeClr>
                          </a:solidFill>
                          <a:latin typeface="Arial" panose="020B0604020202020204" pitchFamily="34" charset="0"/>
                          <a:ea typeface="+mj-ea"/>
                          <a:cs typeface="Arial" panose="020B0604020202020204" pitchFamily="34" charset="0"/>
                        </a:rPr>
                        <a:t>3</a:t>
                      </a:r>
                    </a:p>
                  </a:txBody>
                  <a:tcPr marL="84406" marR="84406" marT="42203" marB="42203" anchor="ctr">
                    <a:lnL w="12700" cmpd="sng">
                      <a:noFill/>
                    </a:lnL>
                    <a:lnR w="12700" cmpd="sng">
                      <a:noFill/>
                    </a:lnR>
                    <a:lnT w="28575" cap="flat" cmpd="sng" algn="ctr">
                      <a:noFill/>
                      <a:prstDash val="sysDot"/>
                      <a:round/>
                      <a:headEnd type="none" w="med" len="med"/>
                      <a:tailEnd type="none" w="med" len="med"/>
                    </a:lnT>
                    <a:lnB w="285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l"/>
                      <a:r>
                        <a:rPr lang="en-US" altLang="ko-KR" sz="1100" b="0">
                          <a:solidFill>
                            <a:schemeClr val="bg1">
                              <a:lumMod val="65000"/>
                            </a:schemeClr>
                          </a:solidFill>
                          <a:latin typeface="Arial" panose="020B0604020202020204" pitchFamily="34" charset="0"/>
                          <a:ea typeface="+mj-ea"/>
                          <a:cs typeface="Arial" panose="020B0604020202020204" pitchFamily="34" charset="0"/>
                        </a:rPr>
                        <a:t>Appendices</a:t>
                      </a:r>
                    </a:p>
                  </a:txBody>
                  <a:tcPr marL="33231" marR="0" marT="199385" marB="42203" anchor="ctr">
                    <a:lnL w="12700" cmpd="sng">
                      <a:noFill/>
                    </a:lnL>
                    <a:lnR w="12700" cmpd="sng">
                      <a:noFill/>
                    </a:lnR>
                    <a:lnT w="28575" cap="flat" cmpd="sng" algn="ctr">
                      <a:noFill/>
                      <a:prstDash val="sysDot"/>
                      <a:round/>
                      <a:headEnd type="none" w="med" len="med"/>
                      <a:tailEnd type="none" w="med" len="med"/>
                    </a:lnT>
                    <a:lnB w="285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GB" sz="1100" b="0">
                          <a:solidFill>
                            <a:schemeClr val="bg1">
                              <a:lumMod val="65000"/>
                            </a:schemeClr>
                          </a:solidFill>
                          <a:latin typeface="Arial" panose="020B0604020202020204" pitchFamily="34" charset="0"/>
                          <a:ea typeface="+mj-ea"/>
                          <a:cs typeface="Arial" panose="020B0604020202020204" pitchFamily="34" charset="0"/>
                        </a:rPr>
                        <a:t>26</a:t>
                      </a:r>
                    </a:p>
                  </a:txBody>
                  <a:tcPr marL="84406" marR="84406" marT="199385" marB="42203" anchor="ctr">
                    <a:lnL w="12700" cmpd="sng">
                      <a:noFill/>
                    </a:lnL>
                    <a:lnR w="12700" cmpd="sng">
                      <a:noFill/>
                    </a:lnR>
                    <a:lnT w="28575" cap="flat" cmpd="sng" algn="ctr">
                      <a:noFill/>
                      <a:prstDash val="sysDot"/>
                      <a:round/>
                      <a:headEnd type="none" w="med" len="med"/>
                      <a:tailEnd type="none" w="med" len="med"/>
                    </a:lnT>
                    <a:lnB w="285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661898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제목 2">
            <a:extLst>
              <a:ext uri="{FF2B5EF4-FFF2-40B4-BE49-F238E27FC236}">
                <a16:creationId xmlns:a16="http://schemas.microsoft.com/office/drawing/2014/main" id="{EC31AAB1-348F-4B38-BBAE-3ED466156B32}"/>
              </a:ext>
            </a:extLst>
          </p:cNvPr>
          <p:cNvSpPr txBox="1">
            <a:spLocks/>
          </p:cNvSpPr>
          <p:nvPr/>
        </p:nvSpPr>
        <p:spPr>
          <a:xfrm>
            <a:off x="399665" y="496343"/>
            <a:ext cx="8591450" cy="586535"/>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4400" b="1" dirty="0">
                <a:solidFill>
                  <a:srgbClr val="00338D"/>
                </a:solidFill>
                <a:latin typeface="KPMG Extralight" panose="020B0303030202040204" pitchFamily="34" charset="0"/>
              </a:rPr>
              <a:t>Major</a:t>
            </a:r>
            <a:r>
              <a:rPr lang="ko-KR" altLang="en-US" sz="4400" b="1" dirty="0">
                <a:solidFill>
                  <a:srgbClr val="00338D"/>
                </a:solidFill>
                <a:latin typeface="KPMG Extralight" panose="020B0303030202040204" pitchFamily="34" charset="0"/>
              </a:rPr>
              <a:t> </a:t>
            </a:r>
            <a:r>
              <a:rPr lang="en-US" altLang="ko-KR" sz="4400" b="1" dirty="0">
                <a:solidFill>
                  <a:srgbClr val="00338D"/>
                </a:solidFill>
                <a:latin typeface="KPMG Extralight" panose="020B0303030202040204" pitchFamily="34" charset="0"/>
              </a:rPr>
              <a:t>Assumptions (1/17)</a:t>
            </a:r>
          </a:p>
        </p:txBody>
      </p:sp>
      <p:sp>
        <p:nvSpPr>
          <p:cNvPr id="10" name="제목 2">
            <a:extLst>
              <a:ext uri="{FF2B5EF4-FFF2-40B4-BE49-F238E27FC236}">
                <a16:creationId xmlns:a16="http://schemas.microsoft.com/office/drawing/2014/main" id="{3C3ECB29-B165-4523-8AEA-B139D1820DD2}"/>
              </a:ext>
            </a:extLst>
          </p:cNvPr>
          <p:cNvSpPr txBox="1">
            <a:spLocks/>
          </p:cNvSpPr>
          <p:nvPr/>
        </p:nvSpPr>
        <p:spPr>
          <a:xfrm>
            <a:off x="399665" y="227197"/>
            <a:ext cx="8591450" cy="273424"/>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2500" b="1">
                <a:solidFill>
                  <a:srgbClr val="00338D"/>
                </a:solidFill>
                <a:latin typeface="KPMG Extralight" panose="020B0303030202040204" pitchFamily="34" charset="0"/>
              </a:rPr>
              <a:t>Assumptions &amp; Results</a:t>
            </a:r>
          </a:p>
        </p:txBody>
      </p:sp>
      <p:graphicFrame>
        <p:nvGraphicFramePr>
          <p:cNvPr id="4" name="표 3">
            <a:extLst>
              <a:ext uri="{FF2B5EF4-FFF2-40B4-BE49-F238E27FC236}">
                <a16:creationId xmlns:a16="http://schemas.microsoft.com/office/drawing/2014/main" id="{60C7910B-48F2-43A1-8057-DB89C21C6C4D}"/>
              </a:ext>
            </a:extLst>
          </p:cNvPr>
          <p:cNvGraphicFramePr>
            <a:graphicFrameLocks noGrp="1"/>
          </p:cNvGraphicFramePr>
          <p:nvPr>
            <p:extLst>
              <p:ext uri="{D42A27DB-BD31-4B8C-83A1-F6EECF244321}">
                <p14:modId xmlns:p14="http://schemas.microsoft.com/office/powerpoint/2010/main" val="3083957154"/>
              </p:ext>
            </p:extLst>
          </p:nvPr>
        </p:nvGraphicFramePr>
        <p:xfrm>
          <a:off x="495299" y="1476540"/>
          <a:ext cx="8915412" cy="609600"/>
        </p:xfrm>
        <a:graphic>
          <a:graphicData uri="http://schemas.openxmlformats.org/drawingml/2006/table">
            <a:tbl>
              <a:tblPr/>
              <a:tblGrid>
                <a:gridCol w="1038226">
                  <a:extLst>
                    <a:ext uri="{9D8B030D-6E8A-4147-A177-3AD203B41FA5}">
                      <a16:colId xmlns:a16="http://schemas.microsoft.com/office/drawing/2014/main" val="2084094682"/>
                    </a:ext>
                  </a:extLst>
                </a:gridCol>
                <a:gridCol w="1038226">
                  <a:extLst>
                    <a:ext uri="{9D8B030D-6E8A-4147-A177-3AD203B41FA5}">
                      <a16:colId xmlns:a16="http://schemas.microsoft.com/office/drawing/2014/main" val="1735593211"/>
                    </a:ext>
                  </a:extLst>
                </a:gridCol>
                <a:gridCol w="683896">
                  <a:extLst>
                    <a:ext uri="{9D8B030D-6E8A-4147-A177-3AD203B41FA5}">
                      <a16:colId xmlns:a16="http://schemas.microsoft.com/office/drawing/2014/main" val="215447901"/>
                    </a:ext>
                  </a:extLst>
                </a:gridCol>
                <a:gridCol w="683896">
                  <a:extLst>
                    <a:ext uri="{9D8B030D-6E8A-4147-A177-3AD203B41FA5}">
                      <a16:colId xmlns:a16="http://schemas.microsoft.com/office/drawing/2014/main" val="151791895"/>
                    </a:ext>
                  </a:extLst>
                </a:gridCol>
                <a:gridCol w="683896">
                  <a:extLst>
                    <a:ext uri="{9D8B030D-6E8A-4147-A177-3AD203B41FA5}">
                      <a16:colId xmlns:a16="http://schemas.microsoft.com/office/drawing/2014/main" val="2527012931"/>
                    </a:ext>
                  </a:extLst>
                </a:gridCol>
                <a:gridCol w="683896">
                  <a:extLst>
                    <a:ext uri="{9D8B030D-6E8A-4147-A177-3AD203B41FA5}">
                      <a16:colId xmlns:a16="http://schemas.microsoft.com/office/drawing/2014/main" val="1133862561"/>
                    </a:ext>
                  </a:extLst>
                </a:gridCol>
                <a:gridCol w="683896">
                  <a:extLst>
                    <a:ext uri="{9D8B030D-6E8A-4147-A177-3AD203B41FA5}">
                      <a16:colId xmlns:a16="http://schemas.microsoft.com/office/drawing/2014/main" val="3434064316"/>
                    </a:ext>
                  </a:extLst>
                </a:gridCol>
                <a:gridCol w="683896">
                  <a:extLst>
                    <a:ext uri="{9D8B030D-6E8A-4147-A177-3AD203B41FA5}">
                      <a16:colId xmlns:a16="http://schemas.microsoft.com/office/drawing/2014/main" val="3804422858"/>
                    </a:ext>
                  </a:extLst>
                </a:gridCol>
                <a:gridCol w="683896">
                  <a:extLst>
                    <a:ext uri="{9D8B030D-6E8A-4147-A177-3AD203B41FA5}">
                      <a16:colId xmlns:a16="http://schemas.microsoft.com/office/drawing/2014/main" val="2625983768"/>
                    </a:ext>
                  </a:extLst>
                </a:gridCol>
                <a:gridCol w="683896">
                  <a:extLst>
                    <a:ext uri="{9D8B030D-6E8A-4147-A177-3AD203B41FA5}">
                      <a16:colId xmlns:a16="http://schemas.microsoft.com/office/drawing/2014/main" val="2245310754"/>
                    </a:ext>
                  </a:extLst>
                </a:gridCol>
                <a:gridCol w="683896">
                  <a:extLst>
                    <a:ext uri="{9D8B030D-6E8A-4147-A177-3AD203B41FA5}">
                      <a16:colId xmlns:a16="http://schemas.microsoft.com/office/drawing/2014/main" val="1975226249"/>
                    </a:ext>
                  </a:extLst>
                </a:gridCol>
                <a:gridCol w="683896">
                  <a:extLst>
                    <a:ext uri="{9D8B030D-6E8A-4147-A177-3AD203B41FA5}">
                      <a16:colId xmlns:a16="http://schemas.microsoft.com/office/drawing/2014/main" val="2165601275"/>
                    </a:ext>
                  </a:extLst>
                </a:gridCol>
              </a:tblGrid>
              <a:tr h="84472">
                <a:tc rowSpan="2">
                  <a:txBody>
                    <a:bodyPr/>
                    <a:lstStyle/>
                    <a:p>
                      <a:pPr algn="l" fontAlgn="ctr"/>
                      <a:r>
                        <a:rPr lang="en-US" altLang="ko-KR" sz="800" b="1" i="0" u="none" strike="noStrike">
                          <a:solidFill>
                            <a:schemeClr val="bg1"/>
                          </a:solidFill>
                          <a:effectLst/>
                          <a:latin typeface="맑은 고딕" panose="020B0503020000020004" pitchFamily="50" charset="-127"/>
                          <a:ea typeface="맑은 고딕" panose="020B0503020000020004" pitchFamily="50" charset="-127"/>
                        </a:rPr>
                        <a:t>(</a:t>
                      </a:r>
                      <a:r>
                        <a:rPr lang="ko-KR" altLang="en-US" sz="800" b="1" i="0" u="none" strike="noStrike">
                          <a:solidFill>
                            <a:schemeClr val="bg1"/>
                          </a:solidFill>
                          <a:effectLst/>
                          <a:latin typeface="맑은 고딕" panose="020B0503020000020004" pitchFamily="50" charset="-127"/>
                          <a:ea typeface="맑은 고딕" panose="020B0503020000020004" pitchFamily="50" charset="-127"/>
                        </a:rPr>
                        <a:t>단위 </a:t>
                      </a:r>
                      <a:r>
                        <a:rPr lang="en-US" altLang="ko-KR" sz="800" b="1" i="0" u="none" strike="noStrike">
                          <a:solidFill>
                            <a:schemeClr val="bg1"/>
                          </a:solidFill>
                          <a:effectLst/>
                          <a:latin typeface="맑은 고딕" panose="020B0503020000020004" pitchFamily="50" charset="-127"/>
                          <a:ea typeface="맑은 고딕" panose="020B0503020000020004" pitchFamily="50" charset="-127"/>
                        </a:rPr>
                        <a:t>: </a:t>
                      </a:r>
                      <a:r>
                        <a:rPr lang="ko-KR" altLang="en-US" sz="800" b="1" i="0" u="none" strike="noStrike">
                          <a:solidFill>
                            <a:schemeClr val="bg1"/>
                          </a:solidFill>
                          <a:effectLst/>
                          <a:latin typeface="맑은 고딕" panose="020B0503020000020004" pitchFamily="50" charset="-127"/>
                          <a:ea typeface="맑은 고딕" panose="020B0503020000020004" pitchFamily="50" charset="-127"/>
                        </a:rPr>
                        <a:t>백만원</a:t>
                      </a:r>
                      <a:r>
                        <a:rPr lang="en-US" altLang="ko-KR" sz="800" b="1" i="0" u="none" strike="noStrike">
                          <a:solidFill>
                            <a:schemeClr val="bg1"/>
                          </a:solidFill>
                          <a:effectLst/>
                          <a:latin typeface="맑은 고딕" panose="020B0503020000020004" pitchFamily="50" charset="-127"/>
                          <a:ea typeface="맑은 고딕" panose="020B0503020000020004" pitchFamily="50" charset="-127"/>
                        </a:rPr>
                        <a:t>)</a:t>
                      </a:r>
                      <a:endParaRPr lang="ko-KR" altLang="en-US" sz="800" b="1" i="0" u="none" strike="noStrike">
                        <a:solidFill>
                          <a:schemeClr val="bg1"/>
                        </a:solidFill>
                        <a:effectLst/>
                        <a:latin typeface="맑은 고딕" panose="020B0503020000020004" pitchFamily="50" charset="-127"/>
                        <a:ea typeface="맑은 고딕" panose="020B0503020000020004" pitchFamily="50" charset="-127"/>
                      </a:endParaRP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rowSpan="2">
                  <a:txBody>
                    <a:bodyPr/>
                    <a:lstStyle/>
                    <a:p>
                      <a:pPr algn="ctr" fontAlgn="ctr"/>
                      <a:r>
                        <a:rPr lang="en-US" altLang="ko-KR" sz="800" b="1" i="0" u="none" strike="noStrike">
                          <a:solidFill>
                            <a:schemeClr val="bg1"/>
                          </a:solidFill>
                          <a:effectLst/>
                          <a:latin typeface="맑은 고딕" panose="020B0503020000020004" pitchFamily="50" charset="-127"/>
                          <a:ea typeface="맑은 고딕" panose="020B0503020000020004" pitchFamily="50" charset="-127"/>
                        </a:rPr>
                        <a:t>Case </a:t>
                      </a:r>
                      <a:r>
                        <a:rPr lang="ko-KR" altLang="en-US" sz="800" b="1" i="0" u="none" strike="noStrike">
                          <a:solidFill>
                            <a:schemeClr val="bg1"/>
                          </a:solidFill>
                          <a:effectLst/>
                          <a:latin typeface="맑은 고딕" panose="020B0503020000020004" pitchFamily="50" charset="-127"/>
                          <a:ea typeface="맑은 고딕" panose="020B0503020000020004" pitchFamily="50" charset="-127"/>
                        </a:rPr>
                        <a:t>구분</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fontAlgn="ctr"/>
                      <a:r>
                        <a:rPr lang="en-US" sz="800" b="1" i="0" u="none" strike="noStrike">
                          <a:solidFill>
                            <a:srgbClr val="FFFFFF"/>
                          </a:solidFill>
                          <a:effectLst/>
                          <a:latin typeface="Arial" panose="020B0604020202020204" pitchFamily="34" charset="0"/>
                          <a:ea typeface="맑은 고딕" panose="020B0503020000020004" pitchFamily="50" charset="-127"/>
                        </a:rPr>
                        <a:t>Actual</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l" fontAlgn="ctr"/>
                      <a:r>
                        <a:rPr lang="ko-KR" altLang="en-US" sz="800" b="1" i="0" u="none" strike="noStrike">
                          <a:solidFill>
                            <a:srgbClr val="FFFFFF"/>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l" fontAlgn="ctr"/>
                      <a:r>
                        <a:rPr lang="ko-KR" altLang="en-US" sz="800" b="1" i="0" u="none" strike="noStrike">
                          <a:solidFill>
                            <a:srgbClr val="FFFFFF"/>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l" fontAlgn="ctr"/>
                      <a:r>
                        <a:rPr lang="ko-KR" altLang="en-US" sz="800" b="1" i="0" u="none" strike="noStrike">
                          <a:solidFill>
                            <a:srgbClr val="FFFFFF"/>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sz="800" b="1" i="0" u="none" strike="noStrike">
                          <a:solidFill>
                            <a:srgbClr val="FFFFFF"/>
                          </a:solidFill>
                          <a:effectLst/>
                          <a:latin typeface="Arial" panose="020B0604020202020204" pitchFamily="34" charset="0"/>
                          <a:ea typeface="맑은 고딕" panose="020B0503020000020004" pitchFamily="50" charset="-127"/>
                        </a:rPr>
                        <a:t>Forecast</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l" fontAlgn="ctr"/>
                      <a:r>
                        <a:rPr lang="ko-KR" altLang="en-US" sz="800" b="1" i="0" u="none" strike="noStrike">
                          <a:solidFill>
                            <a:srgbClr val="FFFFFF"/>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l" fontAlgn="ctr"/>
                      <a:r>
                        <a:rPr lang="ko-KR" altLang="en-US" sz="800" b="1" i="0" u="none" strike="noStrike">
                          <a:solidFill>
                            <a:srgbClr val="FFFFFF"/>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l" fontAlgn="ctr"/>
                      <a:r>
                        <a:rPr lang="ko-KR" altLang="en-US" sz="800" b="1" i="0" u="none" strike="noStrike">
                          <a:solidFill>
                            <a:srgbClr val="FFFFFF"/>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l" fontAlgn="ctr"/>
                      <a:r>
                        <a:rPr lang="ko-KR" altLang="en-US" sz="800" b="1" i="0" u="none" strike="noStrike">
                          <a:solidFill>
                            <a:srgbClr val="FFFFFF"/>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l" fontAlgn="ctr"/>
                      <a:r>
                        <a:rPr lang="ko-KR" altLang="en-US" sz="800" b="1" i="0" u="none" strike="noStrike">
                          <a:solidFill>
                            <a:srgbClr val="FFFFFF"/>
                          </a:solidFill>
                          <a:effectLst/>
                          <a:latin typeface="Arial" panose="020B0604020202020204" pitchFamily="34" charset="0"/>
                          <a:ea typeface="맑은 고딕" panose="020B0503020000020004" pitchFamily="50" charset="-127"/>
                        </a:rPr>
                        <a:t>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extLst>
                  <a:ext uri="{0D108BD9-81ED-4DB2-BD59-A6C34878D82A}">
                    <a16:rowId xmlns:a16="http://schemas.microsoft.com/office/drawing/2014/main" val="3818432422"/>
                  </a:ext>
                </a:extLst>
              </a:tr>
              <a:tr h="84472">
                <a:tc vMerge="1">
                  <a:txBody>
                    <a:bodyPr/>
                    <a:lstStyle/>
                    <a:p>
                      <a:pPr algn="l" fontAlgn="ctr"/>
                      <a:endParaRPr lang="en-US" altLang="ko-KR" sz="900" b="1" i="0" u="none" strike="noStrike">
                        <a:solidFill>
                          <a:schemeClr val="bg1"/>
                        </a:solidFill>
                        <a:effectLst/>
                        <a:latin typeface="Arial" panose="020B0604020202020204" pitchFamily="34" charset="0"/>
                        <a:ea typeface="맑은 고딕" panose="020B0503020000020004" pitchFamily="50" charset="-127"/>
                      </a:endParaRPr>
                    </a:p>
                  </a:txBody>
                  <a:tcPr marL="36000" marR="36000" marT="0" marB="0" anchor="ctr">
                    <a:lnL w="6350" cap="flat" cmpd="sng" algn="ctr">
                      <a:no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solidFill>
                      <a:srgbClr val="00338D"/>
                    </a:solidFill>
                  </a:tcPr>
                </a:tc>
                <a:tc vMerge="1">
                  <a:txBody>
                    <a:bodyPr/>
                    <a:lstStyle/>
                    <a:p>
                      <a:pPr algn="l" fontAlgn="ctr"/>
                      <a:endParaRPr lang="en-US" altLang="ko-KR" sz="900" b="1" i="0" u="none" strike="noStrike">
                        <a:solidFill>
                          <a:schemeClr val="bg1"/>
                        </a:solidFill>
                        <a:effectLst/>
                        <a:latin typeface="Arial" panose="020B0604020202020204" pitchFamily="34" charset="0"/>
                        <a:ea typeface="맑은 고딕" panose="020B0503020000020004" pitchFamily="50" charset="-127"/>
                      </a:endParaRPr>
                    </a:p>
                  </a:txBody>
                  <a:tcPr marL="36000" marR="36000" marT="0" marB="0" anchor="ctr">
                    <a:lnL w="6350" cap="flat" cmpd="sng" algn="ctr">
                      <a:no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fontAlgn="ctr"/>
                      <a:r>
                        <a:rPr lang="en-US" sz="800" b="1" i="0" u="none" strike="noStrike">
                          <a:solidFill>
                            <a:srgbClr val="FFFFFF"/>
                          </a:solidFill>
                          <a:effectLst/>
                          <a:latin typeface="Arial" panose="020B0604020202020204" pitchFamily="34" charset="0"/>
                          <a:ea typeface="맑은 고딕" panose="020B0503020000020004" pitchFamily="50" charset="-127"/>
                        </a:rPr>
                        <a:t>2019 A</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fontAlgn="ctr"/>
                      <a:r>
                        <a:rPr lang="en-US" sz="800" b="1" i="0" u="none" strike="noStrike">
                          <a:solidFill>
                            <a:srgbClr val="FFFFFF"/>
                          </a:solidFill>
                          <a:effectLst/>
                          <a:latin typeface="Arial" panose="020B0604020202020204" pitchFamily="34" charset="0"/>
                          <a:ea typeface="맑은 고딕" panose="020B0503020000020004" pitchFamily="50" charset="-127"/>
                        </a:rPr>
                        <a:t>2020 A</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fontAlgn="ctr"/>
                      <a:r>
                        <a:rPr lang="en-US" sz="800" b="1" i="0" u="none" strike="noStrike">
                          <a:solidFill>
                            <a:srgbClr val="FFFFFF"/>
                          </a:solidFill>
                          <a:effectLst/>
                          <a:latin typeface="Arial" panose="020B0604020202020204" pitchFamily="34" charset="0"/>
                          <a:ea typeface="맑은 고딕" panose="020B0503020000020004" pitchFamily="50" charset="-127"/>
                        </a:rPr>
                        <a:t>2021 A</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fontAlgn="ctr"/>
                      <a:r>
                        <a:rPr lang="en-US" sz="800" b="1" i="0" u="none" strike="noStrike">
                          <a:solidFill>
                            <a:srgbClr val="FFFFFF"/>
                          </a:solidFill>
                          <a:effectLst/>
                          <a:latin typeface="Arial" panose="020B0604020202020204" pitchFamily="34" charset="0"/>
                          <a:ea typeface="맑은 고딕" panose="020B0503020000020004" pitchFamily="50" charset="-127"/>
                        </a:rPr>
                        <a:t>2022 1H A</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fontAlgn="ctr"/>
                      <a:r>
                        <a:rPr lang="en-US" sz="800" b="1" i="0" u="none" strike="noStrike">
                          <a:solidFill>
                            <a:srgbClr val="FFFFFF"/>
                          </a:solidFill>
                          <a:effectLst/>
                          <a:latin typeface="Arial" panose="020B0604020202020204" pitchFamily="34" charset="0"/>
                          <a:ea typeface="맑은 고딕" panose="020B0503020000020004" pitchFamily="50" charset="-127"/>
                        </a:rPr>
                        <a:t>2022 2H F</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fontAlgn="ctr"/>
                      <a:r>
                        <a:rPr lang="en-US" sz="800" b="1" i="0" u="none" strike="noStrike">
                          <a:solidFill>
                            <a:srgbClr val="FFFFFF"/>
                          </a:solidFill>
                          <a:effectLst/>
                          <a:latin typeface="Arial" panose="020B0604020202020204" pitchFamily="34" charset="0"/>
                          <a:ea typeface="맑은 고딕" panose="020B0503020000020004" pitchFamily="50" charset="-127"/>
                        </a:rPr>
                        <a:t>2023 F</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fontAlgn="ctr"/>
                      <a:r>
                        <a:rPr lang="en-US" sz="800" b="1" i="0" u="none" strike="noStrike">
                          <a:solidFill>
                            <a:srgbClr val="FFFFFF"/>
                          </a:solidFill>
                          <a:effectLst/>
                          <a:latin typeface="Arial" panose="020B0604020202020204" pitchFamily="34" charset="0"/>
                          <a:ea typeface="맑은 고딕" panose="020B0503020000020004" pitchFamily="50" charset="-127"/>
                        </a:rPr>
                        <a:t>2024 F</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fontAlgn="ctr"/>
                      <a:r>
                        <a:rPr lang="en-US" sz="800" b="1" i="0" u="none" strike="noStrike">
                          <a:solidFill>
                            <a:srgbClr val="FFFFFF"/>
                          </a:solidFill>
                          <a:effectLst/>
                          <a:latin typeface="Arial" panose="020B0604020202020204" pitchFamily="34" charset="0"/>
                          <a:ea typeface="맑은 고딕" panose="020B0503020000020004" pitchFamily="50" charset="-127"/>
                        </a:rPr>
                        <a:t>2025 F</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fontAlgn="ctr"/>
                      <a:r>
                        <a:rPr lang="en-US" sz="800" b="1" i="0" u="none" strike="noStrike">
                          <a:solidFill>
                            <a:srgbClr val="FFFFFF"/>
                          </a:solidFill>
                          <a:effectLst/>
                          <a:latin typeface="Arial" panose="020B0604020202020204" pitchFamily="34" charset="0"/>
                          <a:ea typeface="맑은 고딕" panose="020B0503020000020004" pitchFamily="50" charset="-127"/>
                        </a:rPr>
                        <a:t>2026 F</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fontAlgn="ctr"/>
                      <a:r>
                        <a:rPr lang="en-US" sz="800" b="1" i="0" u="none" strike="noStrike">
                          <a:solidFill>
                            <a:srgbClr val="FFFFFF"/>
                          </a:solidFill>
                          <a:effectLst/>
                          <a:latin typeface="Arial" panose="020B0604020202020204" pitchFamily="34" charset="0"/>
                          <a:ea typeface="맑은 고딕" panose="020B0503020000020004" pitchFamily="50" charset="-127"/>
                        </a:rPr>
                        <a:t>2027 F</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solidFill>
                      <a:srgbClr val="00338D"/>
                    </a:solidFill>
                  </a:tcPr>
                </a:tc>
                <a:extLst>
                  <a:ext uri="{0D108BD9-81ED-4DB2-BD59-A6C34878D82A}">
                    <a16:rowId xmlns:a16="http://schemas.microsoft.com/office/drawing/2014/main" val="2479629347"/>
                  </a:ext>
                </a:extLst>
              </a:tr>
              <a:tr h="84472">
                <a:tc>
                  <a:txBody>
                    <a:bodyPr/>
                    <a:lstStyle/>
                    <a:p>
                      <a:pPr algn="l" fontAlgn="ctr"/>
                      <a:r>
                        <a:rPr lang="en-US" sz="800" b="1" i="0" u="none" strike="noStrike" dirty="0">
                          <a:solidFill>
                            <a:schemeClr val="tx1"/>
                          </a:solidFill>
                          <a:effectLst/>
                          <a:latin typeface="Arial" panose="020B0604020202020204" pitchFamily="34" charset="0"/>
                          <a:ea typeface="맑은 고딕" panose="020B0503020000020004" pitchFamily="50" charset="-127"/>
                        </a:rPr>
                        <a:t>Revenue</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l" fontAlgn="ctr"/>
                      <a:r>
                        <a:rPr lang="en-US" sz="800" b="1" i="0" u="none" strike="noStrike" dirty="0">
                          <a:solidFill>
                            <a:srgbClr val="000000"/>
                          </a:solidFill>
                          <a:effectLst/>
                          <a:latin typeface="Arial" panose="020B0604020202020204" pitchFamily="34" charset="0"/>
                          <a:ea typeface="맑은 고딕" panose="020B0503020000020004" pitchFamily="50" charset="-127"/>
                        </a:rPr>
                        <a:t>Case 1 (Best</a:t>
                      </a:r>
                      <a:r>
                        <a:rPr lang="en-US" altLang="ko-KR" sz="800" b="1" i="0" u="none" strike="noStrike" dirty="0">
                          <a:solidFill>
                            <a:srgbClr val="000000"/>
                          </a:solidFill>
                          <a:effectLst/>
                          <a:latin typeface="Arial" panose="020B0604020202020204" pitchFamily="34" charset="0"/>
                          <a:ea typeface="맑은 고딕" panose="020B0503020000020004" pitchFamily="50" charset="-127"/>
                        </a:rPr>
                        <a:t>)</a:t>
                      </a:r>
                      <a:endParaRPr lang="en-US" sz="800" b="1"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800" b="1" i="0" u="none" strike="noStrike" dirty="0">
                          <a:solidFill>
                            <a:srgbClr val="000000"/>
                          </a:solidFill>
                          <a:effectLst/>
                          <a:latin typeface="Arial" panose="020B0604020202020204" pitchFamily="34" charset="0"/>
                          <a:ea typeface="맑은 고딕" panose="020B0503020000020004" pitchFamily="50" charset="-127"/>
                        </a:rPr>
                        <a:t>9,870</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800" b="1" i="0" u="none" strike="noStrike" dirty="0">
                          <a:solidFill>
                            <a:srgbClr val="000000"/>
                          </a:solidFill>
                          <a:effectLst/>
                          <a:latin typeface="Arial" panose="020B0604020202020204" pitchFamily="34" charset="0"/>
                          <a:ea typeface="맑은 고딕" panose="020B0503020000020004" pitchFamily="50" charset="-127"/>
                        </a:rPr>
                        <a:t>18,672</a:t>
                      </a:r>
                    </a:p>
                  </a:txBody>
                  <a:tcPr marL="36000" marR="36000" marT="0" marB="0" anchor="ctr">
                    <a:lnL>
                      <a:noFill/>
                    </a:lnL>
                    <a:lnR>
                      <a:noFill/>
                    </a:lnR>
                    <a:lnT>
                      <a:noFill/>
                    </a:lnT>
                    <a:lnB>
                      <a:noFill/>
                    </a:lnB>
                  </a:tcPr>
                </a:tc>
                <a:tc>
                  <a:txBody>
                    <a:bodyPr/>
                    <a:lstStyle/>
                    <a:p>
                      <a:pPr algn="r" fontAlgn="ctr"/>
                      <a:r>
                        <a:rPr lang="en-US" altLang="ko-KR" sz="800" b="1" i="0" u="none" strike="noStrike" dirty="0">
                          <a:solidFill>
                            <a:srgbClr val="000000"/>
                          </a:solidFill>
                          <a:effectLst/>
                          <a:latin typeface="Arial" panose="020B0604020202020204" pitchFamily="34" charset="0"/>
                          <a:ea typeface="맑은 고딕" panose="020B0503020000020004" pitchFamily="50" charset="-127"/>
                        </a:rPr>
                        <a:t>21,122</a:t>
                      </a:r>
                    </a:p>
                  </a:txBody>
                  <a:tcPr marL="36000" marR="36000" marT="0" marB="0" anchor="ctr">
                    <a:lnL>
                      <a:noFill/>
                    </a:lnL>
                    <a:lnR>
                      <a:noFill/>
                    </a:lnR>
                    <a:lnT>
                      <a:noFill/>
                    </a:lnT>
                    <a:lnB>
                      <a:noFill/>
                    </a:lnB>
                  </a:tcPr>
                </a:tc>
                <a:tc>
                  <a:txBody>
                    <a:bodyPr/>
                    <a:lstStyle/>
                    <a:p>
                      <a:pPr algn="r" fontAlgn="ctr"/>
                      <a:r>
                        <a:rPr lang="en-US" altLang="ko-KR" sz="800" b="1" i="0" u="none" strike="noStrike" dirty="0">
                          <a:solidFill>
                            <a:srgbClr val="000000"/>
                          </a:solidFill>
                          <a:effectLst/>
                          <a:latin typeface="Arial" panose="020B0604020202020204" pitchFamily="34" charset="0"/>
                          <a:ea typeface="맑은 고딕" panose="020B0503020000020004" pitchFamily="50" charset="-127"/>
                        </a:rPr>
                        <a:t>8,723</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800" b="1" i="0" u="none" strike="noStrike" dirty="0">
                          <a:solidFill>
                            <a:srgbClr val="000000"/>
                          </a:solidFill>
                          <a:effectLst/>
                          <a:latin typeface="Arial" panose="020B0604020202020204" pitchFamily="34" charset="0"/>
                          <a:ea typeface="맑은 고딕" panose="020B0503020000020004" pitchFamily="50" charset="-127"/>
                        </a:rPr>
                        <a:t>11,668</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800" b="1" i="0" u="none" strike="noStrike" dirty="0">
                          <a:solidFill>
                            <a:srgbClr val="000000"/>
                          </a:solidFill>
                          <a:effectLst/>
                          <a:latin typeface="Arial" panose="020B0604020202020204" pitchFamily="34" charset="0"/>
                          <a:ea typeface="맑은 고딕" panose="020B0503020000020004" pitchFamily="50" charset="-127"/>
                        </a:rPr>
                        <a:t>22,844</a:t>
                      </a:r>
                    </a:p>
                  </a:txBody>
                  <a:tcPr marL="36000" marR="36000" marT="0" marB="0" anchor="ctr">
                    <a:lnL>
                      <a:noFill/>
                    </a:lnL>
                    <a:lnR>
                      <a:noFill/>
                    </a:lnR>
                    <a:lnT>
                      <a:noFill/>
                    </a:lnT>
                    <a:lnB>
                      <a:noFill/>
                    </a:lnB>
                  </a:tcPr>
                </a:tc>
                <a:tc>
                  <a:txBody>
                    <a:bodyPr/>
                    <a:lstStyle/>
                    <a:p>
                      <a:pPr algn="r" fontAlgn="ctr"/>
                      <a:r>
                        <a:rPr lang="en-US" altLang="ko-KR" sz="800" b="1" i="0" u="none" strike="noStrike" dirty="0">
                          <a:solidFill>
                            <a:srgbClr val="000000"/>
                          </a:solidFill>
                          <a:effectLst/>
                          <a:latin typeface="Arial" panose="020B0604020202020204" pitchFamily="34" charset="0"/>
                          <a:ea typeface="맑은 고딕" panose="020B0503020000020004" pitchFamily="50" charset="-127"/>
                        </a:rPr>
                        <a:t>27,431</a:t>
                      </a:r>
                    </a:p>
                  </a:txBody>
                  <a:tcPr marL="36000" marR="36000" marT="0" marB="0" anchor="ctr">
                    <a:lnL>
                      <a:noFill/>
                    </a:lnL>
                    <a:lnR>
                      <a:noFill/>
                    </a:lnR>
                    <a:lnT>
                      <a:noFill/>
                    </a:lnT>
                    <a:lnB>
                      <a:noFill/>
                    </a:lnB>
                  </a:tcPr>
                </a:tc>
                <a:tc>
                  <a:txBody>
                    <a:bodyPr/>
                    <a:lstStyle/>
                    <a:p>
                      <a:pPr algn="r" fontAlgn="ctr"/>
                      <a:r>
                        <a:rPr lang="en-US" altLang="ko-KR" sz="800" b="1" i="0" u="none" strike="noStrike" dirty="0">
                          <a:solidFill>
                            <a:srgbClr val="000000"/>
                          </a:solidFill>
                          <a:effectLst/>
                          <a:latin typeface="Arial" panose="020B0604020202020204" pitchFamily="34" charset="0"/>
                          <a:ea typeface="맑은 고딕" panose="020B0503020000020004" pitchFamily="50" charset="-127"/>
                        </a:rPr>
                        <a:t>205,777</a:t>
                      </a:r>
                    </a:p>
                  </a:txBody>
                  <a:tcPr marL="36000" marR="36000" marT="0" marB="0" anchor="ctr">
                    <a:lnL>
                      <a:noFill/>
                    </a:lnL>
                    <a:lnR>
                      <a:noFill/>
                    </a:lnR>
                    <a:lnT>
                      <a:noFill/>
                    </a:lnT>
                    <a:lnB>
                      <a:noFill/>
                    </a:lnB>
                  </a:tcPr>
                </a:tc>
                <a:tc>
                  <a:txBody>
                    <a:bodyPr/>
                    <a:lstStyle/>
                    <a:p>
                      <a:pPr algn="r" fontAlgn="ctr"/>
                      <a:r>
                        <a:rPr lang="en-US" altLang="ko-KR" sz="800" b="1" i="0" u="none" strike="noStrike" dirty="0">
                          <a:solidFill>
                            <a:srgbClr val="000000"/>
                          </a:solidFill>
                          <a:effectLst/>
                          <a:latin typeface="Arial" panose="020B0604020202020204" pitchFamily="34" charset="0"/>
                          <a:ea typeface="맑은 고딕" panose="020B0503020000020004" pitchFamily="50" charset="-127"/>
                        </a:rPr>
                        <a:t>209,011</a:t>
                      </a:r>
                    </a:p>
                  </a:txBody>
                  <a:tcPr marL="36000" marR="36000" marT="0" marB="0" anchor="ctr">
                    <a:lnL>
                      <a:noFill/>
                    </a:lnL>
                    <a:lnR>
                      <a:noFill/>
                    </a:lnR>
                    <a:lnT>
                      <a:noFill/>
                    </a:lnT>
                    <a:lnB>
                      <a:noFill/>
                    </a:lnB>
                  </a:tcPr>
                </a:tc>
                <a:tc>
                  <a:txBody>
                    <a:bodyPr/>
                    <a:lstStyle/>
                    <a:p>
                      <a:pPr algn="r" fontAlgn="ctr"/>
                      <a:r>
                        <a:rPr lang="en-US" altLang="ko-KR" sz="800" b="1" i="0" u="none" strike="noStrike" dirty="0">
                          <a:solidFill>
                            <a:srgbClr val="000000"/>
                          </a:solidFill>
                          <a:effectLst/>
                          <a:latin typeface="Arial" panose="020B0604020202020204" pitchFamily="34" charset="0"/>
                          <a:ea typeface="맑은 고딕" panose="020B0503020000020004" pitchFamily="50" charset="-127"/>
                        </a:rPr>
                        <a:t>212,320</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1384809447"/>
                  </a:ext>
                </a:extLst>
              </a:tr>
              <a:tr h="84472">
                <a:tc>
                  <a:txBody>
                    <a:bodyPr/>
                    <a:lstStyle/>
                    <a:p>
                      <a:pPr algn="l" fontAlgn="ctr"/>
                      <a:endParaRPr lang="en-US" sz="800" b="1" i="0" u="none" strike="noStrike">
                        <a:solidFill>
                          <a:schemeClr val="tx1"/>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l" fontAlgn="ctr"/>
                      <a:r>
                        <a:rPr lang="en-US" altLang="ko-KR" sz="800" b="1" i="0" u="none" strike="noStrike" dirty="0">
                          <a:solidFill>
                            <a:srgbClr val="000000"/>
                          </a:solidFill>
                          <a:effectLst/>
                          <a:latin typeface="Arial" panose="020B0604020202020204" pitchFamily="34" charset="0"/>
                          <a:ea typeface="맑은 고딕" panose="020B0503020000020004" pitchFamily="50" charset="-127"/>
                        </a:rPr>
                        <a:t>Case 2 (Base)</a:t>
                      </a:r>
                      <a:endParaRPr lang="en-US" sz="800" b="1"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9,870</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18,672</a:t>
                      </a:r>
                    </a:p>
                  </a:txBody>
                  <a:tcPr marL="36000" marR="36000" marT="0" marB="0" anchor="ctr">
                    <a:lnL>
                      <a:noFill/>
                    </a:lnL>
                    <a:lnR>
                      <a:noFill/>
                    </a:lnR>
                    <a:lnT>
                      <a:noFill/>
                    </a:lnT>
                    <a:lnB>
                      <a:noFill/>
                    </a:lnB>
                  </a:tcPr>
                </a:tc>
                <a:tc>
                  <a:txBody>
                    <a:bodyPr/>
                    <a:lstStyle/>
                    <a:p>
                      <a:pPr algn="r" fontAlgn="ctr"/>
                      <a:r>
                        <a:rPr lang="en-US" altLang="ko-KR" sz="800" b="1" i="0" u="none" strike="noStrike" dirty="0">
                          <a:solidFill>
                            <a:srgbClr val="000000"/>
                          </a:solidFill>
                          <a:effectLst/>
                          <a:latin typeface="Arial" panose="020B0604020202020204" pitchFamily="34" charset="0"/>
                          <a:ea typeface="맑은 고딕" panose="020B0503020000020004" pitchFamily="50" charset="-127"/>
                        </a:rPr>
                        <a:t>21,122</a:t>
                      </a:r>
                    </a:p>
                  </a:txBody>
                  <a:tcPr marL="36000" marR="36000" marT="0" marB="0" anchor="ctr">
                    <a:lnL>
                      <a:noFill/>
                    </a:lnL>
                    <a:lnR>
                      <a:noFill/>
                    </a:lnR>
                    <a:lnT>
                      <a:noFill/>
                    </a:lnT>
                    <a:lnB>
                      <a:noFill/>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8,723</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800" b="1" i="0" u="none" strike="noStrike" dirty="0">
                          <a:solidFill>
                            <a:srgbClr val="000000"/>
                          </a:solidFill>
                          <a:effectLst/>
                          <a:latin typeface="Arial" panose="020B0604020202020204" pitchFamily="34" charset="0"/>
                          <a:ea typeface="맑은 고딕" panose="020B0503020000020004" pitchFamily="50" charset="-127"/>
                        </a:rPr>
                        <a:t>11,668</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22,815</a:t>
                      </a:r>
                    </a:p>
                  </a:txBody>
                  <a:tcPr marL="36000" marR="36000" marT="0" marB="0" anchor="ctr">
                    <a:lnL>
                      <a:noFill/>
                    </a:lnL>
                    <a:lnR>
                      <a:noFill/>
                    </a:lnR>
                    <a:lnT>
                      <a:noFill/>
                    </a:lnT>
                    <a:lnB>
                      <a:noFill/>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22,351</a:t>
                      </a:r>
                    </a:p>
                  </a:txBody>
                  <a:tcPr marL="36000" marR="36000" marT="0" marB="0" anchor="ctr">
                    <a:lnL>
                      <a:noFill/>
                    </a:lnL>
                    <a:lnR>
                      <a:noFill/>
                    </a:lnR>
                    <a:lnT>
                      <a:noFill/>
                    </a:lnT>
                    <a:lnB>
                      <a:noFill/>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201,197</a:t>
                      </a:r>
                    </a:p>
                  </a:txBody>
                  <a:tcPr marL="36000" marR="36000" marT="0" marB="0" anchor="ctr">
                    <a:lnL>
                      <a:noFill/>
                    </a:lnL>
                    <a:lnR>
                      <a:noFill/>
                    </a:lnR>
                    <a:lnT>
                      <a:noFill/>
                    </a:lnT>
                    <a:lnB>
                      <a:noFill/>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204,934</a:t>
                      </a:r>
                    </a:p>
                  </a:txBody>
                  <a:tcPr marL="36000" marR="36000" marT="0" marB="0" anchor="ctr">
                    <a:lnL>
                      <a:noFill/>
                    </a:lnL>
                    <a:lnR>
                      <a:noFill/>
                    </a:lnR>
                    <a:lnT>
                      <a:noFill/>
                    </a:lnT>
                    <a:lnB>
                      <a:noFill/>
                    </a:lnB>
                  </a:tcPr>
                </a:tc>
                <a:tc>
                  <a:txBody>
                    <a:bodyPr/>
                    <a:lstStyle/>
                    <a:p>
                      <a:pPr algn="r" fontAlgn="ctr"/>
                      <a:r>
                        <a:rPr lang="en-US" altLang="ko-KR" sz="800" b="1" i="0" u="none" strike="noStrike" dirty="0">
                          <a:solidFill>
                            <a:srgbClr val="000000"/>
                          </a:solidFill>
                          <a:effectLst/>
                          <a:latin typeface="Arial" panose="020B0604020202020204" pitchFamily="34" charset="0"/>
                          <a:ea typeface="맑은 고딕" panose="020B0503020000020004" pitchFamily="50" charset="-127"/>
                        </a:rPr>
                        <a:t>208,734</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136180697"/>
                  </a:ext>
                </a:extLst>
              </a:tr>
              <a:tr h="84472">
                <a:tc>
                  <a:txBody>
                    <a:bodyPr/>
                    <a:lstStyle/>
                    <a:p>
                      <a:pPr algn="l" fontAlgn="ctr"/>
                      <a:endParaRPr lang="en-US" sz="800" b="1" i="0" u="none" strike="noStrike">
                        <a:solidFill>
                          <a:schemeClr val="tx1"/>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l" fontAlgn="ctr"/>
                      <a:r>
                        <a:rPr lang="en-US" sz="800" b="1" i="0" u="none" strike="noStrike" dirty="0">
                          <a:solidFill>
                            <a:srgbClr val="000000"/>
                          </a:solidFill>
                          <a:effectLst/>
                          <a:latin typeface="Arial" panose="020B0604020202020204" pitchFamily="34" charset="0"/>
                          <a:ea typeface="맑은 고딕" panose="020B0503020000020004" pitchFamily="50" charset="-127"/>
                        </a:rPr>
                        <a:t>Case 3 (Worst</a:t>
                      </a:r>
                      <a:r>
                        <a:rPr lang="en-US" altLang="ko-KR" sz="800" b="1" i="0" u="none" strike="noStrike" dirty="0">
                          <a:solidFill>
                            <a:srgbClr val="000000"/>
                          </a:solidFill>
                          <a:effectLst/>
                          <a:latin typeface="Arial" panose="020B0604020202020204" pitchFamily="34" charset="0"/>
                          <a:ea typeface="맑은 고딕" panose="020B0503020000020004" pitchFamily="50" charset="-127"/>
                        </a:rPr>
                        <a:t>)</a:t>
                      </a:r>
                      <a:endParaRPr lang="en-US" sz="800" b="1"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dirty="0">
                          <a:solidFill>
                            <a:srgbClr val="000000"/>
                          </a:solidFill>
                          <a:effectLst/>
                          <a:latin typeface="Arial" panose="020B0604020202020204" pitchFamily="34" charset="0"/>
                          <a:ea typeface="맑은 고딕" panose="020B0503020000020004" pitchFamily="50" charset="-127"/>
                        </a:rPr>
                        <a:t>9,870</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18,672</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21,122</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dirty="0">
                          <a:solidFill>
                            <a:srgbClr val="000000"/>
                          </a:solidFill>
                          <a:effectLst/>
                          <a:latin typeface="Arial" panose="020B0604020202020204" pitchFamily="34" charset="0"/>
                          <a:ea typeface="맑은 고딕" panose="020B0503020000020004" pitchFamily="50" charset="-127"/>
                        </a:rPr>
                        <a:t>8,723</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11,668</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dirty="0">
                          <a:solidFill>
                            <a:srgbClr val="000000"/>
                          </a:solidFill>
                          <a:effectLst/>
                          <a:latin typeface="Arial" panose="020B0604020202020204" pitchFamily="34" charset="0"/>
                          <a:ea typeface="맑은 고딕" panose="020B0503020000020004" pitchFamily="50" charset="-127"/>
                        </a:rPr>
                        <a:t>22,844</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dirty="0">
                          <a:solidFill>
                            <a:srgbClr val="000000"/>
                          </a:solidFill>
                          <a:effectLst/>
                          <a:latin typeface="Arial" panose="020B0604020202020204" pitchFamily="34" charset="0"/>
                          <a:ea typeface="맑은 고딕" panose="020B0503020000020004" pitchFamily="50" charset="-127"/>
                        </a:rPr>
                        <a:t>27,431</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dirty="0">
                          <a:solidFill>
                            <a:srgbClr val="000000"/>
                          </a:solidFill>
                          <a:effectLst/>
                          <a:latin typeface="Arial" panose="020B0604020202020204" pitchFamily="34" charset="0"/>
                          <a:ea typeface="맑은 고딕" panose="020B0503020000020004" pitchFamily="50" charset="-127"/>
                        </a:rPr>
                        <a:t>27,169</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dirty="0">
                          <a:solidFill>
                            <a:srgbClr val="000000"/>
                          </a:solidFill>
                          <a:effectLst/>
                          <a:latin typeface="Arial" panose="020B0604020202020204" pitchFamily="34" charset="0"/>
                          <a:ea typeface="맑은 고딕" panose="020B0503020000020004" pitchFamily="50" charset="-127"/>
                        </a:rPr>
                        <a:t>26,831</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dirty="0">
                          <a:solidFill>
                            <a:srgbClr val="000000"/>
                          </a:solidFill>
                          <a:effectLst/>
                          <a:latin typeface="Arial" panose="020B0604020202020204" pitchFamily="34" charset="0"/>
                          <a:ea typeface="맑은 고딕" panose="020B0503020000020004" pitchFamily="50" charset="-127"/>
                        </a:rPr>
                        <a:t>26,496</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914933998"/>
                  </a:ext>
                </a:extLst>
              </a:tr>
            </a:tbl>
          </a:graphicData>
        </a:graphic>
      </p:graphicFrame>
      <p:sp>
        <p:nvSpPr>
          <p:cNvPr id="23" name="Rectangle 41">
            <a:extLst>
              <a:ext uri="{FF2B5EF4-FFF2-40B4-BE49-F238E27FC236}">
                <a16:creationId xmlns:a16="http://schemas.microsoft.com/office/drawing/2014/main" id="{93D674CF-A236-4C36-856E-A809C9B90530}"/>
              </a:ext>
            </a:extLst>
          </p:cNvPr>
          <p:cNvSpPr>
            <a:spLocks noChangeArrowheads="1"/>
          </p:cNvSpPr>
          <p:nvPr/>
        </p:nvSpPr>
        <p:spPr bwMode="auto">
          <a:xfrm>
            <a:off x="495300" y="1099709"/>
            <a:ext cx="3763131" cy="360000"/>
          </a:xfrm>
          <a:prstGeom prst="rect">
            <a:avLst/>
          </a:prstGeom>
          <a:noFill/>
          <a:ln w="9525">
            <a:noFill/>
            <a:miter lim="800000"/>
            <a:headEnd/>
            <a:tailEnd/>
          </a:ln>
        </p:spPr>
        <p:txBody>
          <a:bodyPr lIns="0" tIns="0" rIns="0" bIns="0" anchor="ctr"/>
          <a:lstStyle/>
          <a:p>
            <a:pPr fontAlgn="base">
              <a:lnSpc>
                <a:spcPct val="120000"/>
              </a:lnSpc>
              <a:spcBef>
                <a:spcPct val="0"/>
              </a:spcBef>
              <a:spcAft>
                <a:spcPct val="0"/>
              </a:spcAft>
            </a:pPr>
            <a:r>
              <a:rPr lang="ko-KR" altLang="en-US" sz="1200" b="1">
                <a:solidFill>
                  <a:srgbClr val="00338D"/>
                </a:solidFill>
                <a:latin typeface="Arial" panose="020B0604020202020204" pitchFamily="34" charset="0"/>
                <a:cs typeface="Arial" panose="020B0604020202020204" pitchFamily="34" charset="0"/>
              </a:rPr>
              <a:t>▌</a:t>
            </a:r>
            <a:r>
              <a:rPr lang="en-US" altLang="ko-KR" sz="1200" b="1">
                <a:solidFill>
                  <a:srgbClr val="00338D"/>
                </a:solidFill>
                <a:latin typeface="Arial" panose="020B0604020202020204" pitchFamily="34" charset="0"/>
                <a:cs typeface="Arial" panose="020B0604020202020204" pitchFamily="34" charset="0"/>
              </a:rPr>
              <a:t>Revenue</a:t>
            </a:r>
            <a:r>
              <a:rPr lang="ko-KR" altLang="en-US" sz="1200" b="1">
                <a:solidFill>
                  <a:srgbClr val="00338D"/>
                </a:solidFill>
                <a:latin typeface="Arial" panose="020B0604020202020204" pitchFamily="34" charset="0"/>
                <a:cs typeface="Arial" panose="020B0604020202020204" pitchFamily="34" charset="0"/>
              </a:rPr>
              <a:t> </a:t>
            </a:r>
            <a:endParaRPr lang="en-US" altLang="ko-KR" sz="1400" b="1">
              <a:solidFill>
                <a:srgbClr val="00338D"/>
              </a:solidFill>
              <a:latin typeface="Arial" panose="020B0604020202020204" pitchFamily="34" charset="0"/>
              <a:cs typeface="Arial" panose="020B0604020202020204" pitchFamily="34" charset="0"/>
            </a:endParaRPr>
          </a:p>
        </p:txBody>
      </p:sp>
      <p:sp>
        <p:nvSpPr>
          <p:cNvPr id="26" name="직사각형 25">
            <a:extLst>
              <a:ext uri="{FF2B5EF4-FFF2-40B4-BE49-F238E27FC236}">
                <a16:creationId xmlns:a16="http://schemas.microsoft.com/office/drawing/2014/main" id="{516F3D39-6891-4F7E-A35B-B57EF537D319}"/>
              </a:ext>
            </a:extLst>
          </p:cNvPr>
          <p:cNvSpPr/>
          <p:nvPr/>
        </p:nvSpPr>
        <p:spPr>
          <a:xfrm>
            <a:off x="495299" y="2247901"/>
            <a:ext cx="4356101" cy="1689712"/>
          </a:xfrm>
          <a:prstGeom prst="rect">
            <a:avLst/>
          </a:prstGeom>
          <a:noFill/>
          <a:ln w="635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t"/>
          <a:lstStyle/>
          <a:p>
            <a:r>
              <a:rPr lang="en-US" altLang="ko-KR" sz="800" dirty="0">
                <a:solidFill>
                  <a:schemeClr val="bg1"/>
                </a:solidFill>
                <a:latin typeface="Arial" panose="020B0604020202020204" pitchFamily="34" charset="0"/>
                <a:cs typeface="Arial" panose="020B0604020202020204" pitchFamily="34" charset="0"/>
              </a:rPr>
              <a:t>Dd</a:t>
            </a:r>
          </a:p>
          <a:p>
            <a:pPr marL="171450" indent="-171450">
              <a:buClr>
                <a:srgbClr val="00338D"/>
              </a:buClr>
              <a:buFont typeface="Wingdings" panose="05000000000000000000" pitchFamily="2" charset="2"/>
              <a:buChar char="§"/>
            </a:pPr>
            <a:r>
              <a:rPr lang="ko-KR" altLang="en-US" sz="800" b="1" dirty="0">
                <a:solidFill>
                  <a:schemeClr val="tx1"/>
                </a:solidFill>
                <a:latin typeface="Arial" panose="020B0604020202020204" pitchFamily="34" charset="0"/>
                <a:cs typeface="Arial" panose="020B0604020202020204" pitchFamily="34" charset="0"/>
              </a:rPr>
              <a:t>국내 물량</a:t>
            </a:r>
            <a:r>
              <a:rPr lang="en-US" altLang="ko-KR" sz="800" b="1" dirty="0">
                <a:solidFill>
                  <a:schemeClr val="tx1"/>
                </a:solidFill>
                <a:latin typeface="Arial" panose="020B0604020202020204" pitchFamily="34" charset="0"/>
                <a:cs typeface="Arial" panose="020B0604020202020204" pitchFamily="34" charset="0"/>
              </a:rPr>
              <a:t>(Q)</a:t>
            </a:r>
            <a:r>
              <a:rPr lang="ko-KR" altLang="en-US" sz="800" b="1" dirty="0">
                <a:solidFill>
                  <a:schemeClr val="tx1"/>
                </a:solidFill>
                <a:latin typeface="Arial" panose="020B0604020202020204" pitchFamily="34" charset="0"/>
                <a:cs typeface="Arial" panose="020B0604020202020204" pitchFamily="34" charset="0"/>
              </a:rPr>
              <a:t> 가정</a:t>
            </a:r>
            <a:endParaRPr lang="en-US" altLang="ko-KR" sz="800" b="1" dirty="0">
              <a:solidFill>
                <a:schemeClr val="tx1"/>
              </a:solidFill>
              <a:latin typeface="Arial" panose="020B0604020202020204" pitchFamily="34" charset="0"/>
              <a:cs typeface="Arial" panose="020B0604020202020204" pitchFamily="34" charset="0"/>
            </a:endParaRPr>
          </a:p>
          <a:p>
            <a:pPr marL="266700" indent="-171450">
              <a:buClr>
                <a:srgbClr val="00338D"/>
              </a:buClr>
              <a:buFont typeface="Wingdings" panose="05000000000000000000" pitchFamily="2" charset="2"/>
              <a:buChar char="ü"/>
            </a:pPr>
            <a:r>
              <a:rPr lang="en-US" altLang="ko-KR" sz="800" b="1" u="sng" dirty="0">
                <a:solidFill>
                  <a:schemeClr val="tx1"/>
                </a:solidFill>
                <a:latin typeface="Arial" panose="020B0604020202020204" pitchFamily="34" charset="0"/>
                <a:cs typeface="Arial" panose="020B0604020202020204" pitchFamily="34" charset="0"/>
              </a:rPr>
              <a:t>FY22. 2H</a:t>
            </a:r>
            <a:r>
              <a:rPr lang="en-US" altLang="ko-KR" sz="800" dirty="0">
                <a:solidFill>
                  <a:schemeClr val="tx1"/>
                </a:solidFill>
                <a:latin typeface="Arial" panose="020B0604020202020204" pitchFamily="34" charset="0"/>
                <a:cs typeface="Arial" panose="020B0604020202020204" pitchFamily="34" charset="0"/>
              </a:rPr>
              <a:t> : </a:t>
            </a:r>
            <a:r>
              <a:rPr kumimoji="0" lang="ko-KR" altLang="en-US" sz="8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사업부 제시 </a:t>
            </a:r>
            <a:r>
              <a:rPr kumimoji="0" lang="en-US" altLang="ko-KR" sz="8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2022</a:t>
            </a:r>
            <a:r>
              <a:rPr kumimoji="0" lang="ko-KR" altLang="en-US" sz="8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년 </a:t>
            </a:r>
            <a:r>
              <a:rPr kumimoji="0" lang="en-US" altLang="ko-KR" sz="8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8</a:t>
            </a:r>
            <a:r>
              <a:rPr kumimoji="0" lang="ko-KR" altLang="en-US" sz="8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월까지의 납품 실적치 및 </a:t>
            </a:r>
            <a:r>
              <a:rPr kumimoji="0" lang="en-US" altLang="ko-KR" sz="8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2022</a:t>
            </a:r>
            <a:r>
              <a:rPr kumimoji="0" lang="ko-KR" altLang="en-US" sz="8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년 </a:t>
            </a:r>
            <a:r>
              <a:rPr kumimoji="0" lang="en-US" altLang="ko-KR" sz="8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9~12</a:t>
            </a:r>
            <a:r>
              <a:rPr kumimoji="0" lang="ko-KR" altLang="en-US" sz="8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월의 </a:t>
            </a:r>
            <a:r>
              <a:rPr kumimoji="0" lang="en-US" altLang="ko-KR" sz="8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Forecast </a:t>
            </a:r>
            <a:r>
              <a:rPr kumimoji="0" lang="ko-KR" altLang="en-US" sz="8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자료를 준용하여 아래와 같이 각 제품별 판매수량을 산출함 </a:t>
            </a:r>
            <a:endParaRPr kumimoji="0" lang="en-US" altLang="ko-KR" sz="8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a:p>
            <a:pPr marL="266700" indent="-171450">
              <a:buClr>
                <a:srgbClr val="00338D"/>
              </a:buClr>
              <a:buFont typeface="Wingdings" panose="05000000000000000000" pitchFamily="2" charset="2"/>
              <a:buChar char="ü"/>
            </a:pPr>
            <a:endParaRPr lang="en-US" altLang="ko-KR" sz="800" kern="0" dirty="0">
              <a:solidFill>
                <a:srgbClr val="000000"/>
              </a:solidFill>
              <a:latin typeface="Arial" panose="020B0604020202020204" pitchFamily="34" charset="0"/>
              <a:cs typeface="Arial" panose="020B0604020202020204" pitchFamily="34" charset="0"/>
            </a:endParaRPr>
          </a:p>
          <a:p>
            <a:pPr marL="266700" indent="-171450">
              <a:buClr>
                <a:srgbClr val="00338D"/>
              </a:buClr>
              <a:buFont typeface="Wingdings" panose="05000000000000000000" pitchFamily="2" charset="2"/>
              <a:buChar char="ü"/>
            </a:pPr>
            <a:endParaRPr kumimoji="0" lang="en-US" altLang="ko-KR" sz="8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a:p>
            <a:pPr marL="266700" indent="-171450">
              <a:buClr>
                <a:srgbClr val="00338D"/>
              </a:buClr>
              <a:buFont typeface="Wingdings" panose="05000000000000000000" pitchFamily="2" charset="2"/>
              <a:buChar char="ü"/>
            </a:pPr>
            <a:endParaRPr lang="en-US" altLang="ko-KR" sz="800" kern="0" dirty="0">
              <a:solidFill>
                <a:srgbClr val="000000"/>
              </a:solidFill>
              <a:latin typeface="Arial" panose="020B0604020202020204" pitchFamily="34" charset="0"/>
              <a:cs typeface="Arial" panose="020B0604020202020204" pitchFamily="34" charset="0"/>
            </a:endParaRPr>
          </a:p>
          <a:p>
            <a:pPr marL="266700" indent="-171450">
              <a:buClr>
                <a:srgbClr val="00338D"/>
              </a:buClr>
              <a:buFont typeface="Wingdings" panose="05000000000000000000" pitchFamily="2" charset="2"/>
              <a:buChar char="ü"/>
            </a:pPr>
            <a:endParaRPr kumimoji="0" lang="en-US" altLang="ko-KR" sz="8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a:p>
            <a:pPr marL="266700" indent="-171450">
              <a:buClr>
                <a:srgbClr val="00338D"/>
              </a:buClr>
              <a:buFont typeface="Wingdings" panose="05000000000000000000" pitchFamily="2" charset="2"/>
              <a:buChar char="ü"/>
            </a:pPr>
            <a:endParaRPr lang="en-US" altLang="ko-KR" sz="800" kern="0" dirty="0">
              <a:solidFill>
                <a:srgbClr val="000000"/>
              </a:solidFill>
              <a:latin typeface="Arial" panose="020B0604020202020204" pitchFamily="34" charset="0"/>
              <a:cs typeface="Arial" panose="020B0604020202020204" pitchFamily="34" charset="0"/>
            </a:endParaRPr>
          </a:p>
          <a:p>
            <a:pPr marL="266700" indent="-171450">
              <a:buClr>
                <a:srgbClr val="00338D"/>
              </a:buClr>
              <a:buFont typeface="Wingdings" panose="05000000000000000000" pitchFamily="2" charset="2"/>
              <a:buChar char="ü"/>
            </a:pPr>
            <a:endParaRPr kumimoji="0" lang="en-US" altLang="ko-KR" sz="8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a:p>
            <a:pPr marL="266700" indent="-171450">
              <a:buClr>
                <a:srgbClr val="00338D"/>
              </a:buClr>
              <a:buFont typeface="Wingdings" panose="05000000000000000000" pitchFamily="2" charset="2"/>
              <a:buChar char="ü"/>
            </a:pPr>
            <a:r>
              <a:rPr kumimoji="0" lang="en-US" altLang="ko-KR" sz="800" b="1" i="0" u="sng"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FY23~FY27</a:t>
            </a:r>
            <a:r>
              <a:rPr kumimoji="0" lang="en-US" altLang="ko-KR" sz="8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 : </a:t>
            </a:r>
            <a:r>
              <a:rPr kumimoji="0" lang="ko-KR" altLang="en-US" sz="8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각 제품별 판매 수량 가정은 아래와 같음</a:t>
            </a:r>
            <a:endParaRPr kumimoji="0" lang="en-US" altLang="ko-KR" sz="8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a:p>
            <a:pPr marL="361950" marR="0" lvl="0" indent="-184150" algn="l" defTabSz="914400" rtl="0" eaLnBrk="1" fontAlgn="auto" latinLnBrk="1" hangingPunct="1">
              <a:lnSpc>
                <a:spcPct val="100000"/>
              </a:lnSpc>
              <a:spcBef>
                <a:spcPts val="100"/>
              </a:spcBef>
              <a:spcAft>
                <a:spcPts val="0"/>
              </a:spcAft>
              <a:buClr>
                <a:srgbClr val="00338D"/>
              </a:buClr>
              <a:buSzTx/>
              <a:buFont typeface="Wingdings" panose="05000000000000000000" pitchFamily="2" charset="2"/>
              <a:buChar char="ü"/>
              <a:tabLst/>
              <a:defRPr/>
            </a:pPr>
            <a:r>
              <a:rPr kumimoji="0" lang="en-US" altLang="ko-KR" sz="8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28Ah</a:t>
            </a:r>
            <a:r>
              <a:rPr kumimoji="0" lang="ko-KR" altLang="en-US" sz="8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 </a:t>
            </a:r>
            <a:r>
              <a:rPr kumimoji="0" lang="en-US" altLang="ko-KR" sz="8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a:t>
            </a:r>
            <a:r>
              <a:rPr kumimoji="0" lang="ko-KR" altLang="en-US" sz="8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 사업부 인터뷰</a:t>
            </a:r>
            <a:r>
              <a:rPr kumimoji="0" lang="en-US" altLang="ko-KR" sz="8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 </a:t>
            </a:r>
            <a:r>
              <a:rPr kumimoji="0" lang="ko-KR" altLang="en-US" sz="8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준용</a:t>
            </a:r>
            <a:r>
              <a:rPr lang="ko-KR" altLang="en-US" sz="800" kern="0" dirty="0">
                <a:solidFill>
                  <a:srgbClr val="000000"/>
                </a:solidFill>
                <a:latin typeface="Arial" panose="020B0604020202020204" pitchFamily="34" charset="0"/>
                <a:cs typeface="Arial" panose="020B0604020202020204" pitchFamily="34" charset="0"/>
              </a:rPr>
              <a:t>하여</a:t>
            </a:r>
            <a:r>
              <a:rPr kumimoji="0" lang="en-US" altLang="ko-KR" sz="8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 2023</a:t>
            </a:r>
            <a:r>
              <a:rPr kumimoji="0" lang="ko-KR" altLang="en-US" sz="8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년 약 </a:t>
            </a:r>
            <a:r>
              <a:rPr kumimoji="0" lang="en-US" altLang="ko-KR" sz="8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7</a:t>
            </a:r>
            <a:r>
              <a:rPr kumimoji="0" lang="ko-KR" altLang="en-US" sz="8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만개의 판매 적용</a:t>
            </a:r>
            <a:endParaRPr kumimoji="0" lang="en-US" altLang="ko-KR" sz="8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a:p>
            <a:pPr marL="361950" marR="0" lvl="0" indent="-184150" algn="l" defTabSz="914400" rtl="0" eaLnBrk="1" fontAlgn="auto" latinLnBrk="1" hangingPunct="1">
              <a:lnSpc>
                <a:spcPct val="100000"/>
              </a:lnSpc>
              <a:spcBef>
                <a:spcPts val="100"/>
              </a:spcBef>
              <a:spcAft>
                <a:spcPts val="0"/>
              </a:spcAft>
              <a:buClr>
                <a:srgbClr val="00338D"/>
              </a:buClr>
              <a:buSzTx/>
              <a:buFont typeface="Wingdings" panose="05000000000000000000" pitchFamily="2" charset="2"/>
              <a:buChar char="ü"/>
              <a:tabLst/>
              <a:defRPr/>
            </a:pPr>
            <a:r>
              <a:rPr kumimoji="0" lang="en-US" altLang="ko-KR" sz="8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94Ah : 2020</a:t>
            </a:r>
            <a:r>
              <a:rPr kumimoji="0" lang="ko-KR" altLang="en-US" sz="8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년부터 </a:t>
            </a:r>
            <a:r>
              <a:rPr kumimoji="0" lang="en-US" altLang="ko-KR" sz="8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fade-out</a:t>
            </a:r>
            <a:r>
              <a:rPr kumimoji="0" lang="ko-KR" altLang="en-US" sz="8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 된 제품으로</a:t>
            </a:r>
            <a:r>
              <a:rPr kumimoji="0" lang="en-US" altLang="ko-KR" sz="8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a:t>
            </a:r>
            <a:r>
              <a:rPr kumimoji="0" lang="ko-KR" altLang="en-US" sz="8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 향후 매출이 발생하지 않는다고 가정함</a:t>
            </a:r>
            <a:endParaRPr kumimoji="0" lang="en-US" altLang="ko-KR" sz="8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a:p>
            <a:pPr marL="266700" indent="-171450">
              <a:buClr>
                <a:srgbClr val="00338D"/>
              </a:buClr>
              <a:buFont typeface="Wingdings" panose="05000000000000000000" pitchFamily="2" charset="2"/>
              <a:buChar char="ü"/>
            </a:pPr>
            <a:endParaRPr kumimoji="0" lang="en-US" altLang="ko-KR" sz="8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a:p>
            <a:pPr marL="266700" indent="-171450">
              <a:buFont typeface="Wingdings" panose="05000000000000000000" pitchFamily="2" charset="2"/>
              <a:buChar char="ü"/>
            </a:pPr>
            <a:endParaRPr lang="en-US" altLang="ko-KR" sz="800" dirty="0">
              <a:solidFill>
                <a:schemeClr val="tx1"/>
              </a:solidFill>
              <a:latin typeface="Arial" panose="020B0604020202020204" pitchFamily="34" charset="0"/>
              <a:cs typeface="Arial" panose="020B0604020202020204" pitchFamily="34" charset="0"/>
            </a:endParaRPr>
          </a:p>
          <a:p>
            <a:pPr marL="266700" indent="-171450">
              <a:buFont typeface="Wingdings" panose="05000000000000000000" pitchFamily="2" charset="2"/>
              <a:buChar char="ü"/>
            </a:pPr>
            <a:endParaRPr lang="en-US" altLang="ko-KR" sz="800" dirty="0">
              <a:solidFill>
                <a:schemeClr val="tx1"/>
              </a:solidFill>
              <a:latin typeface="Arial" panose="020B0604020202020204" pitchFamily="34" charset="0"/>
              <a:cs typeface="Arial" panose="020B0604020202020204" pitchFamily="34" charset="0"/>
            </a:endParaRPr>
          </a:p>
          <a:p>
            <a:pPr marL="266700" indent="-171450">
              <a:buFont typeface="Wingdings" panose="05000000000000000000" pitchFamily="2" charset="2"/>
              <a:buChar char="ü"/>
            </a:pPr>
            <a:endParaRPr lang="en-US" altLang="ko-KR" sz="800" dirty="0">
              <a:solidFill>
                <a:schemeClr val="tx1"/>
              </a:solidFill>
              <a:latin typeface="Arial" panose="020B0604020202020204" pitchFamily="34" charset="0"/>
              <a:cs typeface="Arial" panose="020B0604020202020204" pitchFamily="34" charset="0"/>
            </a:endParaRPr>
          </a:p>
          <a:p>
            <a:pPr marL="266700" indent="-171450">
              <a:buFont typeface="Wingdings" panose="05000000000000000000" pitchFamily="2" charset="2"/>
              <a:buChar char="ü"/>
            </a:pPr>
            <a:endParaRPr lang="en-US" altLang="ko-KR" sz="800" dirty="0">
              <a:solidFill>
                <a:schemeClr val="tx1"/>
              </a:solidFill>
              <a:latin typeface="Arial" panose="020B0604020202020204" pitchFamily="34" charset="0"/>
              <a:cs typeface="Arial" panose="020B0604020202020204" pitchFamily="34" charset="0"/>
            </a:endParaRPr>
          </a:p>
          <a:p>
            <a:pPr marL="95250"/>
            <a:endParaRPr lang="en-US" altLang="ko-KR" sz="800" noProof="0" dirty="0">
              <a:solidFill>
                <a:schemeClr val="tx1"/>
              </a:solidFill>
              <a:latin typeface="Arial" panose="020B0604020202020204" pitchFamily="34" charset="0"/>
              <a:cs typeface="Arial" panose="020B0604020202020204" pitchFamily="34" charset="0"/>
            </a:endParaRPr>
          </a:p>
          <a:p>
            <a:pPr marL="171450" indent="-171450">
              <a:buFont typeface="Wingdings" panose="05000000000000000000" pitchFamily="2" charset="2"/>
              <a:buChar char="§"/>
            </a:pPr>
            <a:endParaRPr lang="en-US" altLang="ko-KR" sz="800" b="1" dirty="0">
              <a:solidFill>
                <a:schemeClr val="tx1"/>
              </a:solidFill>
              <a:latin typeface="Arial" panose="020B0604020202020204" pitchFamily="34" charset="0"/>
              <a:cs typeface="Arial" panose="020B0604020202020204" pitchFamily="34" charset="0"/>
            </a:endParaRPr>
          </a:p>
          <a:p>
            <a:pPr marL="266700" indent="-171450">
              <a:buFont typeface="Wingdings" panose="05000000000000000000" pitchFamily="2" charset="2"/>
              <a:buChar char="ü"/>
            </a:pPr>
            <a:endParaRPr kumimoji="0" lang="en-US" altLang="ko-KR" sz="8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a:p>
            <a:pPr marL="266700" indent="-171450">
              <a:buFont typeface="Wingdings" panose="05000000000000000000" pitchFamily="2" charset="2"/>
              <a:buChar char="ü"/>
            </a:pPr>
            <a:endParaRPr lang="ko-KR" altLang="en-US" sz="800" dirty="0">
              <a:solidFill>
                <a:schemeClr val="tx1"/>
              </a:solidFill>
              <a:latin typeface="Arial" panose="020B0604020202020204" pitchFamily="34" charset="0"/>
              <a:cs typeface="Arial" panose="020B0604020202020204" pitchFamily="34" charset="0"/>
            </a:endParaRPr>
          </a:p>
        </p:txBody>
      </p:sp>
      <p:sp>
        <p:nvSpPr>
          <p:cNvPr id="6" name="직사각형 5">
            <a:extLst>
              <a:ext uri="{FF2B5EF4-FFF2-40B4-BE49-F238E27FC236}">
                <a16:creationId xmlns:a16="http://schemas.microsoft.com/office/drawing/2014/main" id="{28A917B6-2D72-4CC5-86EC-1F4024CBC8ED}"/>
              </a:ext>
            </a:extLst>
          </p:cNvPr>
          <p:cNvSpPr/>
          <p:nvPr/>
        </p:nvSpPr>
        <p:spPr>
          <a:xfrm>
            <a:off x="647614" y="2186940"/>
            <a:ext cx="910341" cy="172720"/>
          </a:xfrm>
          <a:prstGeom prst="rect">
            <a:avLst/>
          </a:prstGeom>
          <a:solidFill>
            <a:srgbClr val="00338D"/>
          </a:solidFill>
          <a:ln w="635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altLang="ko-KR" sz="900" b="1" dirty="0">
                <a:solidFill>
                  <a:schemeClr val="bg1"/>
                </a:solidFill>
                <a:latin typeface="Arial" panose="020B0604020202020204" pitchFamily="34" charset="0"/>
                <a:cs typeface="Arial" panose="020B0604020202020204" pitchFamily="34" charset="0"/>
              </a:rPr>
              <a:t>Case </a:t>
            </a:r>
            <a:r>
              <a:rPr lang="ko-KR" altLang="en-US" sz="900" b="1" dirty="0">
                <a:solidFill>
                  <a:schemeClr val="bg1"/>
                </a:solidFill>
                <a:latin typeface="Arial" panose="020B0604020202020204" pitchFamily="34" charset="0"/>
                <a:cs typeface="Arial" panose="020B0604020202020204" pitchFamily="34" charset="0"/>
              </a:rPr>
              <a:t>공통</a:t>
            </a:r>
          </a:p>
        </p:txBody>
      </p:sp>
      <p:sp>
        <p:nvSpPr>
          <p:cNvPr id="31" name="직사각형 30">
            <a:extLst>
              <a:ext uri="{FF2B5EF4-FFF2-40B4-BE49-F238E27FC236}">
                <a16:creationId xmlns:a16="http://schemas.microsoft.com/office/drawing/2014/main" id="{6E41208B-C894-4055-9693-9F14BD11EE06}"/>
              </a:ext>
            </a:extLst>
          </p:cNvPr>
          <p:cNvSpPr/>
          <p:nvPr/>
        </p:nvSpPr>
        <p:spPr>
          <a:xfrm>
            <a:off x="5054602" y="4031379"/>
            <a:ext cx="4356101" cy="1960551"/>
          </a:xfrm>
          <a:prstGeom prst="rect">
            <a:avLst/>
          </a:prstGeom>
          <a:noFill/>
          <a:ln w="635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t"/>
          <a:lstStyle/>
          <a:p>
            <a:r>
              <a:rPr lang="en-US" altLang="ko-KR" sz="900" dirty="0">
                <a:solidFill>
                  <a:schemeClr val="bg1"/>
                </a:solidFill>
                <a:latin typeface="Arial" panose="020B0604020202020204" pitchFamily="34" charset="0"/>
                <a:cs typeface="Arial" panose="020B0604020202020204" pitchFamily="34" charset="0"/>
              </a:rPr>
              <a:t>Dd</a:t>
            </a:r>
          </a:p>
          <a:p>
            <a:pPr marL="171450" indent="-171450">
              <a:buFont typeface="Wingdings" panose="05000000000000000000" pitchFamily="2" charset="2"/>
              <a:buChar char="§"/>
            </a:pPr>
            <a:r>
              <a:rPr lang="ko-KR" altLang="en-US" sz="800" b="1" dirty="0">
                <a:solidFill>
                  <a:schemeClr val="tx1"/>
                </a:solidFill>
                <a:latin typeface="Arial" panose="020B0604020202020204" pitchFamily="34" charset="0"/>
                <a:cs typeface="Arial" panose="020B0604020202020204" pitchFamily="34" charset="0"/>
              </a:rPr>
              <a:t>해외 물량</a:t>
            </a:r>
            <a:r>
              <a:rPr lang="en-US" altLang="ko-KR" sz="800" b="1" dirty="0">
                <a:solidFill>
                  <a:schemeClr val="tx1"/>
                </a:solidFill>
                <a:latin typeface="Arial" panose="020B0604020202020204" pitchFamily="34" charset="0"/>
                <a:cs typeface="Arial" panose="020B0604020202020204" pitchFamily="34" charset="0"/>
              </a:rPr>
              <a:t>(Q)</a:t>
            </a:r>
            <a:r>
              <a:rPr lang="ko-KR" altLang="en-US" sz="800" b="1" dirty="0">
                <a:solidFill>
                  <a:schemeClr val="tx1"/>
                </a:solidFill>
                <a:latin typeface="Arial" panose="020B0604020202020204" pitchFamily="34" charset="0"/>
                <a:cs typeface="Arial" panose="020B0604020202020204" pitchFamily="34" charset="0"/>
              </a:rPr>
              <a:t> 가정 </a:t>
            </a:r>
            <a:r>
              <a:rPr lang="en-US" altLang="ko-KR" sz="800" b="1" dirty="0">
                <a:solidFill>
                  <a:schemeClr val="tx1"/>
                </a:solidFill>
                <a:latin typeface="Arial" panose="020B0604020202020204" pitchFamily="34" charset="0"/>
                <a:cs typeface="Arial" panose="020B0604020202020204" pitchFamily="34" charset="0"/>
              </a:rPr>
              <a:t>(Case 1, 2)</a:t>
            </a:r>
          </a:p>
          <a:p>
            <a:pPr marL="266700" indent="-171450">
              <a:spcBef>
                <a:spcPts val="200"/>
              </a:spcBef>
              <a:buClr>
                <a:srgbClr val="00338D"/>
              </a:buClr>
              <a:buFont typeface="Wingdings" panose="05000000000000000000" pitchFamily="2" charset="2"/>
              <a:buChar char="ü"/>
            </a:pPr>
            <a:r>
              <a:rPr kumimoji="0" lang="ko-KR" altLang="en-US" sz="8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삼성</a:t>
            </a:r>
            <a:r>
              <a:rPr kumimoji="0" lang="en-US" altLang="ko-KR" sz="8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SDI RFP</a:t>
            </a:r>
            <a:r>
              <a:rPr kumimoji="0" lang="ko-KR" altLang="en-US" sz="8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상 명시된 요구 물량인 </a:t>
            </a:r>
            <a:r>
              <a:rPr kumimoji="0" lang="ko-KR" altLang="en-US" sz="800" b="1" i="0" u="sng"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월 </a:t>
            </a:r>
            <a:r>
              <a:rPr kumimoji="0" lang="en-US" altLang="ko-KR" sz="800" b="1" i="0" u="sng"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400</a:t>
            </a:r>
            <a:r>
              <a:rPr kumimoji="0" lang="ko-KR" altLang="en-US" sz="800" b="1" i="0" u="sng"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만</a:t>
            </a:r>
            <a:r>
              <a:rPr kumimoji="0" lang="en-US" altLang="ko-KR" sz="800" b="1" i="0" u="sng"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EA</a:t>
            </a:r>
            <a:r>
              <a:rPr kumimoji="0" lang="en-US" altLang="ko-KR" sz="8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 (3</a:t>
            </a:r>
            <a:r>
              <a:rPr kumimoji="0" lang="ko-KR" altLang="en-US" sz="8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개 라인</a:t>
            </a:r>
            <a:r>
              <a:rPr kumimoji="0" lang="en-US" altLang="ko-KR" sz="8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 tact time 1.52</a:t>
            </a:r>
            <a:r>
              <a:rPr kumimoji="0" lang="ko-KR" altLang="en-US" sz="8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초 </a:t>
            </a:r>
            <a:r>
              <a:rPr kumimoji="0" lang="en-US" altLang="ko-KR" sz="8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 </a:t>
            </a:r>
            <a:r>
              <a:rPr kumimoji="0" lang="ko-KR" altLang="en-US" sz="8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가동률 </a:t>
            </a:r>
            <a:r>
              <a:rPr kumimoji="0" lang="en-US" altLang="ko-KR" sz="8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78%)</a:t>
            </a:r>
            <a:r>
              <a:rPr kumimoji="0" lang="ko-KR" altLang="en-US" sz="8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를 판매수량으로 가정하였음</a:t>
            </a:r>
            <a:endParaRPr kumimoji="0" lang="en-US" altLang="ko-KR" sz="8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a:p>
            <a:pPr marL="266700" indent="-171450">
              <a:spcBef>
                <a:spcPts val="200"/>
              </a:spcBef>
              <a:buClr>
                <a:srgbClr val="00338D"/>
              </a:buClr>
              <a:buFont typeface="Wingdings" panose="05000000000000000000" pitchFamily="2" charset="2"/>
              <a:buChar char="ü"/>
            </a:pPr>
            <a:r>
              <a:rPr kumimoji="0" lang="ko-KR" altLang="en-US" sz="8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해외 양산 제품은 </a:t>
            </a:r>
            <a:r>
              <a:rPr kumimoji="0" lang="en-US" altLang="ko-KR" sz="800" b="0" i="0" u="none" strike="noStrike" kern="0" cap="none" spc="0" normalizeH="0" baseline="0" noProof="0" dirty="0" err="1">
                <a:ln>
                  <a:noFill/>
                </a:ln>
                <a:solidFill>
                  <a:srgbClr val="000000"/>
                </a:solidFill>
                <a:effectLst/>
                <a:uLnTx/>
                <a:uFillTx/>
                <a:latin typeface="Arial" panose="020B0604020202020204" pitchFamily="34" charset="0"/>
                <a:cs typeface="Arial" panose="020B0604020202020204" pitchFamily="34" charset="0"/>
              </a:rPr>
              <a:t>xEV</a:t>
            </a:r>
            <a:r>
              <a:rPr kumimoji="0" lang="ko-KR" altLang="en-US" sz="8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용으로 구체적인 스펙은 현재까지 정해지지 않았음 </a:t>
            </a:r>
            <a:endParaRPr kumimoji="0" lang="en-US" altLang="ko-KR" sz="8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a:p>
            <a:pPr marL="266700" indent="-171450">
              <a:spcBef>
                <a:spcPts val="200"/>
              </a:spcBef>
              <a:buClr>
                <a:srgbClr val="00338D"/>
              </a:buClr>
              <a:buFont typeface="Wingdings" panose="05000000000000000000" pitchFamily="2" charset="2"/>
              <a:buChar char="ü"/>
            </a:pPr>
            <a:r>
              <a:rPr kumimoji="0" lang="ko-KR" altLang="en-US" sz="8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현재 울산 </a:t>
            </a:r>
            <a:r>
              <a:rPr kumimoji="0" lang="en-US" altLang="ko-KR" sz="8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3 Line </a:t>
            </a:r>
            <a:r>
              <a:rPr kumimoji="0" lang="ko-KR" altLang="en-US" sz="8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평균 </a:t>
            </a:r>
            <a:r>
              <a:rPr kumimoji="0" lang="en-US" altLang="ko-KR" sz="8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tact time</a:t>
            </a:r>
            <a:r>
              <a:rPr kumimoji="0" lang="ko-KR" altLang="en-US" sz="8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은 </a:t>
            </a:r>
            <a:r>
              <a:rPr kumimoji="0" lang="en-US" altLang="ko-KR" sz="8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2.25</a:t>
            </a:r>
            <a:r>
              <a:rPr kumimoji="0" lang="ko-KR" altLang="en-US" sz="8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초이며</a:t>
            </a:r>
            <a:r>
              <a:rPr kumimoji="0" lang="en-US" altLang="ko-KR" sz="8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a:t>
            </a:r>
            <a:r>
              <a:rPr kumimoji="0" lang="ko-KR" altLang="en-US" sz="8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 사업부에 따르면</a:t>
            </a:r>
            <a:r>
              <a:rPr kumimoji="0" lang="en-US" altLang="ko-KR" sz="8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 </a:t>
            </a:r>
            <a:r>
              <a:rPr kumimoji="0" lang="ko-KR" altLang="en-US" sz="8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미국 진출 시 현 </a:t>
            </a:r>
            <a:r>
              <a:rPr kumimoji="0" lang="en-US" altLang="ko-KR" sz="8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3 Line </a:t>
            </a:r>
            <a:r>
              <a:rPr kumimoji="0" lang="ko-KR" altLang="en-US" sz="8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병목 공정인 용접기의 추가 설치로 </a:t>
            </a:r>
            <a:r>
              <a:rPr kumimoji="0" lang="en-US" altLang="ko-KR" sz="8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tact time 1.52</a:t>
            </a:r>
            <a:r>
              <a:rPr kumimoji="0" lang="ko-KR" altLang="en-US" sz="8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초 수준 달성이 가능하다고 보고 있음</a:t>
            </a:r>
            <a:endParaRPr kumimoji="0" lang="en-US" altLang="ko-KR" sz="8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a:p>
            <a:pPr marL="266700" indent="-171450">
              <a:spcBef>
                <a:spcPts val="200"/>
              </a:spcBef>
              <a:buClr>
                <a:srgbClr val="00338D"/>
              </a:buClr>
              <a:buFont typeface="Wingdings" panose="05000000000000000000" pitchFamily="2" charset="2"/>
              <a:buChar char="ü"/>
            </a:pPr>
            <a:r>
              <a:rPr kumimoji="0" lang="en-US" altLang="ko-KR" sz="8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2023</a:t>
            </a:r>
            <a:r>
              <a:rPr kumimoji="0" lang="ko-KR" altLang="en-US" sz="8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년 상반기 중 해외 진출 여부가 결정될 것으로 보이며</a:t>
            </a:r>
            <a:r>
              <a:rPr kumimoji="0" lang="en-US" altLang="ko-KR" sz="8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 </a:t>
            </a:r>
            <a:r>
              <a:rPr kumimoji="0" lang="ko-KR" altLang="en-US" sz="8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해외 협력업체로 선정 시</a:t>
            </a:r>
            <a:r>
              <a:rPr kumimoji="0" lang="en-US" altLang="ko-KR" sz="8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 3</a:t>
            </a:r>
            <a:r>
              <a:rPr kumimoji="0" lang="ko-KR" altLang="en-US" sz="8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개 라인 설치가 동시에 진행</a:t>
            </a:r>
            <a:r>
              <a:rPr kumimoji="0" lang="en-US" altLang="ko-KR" sz="8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a:t>
            </a:r>
            <a:r>
              <a:rPr kumimoji="0" lang="ko-KR" altLang="en-US" sz="8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 약 </a:t>
            </a:r>
            <a:r>
              <a:rPr kumimoji="0" lang="en-US" altLang="ko-KR" sz="8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1.6</a:t>
            </a:r>
            <a:r>
              <a:rPr kumimoji="0" lang="ko-KR" altLang="en-US" sz="8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년 후 양산이 시작될 것으로 보임 ▶ </a:t>
            </a:r>
            <a:r>
              <a:rPr kumimoji="0" lang="en-US" altLang="ko-KR" sz="8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2025</a:t>
            </a:r>
            <a:r>
              <a:rPr kumimoji="0" lang="ko-KR" altLang="en-US" sz="8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년부터 월 </a:t>
            </a:r>
            <a:r>
              <a:rPr kumimoji="0" lang="en-US" altLang="ko-KR" sz="8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400</a:t>
            </a:r>
            <a:r>
              <a:rPr kumimoji="0" lang="ko-KR" altLang="en-US" sz="8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만</a:t>
            </a:r>
            <a:r>
              <a:rPr kumimoji="0" lang="en-US" altLang="ko-KR" sz="8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EA(</a:t>
            </a:r>
            <a:r>
              <a:rPr kumimoji="0" lang="ko-KR" altLang="en-US" sz="8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연 기준 </a:t>
            </a:r>
            <a:r>
              <a:rPr kumimoji="0" lang="en-US" altLang="ko-KR" sz="8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4,800</a:t>
            </a:r>
            <a:r>
              <a:rPr kumimoji="0" lang="ko-KR" altLang="en-US" sz="8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만</a:t>
            </a:r>
            <a:r>
              <a:rPr kumimoji="0" lang="en-US" altLang="ko-KR" sz="8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EA) </a:t>
            </a:r>
            <a:r>
              <a:rPr kumimoji="0" lang="ko-KR" altLang="en-US" sz="8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판매를 가정함</a:t>
            </a:r>
            <a:endParaRPr kumimoji="0" lang="en-US" altLang="ko-KR" sz="8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a:p>
            <a:pPr marL="95250"/>
            <a:r>
              <a:rPr lang="en-US" altLang="ko-KR" sz="900" dirty="0">
                <a:solidFill>
                  <a:schemeClr val="tx1"/>
                </a:solidFill>
                <a:latin typeface="Arial" panose="020B0604020202020204" pitchFamily="34" charset="0"/>
                <a:cs typeface="Arial" panose="020B0604020202020204" pitchFamily="34" charset="0"/>
              </a:rPr>
              <a:t> </a:t>
            </a:r>
            <a:endParaRPr lang="ko-KR" altLang="en-US" sz="900" dirty="0">
              <a:solidFill>
                <a:schemeClr val="tx1"/>
              </a:solidFill>
              <a:latin typeface="Arial" panose="020B0604020202020204" pitchFamily="34" charset="0"/>
              <a:cs typeface="Arial" panose="020B0604020202020204" pitchFamily="34" charset="0"/>
            </a:endParaRPr>
          </a:p>
        </p:txBody>
      </p:sp>
      <p:sp>
        <p:nvSpPr>
          <p:cNvPr id="32" name="직사각형 31">
            <a:extLst>
              <a:ext uri="{FF2B5EF4-FFF2-40B4-BE49-F238E27FC236}">
                <a16:creationId xmlns:a16="http://schemas.microsoft.com/office/drawing/2014/main" id="{86D14CA0-1DEA-43E4-AA7A-87B3749ECB5F}"/>
              </a:ext>
            </a:extLst>
          </p:cNvPr>
          <p:cNvSpPr/>
          <p:nvPr/>
        </p:nvSpPr>
        <p:spPr>
          <a:xfrm>
            <a:off x="5202768" y="3959659"/>
            <a:ext cx="910340" cy="172720"/>
          </a:xfrm>
          <a:prstGeom prst="rect">
            <a:avLst/>
          </a:prstGeom>
          <a:solidFill>
            <a:srgbClr val="00338D"/>
          </a:solidFill>
          <a:ln w="635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ko-KR" altLang="en-US" sz="900" b="1" dirty="0">
                <a:solidFill>
                  <a:schemeClr val="bg1"/>
                </a:solidFill>
              </a:rPr>
              <a:t>해외</a:t>
            </a:r>
            <a:endParaRPr lang="ko-KR" altLang="en-US" sz="1000" b="1" dirty="0">
              <a:solidFill>
                <a:schemeClr val="bg1"/>
              </a:solidFill>
            </a:endParaRPr>
          </a:p>
        </p:txBody>
      </p:sp>
      <p:graphicFrame>
        <p:nvGraphicFramePr>
          <p:cNvPr id="11" name="표 10">
            <a:extLst>
              <a:ext uri="{FF2B5EF4-FFF2-40B4-BE49-F238E27FC236}">
                <a16:creationId xmlns:a16="http://schemas.microsoft.com/office/drawing/2014/main" id="{A2B23B9C-497C-4DD1-A324-DB7EF6B686E5}"/>
              </a:ext>
            </a:extLst>
          </p:cNvPr>
          <p:cNvGraphicFramePr>
            <a:graphicFrameLocks noGrp="1"/>
          </p:cNvGraphicFramePr>
          <p:nvPr/>
        </p:nvGraphicFramePr>
        <p:xfrm>
          <a:off x="643468" y="2831650"/>
          <a:ext cx="4049184" cy="648000"/>
        </p:xfrm>
        <a:graphic>
          <a:graphicData uri="http://schemas.openxmlformats.org/drawingml/2006/table">
            <a:tbl>
              <a:tblPr/>
              <a:tblGrid>
                <a:gridCol w="556481">
                  <a:extLst>
                    <a:ext uri="{9D8B030D-6E8A-4147-A177-3AD203B41FA5}">
                      <a16:colId xmlns:a16="http://schemas.microsoft.com/office/drawing/2014/main" val="3316228520"/>
                    </a:ext>
                  </a:extLst>
                </a:gridCol>
                <a:gridCol w="445185">
                  <a:extLst>
                    <a:ext uri="{9D8B030D-6E8A-4147-A177-3AD203B41FA5}">
                      <a16:colId xmlns:a16="http://schemas.microsoft.com/office/drawing/2014/main" val="2768625420"/>
                    </a:ext>
                  </a:extLst>
                </a:gridCol>
                <a:gridCol w="445185">
                  <a:extLst>
                    <a:ext uri="{9D8B030D-6E8A-4147-A177-3AD203B41FA5}">
                      <a16:colId xmlns:a16="http://schemas.microsoft.com/office/drawing/2014/main" val="4292827631"/>
                    </a:ext>
                  </a:extLst>
                </a:gridCol>
                <a:gridCol w="445185">
                  <a:extLst>
                    <a:ext uri="{9D8B030D-6E8A-4147-A177-3AD203B41FA5}">
                      <a16:colId xmlns:a16="http://schemas.microsoft.com/office/drawing/2014/main" val="1036332807"/>
                    </a:ext>
                  </a:extLst>
                </a:gridCol>
                <a:gridCol w="445185">
                  <a:extLst>
                    <a:ext uri="{9D8B030D-6E8A-4147-A177-3AD203B41FA5}">
                      <a16:colId xmlns:a16="http://schemas.microsoft.com/office/drawing/2014/main" val="2123257472"/>
                    </a:ext>
                  </a:extLst>
                </a:gridCol>
                <a:gridCol w="445185">
                  <a:extLst>
                    <a:ext uri="{9D8B030D-6E8A-4147-A177-3AD203B41FA5}">
                      <a16:colId xmlns:a16="http://schemas.microsoft.com/office/drawing/2014/main" val="1900206923"/>
                    </a:ext>
                  </a:extLst>
                </a:gridCol>
                <a:gridCol w="445185">
                  <a:extLst>
                    <a:ext uri="{9D8B030D-6E8A-4147-A177-3AD203B41FA5}">
                      <a16:colId xmlns:a16="http://schemas.microsoft.com/office/drawing/2014/main" val="4181593440"/>
                    </a:ext>
                  </a:extLst>
                </a:gridCol>
                <a:gridCol w="821593">
                  <a:extLst>
                    <a:ext uri="{9D8B030D-6E8A-4147-A177-3AD203B41FA5}">
                      <a16:colId xmlns:a16="http://schemas.microsoft.com/office/drawing/2014/main" val="1493374788"/>
                    </a:ext>
                  </a:extLst>
                </a:gridCol>
              </a:tblGrid>
              <a:tr h="108000">
                <a:tc rowSpan="2">
                  <a:txBody>
                    <a:bodyPr/>
                    <a:lstStyle/>
                    <a:p>
                      <a:pPr algn="l" fontAlgn="ctr"/>
                      <a:r>
                        <a:rPr lang="en-US" altLang="ko-KR" sz="700" b="1" i="0" u="none" strike="noStrike" dirty="0">
                          <a:solidFill>
                            <a:srgbClr val="FFFFFF"/>
                          </a:solidFill>
                          <a:effectLst/>
                          <a:latin typeface="맑은 고딕" panose="020B0503020000020004" pitchFamily="50" charset="-127"/>
                          <a:ea typeface="맑은 고딕" panose="020B0503020000020004" pitchFamily="50" charset="-127"/>
                        </a:rPr>
                        <a:t>(</a:t>
                      </a:r>
                      <a:r>
                        <a:rPr lang="ko-KR" altLang="en-US" sz="700" b="1" i="0" u="none" strike="noStrike" dirty="0">
                          <a:solidFill>
                            <a:srgbClr val="FFFFFF"/>
                          </a:solidFill>
                          <a:effectLst/>
                          <a:latin typeface="맑은 고딕" panose="020B0503020000020004" pitchFamily="50" charset="-127"/>
                          <a:ea typeface="맑은 고딕" panose="020B0503020000020004" pitchFamily="50" charset="-127"/>
                        </a:rPr>
                        <a:t>단위 </a:t>
                      </a:r>
                      <a:r>
                        <a:rPr lang="en-US" altLang="ko-KR" sz="700" b="1" i="0" u="none" strike="noStrike" dirty="0">
                          <a:solidFill>
                            <a:srgbClr val="FFFFFF"/>
                          </a:solidFill>
                          <a:effectLst/>
                          <a:latin typeface="맑은 고딕" panose="020B0503020000020004" pitchFamily="50" charset="-127"/>
                          <a:ea typeface="맑은 고딕" panose="020B0503020000020004" pitchFamily="50" charset="-127"/>
                        </a:rPr>
                        <a:t>: EA)</a:t>
                      </a:r>
                      <a:endParaRPr lang="en-US" sz="700" b="1" i="0" u="none" strike="noStrike" dirty="0">
                        <a:solidFill>
                          <a:srgbClr val="FFFFFF"/>
                        </a:solidFill>
                        <a:effectLst/>
                        <a:latin typeface="맑은 고딕" panose="020B0503020000020004" pitchFamily="50" charset="-127"/>
                        <a:ea typeface="맑은 고딕" panose="020B0503020000020004" pitchFamily="50" charset="-127"/>
                      </a:endParaRPr>
                    </a:p>
                  </a:txBody>
                  <a:tcPr marL="36000" marR="36000" marT="0" marB="0" anchor="ctr">
                    <a:lnL w="6350" cap="flat" cmpd="sng" algn="ctr">
                      <a:solidFill>
                        <a:srgbClr val="000000"/>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solidFill>
                      <a:srgbClr val="00338D"/>
                    </a:solidFill>
                  </a:tcPr>
                </a:tc>
                <a:tc gridSpan="2">
                  <a:txBody>
                    <a:bodyPr/>
                    <a:lstStyle/>
                    <a:p>
                      <a:pPr algn="ctr" fontAlgn="ctr"/>
                      <a:r>
                        <a:rPr lang="en-US" sz="7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Actual</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hMerge="1">
                  <a:txBody>
                    <a:bodyPr/>
                    <a:lstStyle/>
                    <a:p>
                      <a:pPr algn="ctr" fontAlgn="ctr"/>
                      <a:endParaRPr lang="en-US" sz="7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gridSpan="4">
                  <a:txBody>
                    <a:bodyPr/>
                    <a:lstStyle/>
                    <a:p>
                      <a:pPr algn="ctr" fontAlgn="ctr"/>
                      <a:r>
                        <a:rPr lang="en-US" sz="7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Forecast</a:t>
                      </a:r>
                    </a:p>
                  </a:txBody>
                  <a:tcPr marL="36000" marR="36000" marT="0" marB="0" anchor="ctr">
                    <a:lnL>
                      <a:noFill/>
                    </a:lnL>
                    <a:lnR w="6350" cap="flat" cmpd="sng" algn="ctr">
                      <a:no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solidFill>
                      <a:srgbClr val="00338D"/>
                    </a:solidFill>
                  </a:tcPr>
                </a:tc>
                <a:tc hMerge="1">
                  <a:txBody>
                    <a:bodyPr/>
                    <a:lstStyle/>
                    <a:p>
                      <a:pPr algn="ctr" fontAlgn="ctr"/>
                      <a:endParaRPr lang="en-US" sz="7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hMerge="1">
                  <a:txBody>
                    <a:bodyPr/>
                    <a:lstStyle/>
                    <a:p>
                      <a:pPr algn="ctr" fontAlgn="ctr"/>
                      <a:endParaRPr lang="en-US" sz="7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hMerge="1">
                  <a:txBody>
                    <a:bodyPr/>
                    <a:lstStyle/>
                    <a:p>
                      <a:pPr algn="ctr" fontAlgn="ctr"/>
                      <a:endParaRPr lang="en-US" sz="7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w="6350" cap="flat" cmpd="sng" algn="ctr">
                      <a:no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solidFill>
                      <a:srgbClr val="00338D"/>
                    </a:solidFill>
                  </a:tcPr>
                </a:tc>
                <a:tc rowSpan="2">
                  <a:txBody>
                    <a:bodyPr/>
                    <a:lstStyle/>
                    <a:p>
                      <a:pPr algn="ctr" fontAlgn="ctr"/>
                      <a:r>
                        <a:rPr lang="en-US" sz="7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Total</a:t>
                      </a:r>
                    </a:p>
                  </a:txBody>
                  <a:tcPr marL="36000" marR="36000" marT="0" marB="0" anchor="ctr">
                    <a:lnL>
                      <a:noFill/>
                    </a:lnL>
                    <a:lnR w="6350" cap="flat" cmpd="sng" algn="ctr">
                      <a:solidFill>
                        <a:srgbClr val="000000"/>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solidFill>
                      <a:srgbClr val="00338D"/>
                    </a:solidFill>
                  </a:tcPr>
                </a:tc>
                <a:extLst>
                  <a:ext uri="{0D108BD9-81ED-4DB2-BD59-A6C34878D82A}">
                    <a16:rowId xmlns:a16="http://schemas.microsoft.com/office/drawing/2014/main" val="4163771957"/>
                  </a:ext>
                </a:extLst>
              </a:tr>
              <a:tr h="108000">
                <a:tc vMerge="1">
                  <a:txBody>
                    <a:bodyPr/>
                    <a:lstStyle/>
                    <a:p>
                      <a:pPr algn="l" fontAlgn="ctr"/>
                      <a:r>
                        <a:rPr lang="ko-KR" altLang="en-US" sz="700" b="1" i="0" u="none" strike="noStrike">
                          <a:solidFill>
                            <a:srgbClr val="FFFFFF"/>
                          </a:solidFill>
                          <a:effectLst/>
                          <a:latin typeface="맑은 고딕" panose="020B0503020000020004" pitchFamily="50" charset="-127"/>
                          <a:ea typeface="맑은 고딕" panose="020B0503020000020004" pitchFamily="50" charset="-127"/>
                        </a:rPr>
                        <a:t>제품</a:t>
                      </a:r>
                      <a:r>
                        <a:rPr lang="en-US" altLang="ko-KR" sz="700" b="1" i="0" u="none" strike="noStrike">
                          <a:solidFill>
                            <a:srgbClr val="FFFFFF"/>
                          </a:solidFill>
                          <a:effectLst/>
                          <a:latin typeface="맑은 고딕" panose="020B0503020000020004" pitchFamily="50" charset="-127"/>
                          <a:ea typeface="맑은 고딕" panose="020B0503020000020004" pitchFamily="50" charset="-127"/>
                        </a:rPr>
                        <a:t> </a:t>
                      </a:r>
                      <a:r>
                        <a:rPr lang="ko-KR" altLang="en-US" sz="700" b="1" i="0" u="none" strike="noStrike">
                          <a:solidFill>
                            <a:srgbClr val="FFFFFF"/>
                          </a:solidFill>
                          <a:effectLst/>
                          <a:latin typeface="맑은 고딕" panose="020B0503020000020004" pitchFamily="50" charset="-127"/>
                          <a:ea typeface="맑은 고딕" panose="020B0503020000020004" pitchFamily="50" charset="-127"/>
                        </a:rPr>
                        <a:t>구분</a:t>
                      </a:r>
                      <a:endParaRPr lang="en-US" sz="700" b="1" i="0" u="none" strike="noStrike">
                        <a:solidFill>
                          <a:srgbClr val="FFFFFF"/>
                        </a:solidFill>
                        <a:effectLst/>
                        <a:latin typeface="맑은 고딕" panose="020B0503020000020004" pitchFamily="50" charset="-127"/>
                        <a:ea typeface="맑은 고딕" panose="020B0503020000020004" pitchFamily="50" charset="-127"/>
                      </a:endParaRPr>
                    </a:p>
                  </a:txBody>
                  <a:tcPr marL="36000" marR="36000" marT="0" marB="0" anchor="ctr">
                    <a:lnL w="6350" cap="flat" cmpd="sng" algn="ctr">
                      <a:solidFill>
                        <a:srgbClr val="000000"/>
                      </a:solidFill>
                      <a:prstDash val="solid"/>
                      <a:round/>
                      <a:headEnd type="none" w="med" len="med"/>
                      <a:tailEnd type="none" w="med" len="med"/>
                    </a:lnL>
                    <a:lnR>
                      <a:noFill/>
                    </a:lnR>
                    <a:lnT w="6350" cap="flat" cmpd="sng" algn="ctr">
                      <a:noFill/>
                      <a:prstDash val="solid"/>
                      <a:round/>
                      <a:headEnd type="none" w="med" len="med"/>
                      <a:tailEnd type="none" w="med" len="med"/>
                    </a:lnT>
                    <a:lnB>
                      <a:noFill/>
                    </a:lnB>
                    <a:solidFill>
                      <a:srgbClr val="00338D"/>
                    </a:solidFill>
                  </a:tcPr>
                </a:tc>
                <a:tc>
                  <a:txBody>
                    <a:bodyPr/>
                    <a:lstStyle/>
                    <a:p>
                      <a:pPr algn="ctr" fontAlgn="ctr"/>
                      <a:r>
                        <a:rPr lang="en-US" sz="7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22.07</a:t>
                      </a:r>
                    </a:p>
                  </a:txBody>
                  <a:tcPr marL="36000" marR="36000" marT="0" marB="0" anchor="ctr">
                    <a:lnL>
                      <a:noFill/>
                    </a:lnL>
                    <a:lnR>
                      <a:noFill/>
                    </a:lnR>
                    <a:lnT w="6350" cap="flat" cmpd="sng" algn="ctr">
                      <a:noFill/>
                      <a:prstDash val="solid"/>
                      <a:round/>
                      <a:headEnd type="none" w="med" len="med"/>
                      <a:tailEnd type="none" w="med" len="med"/>
                    </a:lnT>
                    <a:lnB>
                      <a:noFill/>
                    </a:lnB>
                    <a:solidFill>
                      <a:srgbClr val="00338D"/>
                    </a:solidFill>
                  </a:tcPr>
                </a:tc>
                <a:tc>
                  <a:txBody>
                    <a:bodyPr/>
                    <a:lstStyle/>
                    <a:p>
                      <a:pPr algn="ctr" fontAlgn="ctr"/>
                      <a:r>
                        <a:rPr lang="en-US" sz="7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22.08</a:t>
                      </a:r>
                    </a:p>
                  </a:txBody>
                  <a:tcPr marL="36000" marR="36000" marT="0" marB="0" anchor="ctr">
                    <a:lnL>
                      <a:noFill/>
                    </a:lnL>
                    <a:lnR>
                      <a:noFill/>
                    </a:lnR>
                    <a:lnT w="6350" cap="flat" cmpd="sng" algn="ctr">
                      <a:noFill/>
                      <a:prstDash val="solid"/>
                      <a:round/>
                      <a:headEnd type="none" w="med" len="med"/>
                      <a:tailEnd type="none" w="med" len="med"/>
                    </a:lnT>
                    <a:lnB>
                      <a:noFill/>
                    </a:lnB>
                    <a:solidFill>
                      <a:srgbClr val="00338D"/>
                    </a:solidFill>
                  </a:tcPr>
                </a:tc>
                <a:tc>
                  <a:txBody>
                    <a:bodyPr/>
                    <a:lstStyle/>
                    <a:p>
                      <a:pPr algn="ctr" fontAlgn="ctr"/>
                      <a:r>
                        <a:rPr lang="en-US" sz="7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22.09</a:t>
                      </a:r>
                    </a:p>
                  </a:txBody>
                  <a:tcPr marL="36000" marR="36000" marT="0" marB="0" anchor="ctr">
                    <a:lnL>
                      <a:noFill/>
                    </a:lnL>
                    <a:lnR>
                      <a:noFill/>
                    </a:lnR>
                    <a:lnT w="6350" cap="flat" cmpd="sng" algn="ctr">
                      <a:noFill/>
                      <a:prstDash val="solid"/>
                      <a:round/>
                      <a:headEnd type="none" w="med" len="med"/>
                      <a:tailEnd type="none" w="med" len="med"/>
                    </a:lnT>
                    <a:lnB>
                      <a:noFill/>
                    </a:lnB>
                    <a:solidFill>
                      <a:srgbClr val="00338D"/>
                    </a:solidFill>
                  </a:tcPr>
                </a:tc>
                <a:tc>
                  <a:txBody>
                    <a:bodyPr/>
                    <a:lstStyle/>
                    <a:p>
                      <a:pPr algn="ctr" fontAlgn="ctr"/>
                      <a:r>
                        <a:rPr lang="en-US" sz="7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22.10</a:t>
                      </a:r>
                    </a:p>
                  </a:txBody>
                  <a:tcPr marL="36000" marR="36000" marT="0" marB="0" anchor="ctr">
                    <a:lnL>
                      <a:noFill/>
                    </a:lnL>
                    <a:lnR>
                      <a:noFill/>
                    </a:lnR>
                    <a:lnT w="6350" cap="flat" cmpd="sng" algn="ctr">
                      <a:noFill/>
                      <a:prstDash val="solid"/>
                      <a:round/>
                      <a:headEnd type="none" w="med" len="med"/>
                      <a:tailEnd type="none" w="med" len="med"/>
                    </a:lnT>
                    <a:lnB>
                      <a:noFill/>
                    </a:lnB>
                    <a:solidFill>
                      <a:srgbClr val="00338D"/>
                    </a:solidFill>
                  </a:tcPr>
                </a:tc>
                <a:tc>
                  <a:txBody>
                    <a:bodyPr/>
                    <a:lstStyle/>
                    <a:p>
                      <a:pPr algn="ctr" fontAlgn="ctr"/>
                      <a:r>
                        <a:rPr lang="en-US" sz="7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22.11</a:t>
                      </a:r>
                    </a:p>
                  </a:txBody>
                  <a:tcPr marL="36000" marR="36000" marT="0" marB="0" anchor="ctr">
                    <a:lnL>
                      <a:noFill/>
                    </a:lnL>
                    <a:lnR>
                      <a:noFill/>
                    </a:lnR>
                    <a:lnT w="6350" cap="flat" cmpd="sng" algn="ctr">
                      <a:noFill/>
                      <a:prstDash val="solid"/>
                      <a:round/>
                      <a:headEnd type="none" w="med" len="med"/>
                      <a:tailEnd type="none" w="med" len="med"/>
                    </a:lnT>
                    <a:lnB>
                      <a:noFill/>
                    </a:lnB>
                    <a:solidFill>
                      <a:srgbClr val="00338D"/>
                    </a:solidFill>
                  </a:tcPr>
                </a:tc>
                <a:tc>
                  <a:txBody>
                    <a:bodyPr/>
                    <a:lstStyle/>
                    <a:p>
                      <a:pPr algn="ctr" fontAlgn="ctr"/>
                      <a:r>
                        <a:rPr lang="en-US" sz="7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22.12</a:t>
                      </a:r>
                    </a:p>
                  </a:txBody>
                  <a:tcPr marL="36000" marR="36000" marT="0" marB="0" anchor="ctr">
                    <a:lnL>
                      <a:noFill/>
                    </a:lnL>
                    <a:lnR w="6350" cap="flat" cmpd="sng" algn="ctr">
                      <a:noFill/>
                      <a:prstDash val="solid"/>
                      <a:round/>
                      <a:headEnd type="none" w="med" len="med"/>
                      <a:tailEnd type="none" w="med" len="med"/>
                    </a:lnR>
                    <a:lnT w="6350" cap="flat" cmpd="sng" algn="ctr">
                      <a:noFill/>
                      <a:prstDash val="solid"/>
                      <a:round/>
                      <a:headEnd type="none" w="med" len="med"/>
                      <a:tailEnd type="none" w="med" len="med"/>
                    </a:lnT>
                    <a:lnB>
                      <a:noFill/>
                    </a:lnB>
                    <a:solidFill>
                      <a:srgbClr val="00338D"/>
                    </a:solidFill>
                  </a:tcPr>
                </a:tc>
                <a:tc vMerge="1">
                  <a:txBody>
                    <a:bodyPr/>
                    <a:lstStyle/>
                    <a:p>
                      <a:pPr algn="ctr" fontAlgn="ctr"/>
                      <a:r>
                        <a:rPr lang="en-US" sz="7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Total</a:t>
                      </a:r>
                    </a:p>
                  </a:txBody>
                  <a:tcPr marL="36000" marR="36000" marT="0" marB="0" anchor="ctr">
                    <a:lnL>
                      <a:noFill/>
                    </a:lnL>
                    <a:lnR w="6350" cap="flat" cmpd="sng" algn="ctr">
                      <a:solidFill>
                        <a:srgbClr val="000000"/>
                      </a:solidFill>
                      <a:prstDash val="solid"/>
                      <a:round/>
                      <a:headEnd type="none" w="med" len="med"/>
                      <a:tailEnd type="none" w="med" len="med"/>
                    </a:lnR>
                    <a:lnT w="6350" cap="flat" cmpd="sng" algn="ctr">
                      <a:noFill/>
                      <a:prstDash val="solid"/>
                      <a:round/>
                      <a:headEnd type="none" w="med" len="med"/>
                      <a:tailEnd type="none" w="med" len="med"/>
                    </a:lnT>
                    <a:lnB>
                      <a:noFill/>
                    </a:lnB>
                    <a:solidFill>
                      <a:srgbClr val="00A3A1"/>
                    </a:solidFill>
                  </a:tcPr>
                </a:tc>
                <a:extLst>
                  <a:ext uri="{0D108BD9-81ED-4DB2-BD59-A6C34878D82A}">
                    <a16:rowId xmlns:a16="http://schemas.microsoft.com/office/drawing/2014/main" val="25837156"/>
                  </a:ext>
                </a:extLst>
              </a:tr>
              <a:tr h="108000">
                <a:tc>
                  <a:txBody>
                    <a:bodyPr/>
                    <a:lstStyle/>
                    <a:p>
                      <a:pPr algn="l"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28Ah</a:t>
                      </a:r>
                      <a:endParaRPr lang="ko-KR" altLang="en-US"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noFill/>
                      <a:prstDash val="dot"/>
                      <a:round/>
                      <a:headEnd type="none" w="med" len="med"/>
                      <a:tailEnd type="none" w="med" len="med"/>
                    </a:lnB>
                  </a:tcPr>
                </a:tc>
                <a:tc>
                  <a:txBody>
                    <a:bodyPr/>
                    <a:lstStyle/>
                    <a:p>
                      <a:pPr marL="0" marR="0" lvl="0" indent="0" algn="r" defTabSz="914400" rtl="0" eaLnBrk="1" fontAlgn="ctr" latinLnBrk="1" hangingPunct="1">
                        <a:lnSpc>
                          <a:spcPct val="100000"/>
                        </a:lnSpc>
                        <a:spcBef>
                          <a:spcPts val="0"/>
                        </a:spcBef>
                        <a:spcAft>
                          <a:spcPts val="0"/>
                        </a:spcAft>
                        <a:buClrTx/>
                        <a:buSzTx/>
                        <a:buFontTx/>
                        <a:buNone/>
                        <a:tabLst/>
                        <a:defRPr/>
                      </a:pPr>
                      <a:r>
                        <a:rPr kumimoji="0" lang="en-US" altLang="ko-KR" sz="700" b="0" i="0" u="none" strike="noStrike" kern="1200" cap="none" spc="0" normalizeH="0" baseline="0" noProof="0">
                          <a:ln>
                            <a:noFill/>
                          </a:ln>
                          <a:solidFill>
                            <a:srgbClr val="000000"/>
                          </a:solidFill>
                          <a:effectLst/>
                          <a:uLnTx/>
                          <a:uFillTx/>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noFill/>
                      <a:prstDash val="dot"/>
                      <a:round/>
                      <a:headEnd type="none" w="med" len="med"/>
                      <a:tailEnd type="none" w="med" len="med"/>
                    </a:lnB>
                  </a:tcPr>
                </a:tc>
                <a:tc>
                  <a:txBody>
                    <a:bodyPr/>
                    <a:lstStyle/>
                    <a:p>
                      <a:pPr marL="0" marR="0" lvl="0" indent="0" algn="r" defTabSz="914400" rtl="0" eaLnBrk="1" fontAlgn="ctr" latinLnBrk="1" hangingPunct="1">
                        <a:lnSpc>
                          <a:spcPct val="100000"/>
                        </a:lnSpc>
                        <a:spcBef>
                          <a:spcPts val="0"/>
                        </a:spcBef>
                        <a:spcAft>
                          <a:spcPts val="0"/>
                        </a:spcAft>
                        <a:buClrTx/>
                        <a:buSzTx/>
                        <a:buFontTx/>
                        <a:buNone/>
                        <a:tabLst/>
                        <a:defRPr/>
                      </a:pPr>
                      <a:r>
                        <a:rPr kumimoji="0" lang="en-US" altLang="ko-KR" sz="700" b="0" i="0" u="none" strike="noStrike" kern="1200" cap="none" spc="0" normalizeH="0" baseline="0" noProof="0">
                          <a:ln>
                            <a:noFill/>
                          </a:ln>
                          <a:solidFill>
                            <a:srgbClr val="000000"/>
                          </a:solidFill>
                          <a:effectLst/>
                          <a:uLnTx/>
                          <a:uFillTx/>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w="6350" cap="flat" cmpd="sng" algn="ctr">
                      <a:solidFill>
                        <a:srgbClr val="00338D"/>
                      </a:solidFill>
                      <a:prstDash val="dot"/>
                      <a:round/>
                      <a:headEnd type="none" w="med" len="med"/>
                      <a:tailEnd type="none" w="med" len="med"/>
                    </a:lnR>
                    <a:lnT>
                      <a:noFill/>
                    </a:lnT>
                    <a:lnB w="6350" cap="flat" cmpd="sng" algn="ctr">
                      <a:noFill/>
                      <a:prstDash val="dot"/>
                      <a:round/>
                      <a:headEnd type="none" w="med" len="med"/>
                      <a:tailEnd type="none" w="med" len="med"/>
                    </a:lnB>
                  </a:tcPr>
                </a:tc>
                <a:tc>
                  <a:txBody>
                    <a:bodyPr/>
                    <a:lstStyle/>
                    <a:p>
                      <a:pPr marL="0" marR="0" lvl="0" indent="0" algn="r" defTabSz="914400" rtl="0" eaLnBrk="1" fontAlgn="ctr" latinLnBrk="1" hangingPunct="1">
                        <a:lnSpc>
                          <a:spcPct val="100000"/>
                        </a:lnSpc>
                        <a:spcBef>
                          <a:spcPts val="0"/>
                        </a:spcBef>
                        <a:spcAft>
                          <a:spcPts val="0"/>
                        </a:spcAft>
                        <a:buClrTx/>
                        <a:buSzTx/>
                        <a:buFontTx/>
                        <a:buNone/>
                        <a:tabLst/>
                        <a:defRPr/>
                      </a:pPr>
                      <a:r>
                        <a:rPr kumimoji="0" lang="en-US" altLang="ko-KR" sz="700" b="0" i="0" u="none" strike="noStrike" kern="1200" cap="none" spc="0" normalizeH="0" baseline="0" noProof="0">
                          <a:ln>
                            <a:noFill/>
                          </a:ln>
                          <a:solidFill>
                            <a:srgbClr val="000000"/>
                          </a:solidFill>
                          <a:effectLst/>
                          <a:uLnTx/>
                          <a:uFillTx/>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w="6350" cap="flat" cmpd="sng" algn="ctr">
                      <a:solidFill>
                        <a:srgbClr val="00338D"/>
                      </a:solidFill>
                      <a:prstDash val="dot"/>
                      <a:round/>
                      <a:headEnd type="none" w="med" len="med"/>
                      <a:tailEnd type="none" w="med" len="med"/>
                    </a:lnL>
                    <a:lnR>
                      <a:noFill/>
                    </a:lnR>
                    <a:lnT>
                      <a:noFill/>
                    </a:lnT>
                    <a:lnB w="6350" cap="flat" cmpd="sng" algn="ctr">
                      <a:noFill/>
                      <a:prstDash val="dot"/>
                      <a:round/>
                      <a:headEnd type="none" w="med" len="med"/>
                      <a:tailEnd type="none" w="med" len="med"/>
                    </a:lnB>
                  </a:tcPr>
                </a:tc>
                <a:tc>
                  <a:txBody>
                    <a:bodyPr/>
                    <a:lstStyle/>
                    <a:p>
                      <a:pPr marL="0" marR="0" lvl="0" indent="0" algn="r" defTabSz="914400" rtl="0" eaLnBrk="1" fontAlgn="ctr" latinLnBrk="1" hangingPunct="1">
                        <a:lnSpc>
                          <a:spcPct val="100000"/>
                        </a:lnSpc>
                        <a:spcBef>
                          <a:spcPts val="0"/>
                        </a:spcBef>
                        <a:spcAft>
                          <a:spcPts val="0"/>
                        </a:spcAft>
                        <a:buClrTx/>
                        <a:buSzTx/>
                        <a:buFontTx/>
                        <a:buNone/>
                        <a:tabLst/>
                        <a:defRPr/>
                      </a:pPr>
                      <a:r>
                        <a:rPr kumimoji="0" lang="en-US" altLang="ko-KR" sz="700" b="0" i="0" u="none" strike="noStrike" kern="1200" cap="none" spc="0" normalizeH="0" baseline="0" noProof="0">
                          <a:ln>
                            <a:noFill/>
                          </a:ln>
                          <a:solidFill>
                            <a:srgbClr val="000000"/>
                          </a:solidFill>
                          <a:effectLst/>
                          <a:uLnTx/>
                          <a:uFillTx/>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a:noFill/>
                    </a:lnT>
                    <a:lnB w="6350" cap="flat" cmpd="sng" algn="ctr">
                      <a:noFill/>
                      <a:prstDash val="dot"/>
                      <a:round/>
                      <a:headEnd type="none" w="med" len="med"/>
                      <a:tailEnd type="none" w="med" len="med"/>
                    </a:lnB>
                  </a:tcPr>
                </a:tc>
                <a:tc>
                  <a:txBody>
                    <a:bodyPr/>
                    <a:lstStyle/>
                    <a:p>
                      <a:pPr marL="0" marR="0" lvl="0" indent="0" algn="r" defTabSz="914400" rtl="0" eaLnBrk="1" fontAlgn="ctr" latinLnBrk="1" hangingPunct="1">
                        <a:lnSpc>
                          <a:spcPct val="100000"/>
                        </a:lnSpc>
                        <a:spcBef>
                          <a:spcPts val="0"/>
                        </a:spcBef>
                        <a:spcAft>
                          <a:spcPts val="0"/>
                        </a:spcAft>
                        <a:buClrTx/>
                        <a:buSzTx/>
                        <a:buFontTx/>
                        <a:buNone/>
                        <a:tabLst/>
                        <a:defRPr/>
                      </a:pPr>
                      <a:r>
                        <a:rPr kumimoji="0" lang="en-US" altLang="ko-KR" sz="700" b="0" i="0" u="none" strike="noStrike" kern="1200" cap="none" spc="0" normalizeH="0" baseline="0" noProof="0">
                          <a:ln>
                            <a:noFill/>
                          </a:ln>
                          <a:solidFill>
                            <a:srgbClr val="000000"/>
                          </a:solidFill>
                          <a:effectLst/>
                          <a:uLnTx/>
                          <a:uFillTx/>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a:noFill/>
                    </a:lnT>
                    <a:lnB w="6350" cap="flat" cmpd="sng" algn="ctr">
                      <a:noFill/>
                      <a:prstDash val="dot"/>
                      <a:round/>
                      <a:headEnd type="none" w="med" len="med"/>
                      <a:tailEnd type="none" w="med" len="med"/>
                    </a:lnB>
                  </a:tcPr>
                </a:tc>
                <a:tc>
                  <a:txBody>
                    <a:bodyPr/>
                    <a:lstStyle/>
                    <a:p>
                      <a:pPr marL="0" marR="0" lvl="0" indent="0" algn="r" defTabSz="914400" rtl="0" eaLnBrk="1" fontAlgn="ctr" latinLnBrk="1" hangingPunct="1">
                        <a:lnSpc>
                          <a:spcPct val="100000"/>
                        </a:lnSpc>
                        <a:spcBef>
                          <a:spcPts val="0"/>
                        </a:spcBef>
                        <a:spcAft>
                          <a:spcPts val="0"/>
                        </a:spcAft>
                        <a:buClrTx/>
                        <a:buSzTx/>
                        <a:buFontTx/>
                        <a:buNone/>
                        <a:tabLst/>
                        <a:defRPr/>
                      </a:pPr>
                      <a:r>
                        <a:rPr kumimoji="0" lang="en-US" altLang="ko-KR" sz="700" b="0" i="0" u="none" strike="noStrike" kern="1200" cap="none" spc="0" normalizeH="0" baseline="0" noProof="0">
                          <a:ln>
                            <a:noFill/>
                          </a:ln>
                          <a:solidFill>
                            <a:srgbClr val="000000"/>
                          </a:solidFill>
                          <a:effectLst/>
                          <a:uLnTx/>
                          <a:uFillTx/>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w="6350" cap="flat" cmpd="sng" algn="ctr">
                      <a:solidFill>
                        <a:srgbClr val="00338D"/>
                      </a:solidFill>
                      <a:prstDash val="dot"/>
                      <a:round/>
                      <a:headEnd type="none" w="med" len="med"/>
                      <a:tailEnd type="none" w="med" len="med"/>
                    </a:lnR>
                    <a:lnT>
                      <a:noFill/>
                    </a:lnT>
                    <a:lnB w="6350" cap="flat" cmpd="sng" algn="ctr">
                      <a:noFill/>
                      <a:prstDash val="dot"/>
                      <a:round/>
                      <a:headEnd type="none" w="med" len="med"/>
                      <a:tailEnd type="none" w="med" len="med"/>
                    </a:lnB>
                  </a:tcPr>
                </a:tc>
                <a:tc>
                  <a:txBody>
                    <a:bodyPr/>
                    <a:lstStyle/>
                    <a:p>
                      <a:pPr marL="0" marR="0" lvl="0" indent="0" algn="r" defTabSz="914400" rtl="0" eaLnBrk="1" fontAlgn="ctr" latinLnBrk="1" hangingPunct="1">
                        <a:lnSpc>
                          <a:spcPct val="100000"/>
                        </a:lnSpc>
                        <a:spcBef>
                          <a:spcPts val="0"/>
                        </a:spcBef>
                        <a:spcAft>
                          <a:spcPts val="0"/>
                        </a:spcAft>
                        <a:buClrTx/>
                        <a:buSzTx/>
                        <a:buFontTx/>
                        <a:buNone/>
                        <a:tabLst/>
                        <a:defRPr/>
                      </a:pPr>
                      <a:r>
                        <a:rPr kumimoji="0" lang="en-US" altLang="ko-KR" sz="700" b="0" i="0" u="none" strike="noStrike" kern="1200" cap="none" spc="0" normalizeH="0" baseline="0" noProof="0">
                          <a:ln>
                            <a:noFill/>
                          </a:ln>
                          <a:solidFill>
                            <a:srgbClr val="000000"/>
                          </a:solidFill>
                          <a:effectLst/>
                          <a:uLnTx/>
                          <a:uFillTx/>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noFill/>
                      <a:prstDash val="dot"/>
                      <a:round/>
                      <a:headEnd type="none" w="med" len="med"/>
                      <a:tailEnd type="none" w="med" len="med"/>
                    </a:lnB>
                  </a:tcPr>
                </a:tc>
                <a:extLst>
                  <a:ext uri="{0D108BD9-81ED-4DB2-BD59-A6C34878D82A}">
                    <a16:rowId xmlns:a16="http://schemas.microsoft.com/office/drawing/2014/main" val="1260340313"/>
                  </a:ext>
                </a:extLst>
              </a:tr>
              <a:tr h="108000">
                <a:tc>
                  <a:txBody>
                    <a:bodyPr/>
                    <a:lstStyle/>
                    <a:p>
                      <a:pPr algn="l"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94Ah</a:t>
                      </a:r>
                      <a:endParaRPr lang="ko-KR" altLang="en-US"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noFill/>
                      <a:prstDash val="dot"/>
                      <a:round/>
                      <a:headEnd type="none" w="med" len="med"/>
                      <a:tailEnd type="none" w="med" len="med"/>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noFill/>
                      <a:prstDash val="dot"/>
                      <a:round/>
                      <a:headEnd type="none" w="med" len="med"/>
                      <a:tailEnd type="none" w="med" len="med"/>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w="6350" cap="flat" cmpd="sng" algn="ctr">
                      <a:solidFill>
                        <a:srgbClr val="00338D"/>
                      </a:solidFill>
                      <a:prstDash val="dot"/>
                      <a:round/>
                      <a:headEnd type="none" w="med" len="med"/>
                      <a:tailEnd type="none" w="med" len="med"/>
                    </a:lnR>
                    <a:lnT w="6350" cap="flat" cmpd="sng" algn="ctr">
                      <a:noFill/>
                      <a:prstDash val="dot"/>
                      <a:round/>
                      <a:headEnd type="none" w="med" len="med"/>
                      <a:tailEnd type="none" w="med" len="med"/>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noFill/>
                      <a:prstDash val="dot"/>
                      <a:round/>
                      <a:headEnd type="none" w="med" len="med"/>
                      <a:tailEnd type="none" w="med" len="med"/>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w="6350" cap="flat" cmpd="sng" algn="ctr">
                      <a:noFill/>
                      <a:prstDash val="dot"/>
                      <a:round/>
                      <a:headEnd type="none" w="med" len="med"/>
                      <a:tailEnd type="none" w="med" len="med"/>
                    </a:lnT>
                    <a:lnB>
                      <a:noFill/>
                    </a:lnB>
                  </a:tcPr>
                </a:tc>
                <a:tc>
                  <a:txBody>
                    <a:bodyPr/>
                    <a:lstStyle/>
                    <a:p>
                      <a:pPr algn="r" fontAlgn="ctr"/>
                      <a:r>
                        <a:rPr lang="en-US" altLang="ko-KR"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445,600</a:t>
                      </a:r>
                    </a:p>
                  </a:txBody>
                  <a:tcPr marL="36000" marR="36000" marT="0" marB="0" anchor="ctr">
                    <a:lnL>
                      <a:noFill/>
                    </a:lnL>
                    <a:lnR>
                      <a:noFill/>
                    </a:lnR>
                    <a:lnT w="6350" cap="flat" cmpd="sng" algn="ctr">
                      <a:noFill/>
                      <a:prstDash val="dot"/>
                      <a:round/>
                      <a:headEnd type="none" w="med" len="med"/>
                      <a:tailEnd type="none" w="med" len="med"/>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208,000</a:t>
                      </a:r>
                    </a:p>
                  </a:txBody>
                  <a:tcPr marL="36000" marR="36000" marT="0" marB="0" anchor="ctr">
                    <a:lnL>
                      <a:noFill/>
                    </a:lnL>
                    <a:lnR w="6350" cap="flat" cmpd="sng" algn="ctr">
                      <a:solidFill>
                        <a:srgbClr val="00338D"/>
                      </a:solidFill>
                      <a:prstDash val="dot"/>
                      <a:round/>
                      <a:headEnd type="none" w="med" len="med"/>
                      <a:tailEnd type="none" w="med" len="med"/>
                    </a:lnR>
                    <a:lnT w="6350" cap="flat" cmpd="sng" algn="ctr">
                      <a:noFill/>
                      <a:prstDash val="dot"/>
                      <a:round/>
                      <a:headEnd type="none" w="med" len="med"/>
                      <a:tailEnd type="none" w="med" len="med"/>
                    </a:lnT>
                    <a:lnB>
                      <a:noFill/>
                    </a:lnB>
                  </a:tcPr>
                </a:tc>
                <a:tc>
                  <a:txBody>
                    <a:bodyPr/>
                    <a:lstStyle/>
                    <a:p>
                      <a:pPr algn="r" fontAlgn="ctr"/>
                      <a:r>
                        <a:rPr lang="en-US" altLang="ko-KR" sz="700" b="0" i="0" u="none" strike="noStrike" dirty="0">
                          <a:solidFill>
                            <a:srgbClr val="000000"/>
                          </a:solidFill>
                          <a:effectLst/>
                          <a:latin typeface="Arial" panose="020B0604020202020204" pitchFamily="34" charset="0"/>
                          <a:ea typeface="맑은 고딕" panose="020B0503020000020004" pitchFamily="50" charset="-127"/>
                        </a:rPr>
                        <a:t>653,600</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0000"/>
                      </a:solidFill>
                      <a:prstDash val="solid"/>
                      <a:round/>
                      <a:headEnd type="none" w="med" len="med"/>
                      <a:tailEnd type="none" w="med" len="med"/>
                    </a:lnR>
                    <a:lnT w="6350" cap="flat" cmpd="sng" algn="ctr">
                      <a:noFill/>
                      <a:prstDash val="dot"/>
                      <a:round/>
                      <a:headEnd type="none" w="med" len="med"/>
                      <a:tailEnd type="none" w="med" len="med"/>
                    </a:lnT>
                    <a:lnB>
                      <a:noFill/>
                    </a:lnB>
                  </a:tcPr>
                </a:tc>
                <a:extLst>
                  <a:ext uri="{0D108BD9-81ED-4DB2-BD59-A6C34878D82A}">
                    <a16:rowId xmlns:a16="http://schemas.microsoft.com/office/drawing/2014/main" val="1859150288"/>
                  </a:ext>
                </a:extLst>
              </a:tr>
              <a:tr h="108000">
                <a:tc>
                  <a:txBody>
                    <a:bodyPr/>
                    <a:lstStyle/>
                    <a:p>
                      <a:pPr algn="l"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112Ah</a:t>
                      </a:r>
                      <a:endParaRPr lang="ko-KR" altLang="en-US"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475,500</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742,400</a:t>
                      </a:r>
                    </a:p>
                  </a:txBody>
                  <a:tcPr marL="36000" marR="36000" marT="0" marB="0" anchor="ctr">
                    <a:lnL>
                      <a:noFill/>
                    </a:lnL>
                    <a:lnR w="6350" cap="flat" cmpd="sng" algn="ctr">
                      <a:solidFill>
                        <a:srgbClr val="00338D"/>
                      </a:solidFill>
                      <a:prstDash val="dot"/>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496,800</a:t>
                      </a:r>
                    </a:p>
                  </a:txBody>
                  <a:tcPr marL="36000" marR="36000" marT="0" marB="0" anchor="ctr">
                    <a:lnL w="6350" cap="flat" cmpd="sng" algn="ctr">
                      <a:solidFill>
                        <a:srgbClr val="00338D"/>
                      </a:solidFill>
                      <a:prstDash val="dot"/>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705,600</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210,400</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281,800</a:t>
                      </a:r>
                    </a:p>
                  </a:txBody>
                  <a:tcPr marL="36000" marR="36000" marT="0" marB="0" anchor="ctr">
                    <a:lnL>
                      <a:noFill/>
                    </a:lnL>
                    <a:lnR w="6350" cap="flat" cmpd="sng" algn="ctr">
                      <a:solidFill>
                        <a:srgbClr val="00338D"/>
                      </a:solidFill>
                      <a:prstDash val="dot"/>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700" b="0" i="0" u="none" strike="noStrike" dirty="0">
                          <a:solidFill>
                            <a:srgbClr val="000000"/>
                          </a:solidFill>
                          <a:effectLst/>
                          <a:latin typeface="Arial" panose="020B0604020202020204" pitchFamily="34" charset="0"/>
                          <a:ea typeface="맑은 고딕" panose="020B0503020000020004" pitchFamily="50" charset="-127"/>
                        </a:rPr>
                        <a:t>2,912,500</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610319557"/>
                  </a:ext>
                </a:extLst>
              </a:tr>
              <a:tr h="108000">
                <a:tc>
                  <a:txBody>
                    <a:bodyPr/>
                    <a:lstStyle/>
                    <a:p>
                      <a:pPr algn="l" fontAlgn="ctr"/>
                      <a:r>
                        <a:rPr lang="en-US" altLang="ko-KR" sz="7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Total</a:t>
                      </a:r>
                      <a:endParaRPr lang="ko-KR" altLang="en-US" sz="7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7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475,500</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7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742,400</a:t>
                      </a:r>
                    </a:p>
                  </a:txBody>
                  <a:tcPr marL="36000" marR="36000" marT="0" marB="0" anchor="ctr">
                    <a:lnL>
                      <a:noFill/>
                    </a:lnL>
                    <a:lnR w="6350" cap="flat" cmpd="sng" algn="ctr">
                      <a:solidFill>
                        <a:srgbClr val="00338D"/>
                      </a:solidFill>
                      <a:prstDash val="dot"/>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7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496,800</a:t>
                      </a: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7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705,600</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7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656,000</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7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489,800</a:t>
                      </a:r>
                    </a:p>
                  </a:txBody>
                  <a:tcPr marL="36000" marR="36000" marT="0" marB="0" anchor="ctr">
                    <a:lnL>
                      <a:noFill/>
                    </a:lnL>
                    <a:lnR w="6350" cap="flat" cmpd="sng" algn="ctr">
                      <a:solidFill>
                        <a:srgbClr val="00338D"/>
                      </a:solidFill>
                      <a:prstDash val="dot"/>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700" b="1" i="0" u="none" strike="noStrike" dirty="0">
                          <a:solidFill>
                            <a:srgbClr val="000000"/>
                          </a:solidFill>
                          <a:effectLst/>
                          <a:latin typeface="Arial" panose="020B0604020202020204" pitchFamily="34" charset="0"/>
                          <a:ea typeface="맑은 고딕" panose="020B0503020000020004" pitchFamily="50" charset="-127"/>
                        </a:rPr>
                        <a:t>3,566,100</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2482391553"/>
                  </a:ext>
                </a:extLst>
              </a:tr>
            </a:tbl>
          </a:graphicData>
        </a:graphic>
      </p:graphicFrame>
      <p:sp>
        <p:nvSpPr>
          <p:cNvPr id="15" name="직사각형 14">
            <a:extLst>
              <a:ext uri="{FF2B5EF4-FFF2-40B4-BE49-F238E27FC236}">
                <a16:creationId xmlns:a16="http://schemas.microsoft.com/office/drawing/2014/main" id="{93B1826E-5DFE-4944-8722-E740B194D190}"/>
              </a:ext>
            </a:extLst>
          </p:cNvPr>
          <p:cNvSpPr/>
          <p:nvPr/>
        </p:nvSpPr>
        <p:spPr>
          <a:xfrm>
            <a:off x="495299" y="6004217"/>
            <a:ext cx="8915402" cy="323165"/>
          </a:xfrm>
          <a:prstGeom prst="rect">
            <a:avLst/>
          </a:prstGeom>
        </p:spPr>
        <p:txBody>
          <a:bodyPr wrap="square" lIns="0" tIns="0" rIns="0" bIns="0" anchor="b">
            <a:spAutoFit/>
          </a:bodyPr>
          <a:lstStyle/>
          <a:p>
            <a:pPr>
              <a:defRPr/>
            </a:pPr>
            <a:r>
              <a:rPr lang="en-US" altLang="ko-KR" sz="700" kern="0" dirty="0">
                <a:latin typeface="Arial" panose="020B0604020202020204" pitchFamily="34" charset="0"/>
                <a:ea typeface="+mj-ea"/>
                <a:cs typeface="Arial" panose="020B0604020202020204" pitchFamily="34" charset="0"/>
              </a:rPr>
              <a:t>Note 1: </a:t>
            </a:r>
            <a:r>
              <a:rPr lang="ko-KR" altLang="en-US" sz="700" kern="0" dirty="0">
                <a:latin typeface="Arial" panose="020B0604020202020204" pitchFamily="34" charset="0"/>
                <a:ea typeface="+mj-ea"/>
                <a:cs typeface="Arial" panose="020B0604020202020204" pitchFamily="34" charset="0"/>
              </a:rPr>
              <a:t>사업부 제시 연도별 </a:t>
            </a:r>
            <a:r>
              <a:rPr lang="en-US" altLang="ko-KR" sz="700" kern="0" dirty="0">
                <a:latin typeface="Arial" panose="020B0604020202020204" pitchFamily="34" charset="0"/>
                <a:ea typeface="+mj-ea"/>
                <a:cs typeface="Arial" panose="020B0604020202020204" pitchFamily="34" charset="0"/>
              </a:rPr>
              <a:t>SDI </a:t>
            </a:r>
            <a:r>
              <a:rPr lang="ko-KR" altLang="en-US" sz="700" kern="0" dirty="0">
                <a:latin typeface="Arial" panose="020B0604020202020204" pitchFamily="34" charset="0"/>
                <a:ea typeface="+mj-ea"/>
                <a:cs typeface="Arial" panose="020B0604020202020204" pitchFamily="34" charset="0"/>
              </a:rPr>
              <a:t>라인 운영 예상 자료를 준용하였음 </a:t>
            </a:r>
            <a:r>
              <a:rPr lang="en-US" altLang="ko-KR" sz="700" kern="0" dirty="0">
                <a:latin typeface="Arial" panose="020B0604020202020204" pitchFamily="34" charset="0"/>
                <a:ea typeface="+mj-ea"/>
                <a:cs typeface="Arial" panose="020B0604020202020204" pitchFamily="34" charset="0"/>
              </a:rPr>
              <a:t>(</a:t>
            </a:r>
            <a:r>
              <a:rPr lang="ko-KR" altLang="en-US" sz="700" kern="0" dirty="0">
                <a:latin typeface="Arial" panose="020B0604020202020204" pitchFamily="34" charset="0"/>
                <a:ea typeface="+mj-ea"/>
                <a:cs typeface="Arial" panose="020B0604020202020204" pitchFamily="34" charset="0"/>
              </a:rPr>
              <a:t>중대형 </a:t>
            </a:r>
            <a:r>
              <a:rPr lang="en-US" altLang="ko-KR" sz="700" kern="0" dirty="0">
                <a:latin typeface="Arial" panose="020B0604020202020204" pitchFamily="34" charset="0"/>
                <a:ea typeface="+mj-ea"/>
                <a:cs typeface="Arial" panose="020B0604020202020204" pitchFamily="34" charset="0"/>
              </a:rPr>
              <a:t>ESS </a:t>
            </a:r>
            <a:r>
              <a:rPr lang="ko-KR" altLang="en-US" sz="700" kern="0" dirty="0">
                <a:latin typeface="Arial" panose="020B0604020202020204" pitchFamily="34" charset="0"/>
                <a:ea typeface="+mj-ea"/>
                <a:cs typeface="Arial" panose="020B0604020202020204" pitchFamily="34" charset="0"/>
              </a:rPr>
              <a:t>라인당 연 </a:t>
            </a:r>
            <a:r>
              <a:rPr lang="en-US" altLang="ko-KR" sz="700" kern="0" dirty="0" err="1">
                <a:latin typeface="Arial" panose="020B0604020202020204" pitchFamily="34" charset="0"/>
                <a:ea typeface="+mj-ea"/>
                <a:cs typeface="Arial" panose="020B0604020202020204" pitchFamily="34" charset="0"/>
              </a:rPr>
              <a:t>Capa</a:t>
            </a:r>
            <a:r>
              <a:rPr lang="en-US" altLang="ko-KR" sz="700" kern="0" dirty="0">
                <a:latin typeface="Arial" panose="020B0604020202020204" pitchFamily="34" charset="0"/>
                <a:ea typeface="+mj-ea"/>
                <a:cs typeface="Arial" panose="020B0604020202020204" pitchFamily="34" charset="0"/>
              </a:rPr>
              <a:t> 600</a:t>
            </a:r>
            <a:r>
              <a:rPr lang="ko-KR" altLang="en-US" sz="700" kern="0" dirty="0">
                <a:latin typeface="Arial" panose="020B0604020202020204" pitchFamily="34" charset="0"/>
                <a:ea typeface="+mj-ea"/>
                <a:cs typeface="Arial" panose="020B0604020202020204" pitchFamily="34" charset="0"/>
              </a:rPr>
              <a:t>만개 기준</a:t>
            </a:r>
            <a:r>
              <a:rPr lang="en-US" altLang="ko-KR" sz="700" kern="0" dirty="0">
                <a:latin typeface="Arial" panose="020B0604020202020204" pitchFamily="34" charset="0"/>
                <a:ea typeface="+mj-ea"/>
                <a:cs typeface="Arial" panose="020B0604020202020204" pitchFamily="34" charset="0"/>
              </a:rPr>
              <a:t>, 2023</a:t>
            </a:r>
            <a:r>
              <a:rPr lang="ko-KR" altLang="en-US" sz="700" kern="0" dirty="0">
                <a:latin typeface="Arial" panose="020B0604020202020204" pitchFamily="34" charset="0"/>
                <a:ea typeface="+mj-ea"/>
                <a:cs typeface="Arial" panose="020B0604020202020204" pitchFamily="34" charset="0"/>
              </a:rPr>
              <a:t>년 </a:t>
            </a:r>
            <a:r>
              <a:rPr lang="en-US" altLang="ko-KR" sz="700" kern="0" dirty="0">
                <a:latin typeface="Arial" panose="020B0604020202020204" pitchFamily="34" charset="0"/>
                <a:ea typeface="+mj-ea"/>
                <a:cs typeface="Arial" panose="020B0604020202020204" pitchFamily="34" charset="0"/>
              </a:rPr>
              <a:t>3</a:t>
            </a:r>
            <a:r>
              <a:rPr lang="ko-KR" altLang="en-US" sz="700" kern="0" dirty="0">
                <a:latin typeface="Arial" panose="020B0604020202020204" pitchFamily="34" charset="0"/>
                <a:ea typeface="+mj-ea"/>
                <a:cs typeface="Arial" panose="020B0604020202020204" pitchFamily="34" charset="0"/>
              </a:rPr>
              <a:t>개 </a:t>
            </a:r>
            <a:r>
              <a:rPr lang="en-US" altLang="ko-KR" sz="700" kern="0" dirty="0">
                <a:latin typeface="Arial" panose="020B0604020202020204" pitchFamily="34" charset="0"/>
                <a:ea typeface="+mj-ea"/>
                <a:cs typeface="Arial" panose="020B0604020202020204" pitchFamily="34" charset="0"/>
              </a:rPr>
              <a:t>, 2024</a:t>
            </a:r>
            <a:r>
              <a:rPr lang="ko-KR" altLang="en-US" sz="700" kern="0" dirty="0">
                <a:latin typeface="Arial" panose="020B0604020202020204" pitchFamily="34" charset="0"/>
                <a:ea typeface="+mj-ea"/>
                <a:cs typeface="Arial" panose="020B0604020202020204" pitchFamily="34" charset="0"/>
              </a:rPr>
              <a:t>년 이후 </a:t>
            </a:r>
            <a:r>
              <a:rPr lang="en-US" altLang="ko-KR" sz="700" kern="0" dirty="0">
                <a:latin typeface="Arial" panose="020B0604020202020204" pitchFamily="34" charset="0"/>
                <a:ea typeface="+mj-ea"/>
                <a:cs typeface="Arial" panose="020B0604020202020204" pitchFamily="34" charset="0"/>
              </a:rPr>
              <a:t>4</a:t>
            </a:r>
            <a:r>
              <a:rPr lang="ko-KR" altLang="en-US" sz="700" kern="0" dirty="0">
                <a:latin typeface="Arial" panose="020B0604020202020204" pitchFamily="34" charset="0"/>
                <a:ea typeface="+mj-ea"/>
                <a:cs typeface="Arial" panose="020B0604020202020204" pitchFamily="34" charset="0"/>
              </a:rPr>
              <a:t>개 라인 가동률 </a:t>
            </a:r>
            <a:r>
              <a:rPr lang="en-US" altLang="ko-KR" sz="700" kern="0" dirty="0">
                <a:latin typeface="Arial" panose="020B0604020202020204" pitchFamily="34" charset="0"/>
                <a:ea typeface="+mj-ea"/>
                <a:cs typeface="Arial" panose="020B0604020202020204" pitchFamily="34" charset="0"/>
              </a:rPr>
              <a:t>100% </a:t>
            </a:r>
            <a:r>
              <a:rPr lang="ko-KR" altLang="en-US" sz="700" kern="0" dirty="0">
                <a:latin typeface="Arial" panose="020B0604020202020204" pitchFamily="34" charset="0"/>
                <a:ea typeface="+mj-ea"/>
                <a:cs typeface="Arial" panose="020B0604020202020204" pitchFamily="34" charset="0"/>
              </a:rPr>
              <a:t>가정</a:t>
            </a:r>
            <a:r>
              <a:rPr lang="en-US" altLang="ko-KR" sz="700" kern="0" dirty="0">
                <a:latin typeface="Arial" panose="020B0604020202020204" pitchFamily="34" charset="0"/>
                <a:ea typeface="+mj-ea"/>
                <a:cs typeface="Arial" panose="020B0604020202020204" pitchFamily="34" charset="0"/>
              </a:rPr>
              <a:t>)</a:t>
            </a:r>
          </a:p>
          <a:p>
            <a:pPr>
              <a:defRPr/>
            </a:pPr>
            <a:r>
              <a:rPr lang="en-US" altLang="ko-KR" sz="700" kern="0" dirty="0">
                <a:latin typeface="Arial" panose="020B0604020202020204" pitchFamily="34" charset="0"/>
                <a:ea typeface="+mj-ea"/>
                <a:cs typeface="Arial" panose="020B0604020202020204" pitchFamily="34" charset="0"/>
              </a:rPr>
              <a:t>Note 2: </a:t>
            </a:r>
            <a:r>
              <a:rPr lang="ko-KR" altLang="en-US" sz="700" kern="0" dirty="0">
                <a:latin typeface="Arial" panose="020B0604020202020204" pitchFamily="34" charset="0"/>
                <a:ea typeface="+mj-ea"/>
                <a:cs typeface="Arial" panose="020B0604020202020204" pitchFamily="34" charset="0"/>
              </a:rPr>
              <a:t>사업부 인터뷰에 따르면</a:t>
            </a:r>
            <a:r>
              <a:rPr lang="en-US" altLang="ko-KR" sz="700" kern="0" dirty="0">
                <a:latin typeface="Arial" panose="020B0604020202020204" pitchFamily="34" charset="0"/>
                <a:ea typeface="+mj-ea"/>
                <a:cs typeface="Arial" panose="020B0604020202020204" pitchFamily="34" charset="0"/>
              </a:rPr>
              <a:t>, 112Ah</a:t>
            </a:r>
            <a:r>
              <a:rPr lang="ko-KR" altLang="en-US" sz="700" kern="0" dirty="0">
                <a:latin typeface="Arial" panose="020B0604020202020204" pitchFamily="34" charset="0"/>
                <a:ea typeface="+mj-ea"/>
                <a:cs typeface="Arial" panose="020B0604020202020204" pitchFamily="34" charset="0"/>
              </a:rPr>
              <a:t>는 </a:t>
            </a:r>
            <a:r>
              <a:rPr lang="en-US" altLang="ko-KR" sz="700" kern="0" dirty="0">
                <a:latin typeface="Arial" panose="020B0604020202020204" pitchFamily="34" charset="0"/>
                <a:ea typeface="+mj-ea"/>
                <a:cs typeface="Arial" panose="020B0604020202020204" pitchFamily="34" charset="0"/>
              </a:rPr>
              <a:t>2024</a:t>
            </a:r>
            <a:r>
              <a:rPr lang="ko-KR" altLang="en-US" sz="700" kern="0" dirty="0">
                <a:latin typeface="Arial" panose="020B0604020202020204" pitchFamily="34" charset="0"/>
                <a:ea typeface="+mj-ea"/>
                <a:cs typeface="Arial" panose="020B0604020202020204" pitchFamily="34" charset="0"/>
              </a:rPr>
              <a:t>년 완전히 </a:t>
            </a:r>
            <a:r>
              <a:rPr lang="en-US" altLang="ko-KR" sz="700" kern="0" dirty="0">
                <a:latin typeface="Arial" panose="020B0604020202020204" pitchFamily="34" charset="0"/>
                <a:ea typeface="+mj-ea"/>
                <a:cs typeface="Arial" panose="020B0604020202020204" pitchFamily="34" charset="0"/>
              </a:rPr>
              <a:t>fade-out</a:t>
            </a:r>
            <a:r>
              <a:rPr lang="ko-KR" altLang="en-US" sz="700" kern="0" dirty="0">
                <a:latin typeface="Arial" panose="020B0604020202020204" pitchFamily="34" charset="0"/>
                <a:ea typeface="+mj-ea"/>
                <a:cs typeface="Arial" panose="020B0604020202020204" pitchFamily="34" charset="0"/>
              </a:rPr>
              <a:t> 되며</a:t>
            </a:r>
            <a:r>
              <a:rPr lang="en-US" altLang="ko-KR" sz="700" kern="0" dirty="0">
                <a:latin typeface="Arial" panose="020B0604020202020204" pitchFamily="34" charset="0"/>
                <a:ea typeface="+mj-ea"/>
                <a:cs typeface="Arial" panose="020B0604020202020204" pitchFamily="34" charset="0"/>
              </a:rPr>
              <a:t>, 2023</a:t>
            </a:r>
            <a:r>
              <a:rPr lang="ko-KR" altLang="en-US" sz="700" kern="0" dirty="0">
                <a:latin typeface="Arial" panose="020B0604020202020204" pitchFamily="34" charset="0"/>
                <a:ea typeface="+mj-ea"/>
                <a:cs typeface="Arial" panose="020B0604020202020204" pitchFamily="34" charset="0"/>
              </a:rPr>
              <a:t>년의 </a:t>
            </a:r>
            <a:r>
              <a:rPr lang="en-US" altLang="ko-KR" sz="700" kern="0" dirty="0">
                <a:latin typeface="Arial" panose="020B0604020202020204" pitchFamily="34" charset="0"/>
                <a:ea typeface="+mj-ea"/>
                <a:cs typeface="Arial" panose="020B0604020202020204" pitchFamily="34" charset="0"/>
              </a:rPr>
              <a:t>112Ah</a:t>
            </a:r>
            <a:r>
              <a:rPr lang="ko-KR" altLang="en-US" sz="700" kern="0" dirty="0">
                <a:latin typeface="Arial" panose="020B0604020202020204" pitchFamily="34" charset="0"/>
                <a:ea typeface="+mj-ea"/>
                <a:cs typeface="Arial" panose="020B0604020202020204" pitchFamily="34" charset="0"/>
              </a:rPr>
              <a:t>와 </a:t>
            </a:r>
            <a:r>
              <a:rPr lang="en-US" altLang="ko-KR" sz="700" kern="0" dirty="0">
                <a:latin typeface="Arial" panose="020B0604020202020204" pitchFamily="34" charset="0"/>
                <a:ea typeface="+mj-ea"/>
                <a:cs typeface="Arial" panose="020B0604020202020204" pitchFamily="34" charset="0"/>
              </a:rPr>
              <a:t>149Ah</a:t>
            </a:r>
            <a:r>
              <a:rPr lang="ko-KR" altLang="en-US" sz="700" kern="0" dirty="0">
                <a:latin typeface="Arial" panose="020B0604020202020204" pitchFamily="34" charset="0"/>
                <a:ea typeface="+mj-ea"/>
                <a:cs typeface="Arial" panose="020B0604020202020204" pitchFamily="34" charset="0"/>
              </a:rPr>
              <a:t>의 </a:t>
            </a:r>
            <a:r>
              <a:rPr lang="en-US" altLang="ko-KR" sz="700" kern="0" dirty="0">
                <a:latin typeface="Arial" panose="020B0604020202020204" pitchFamily="34" charset="0"/>
                <a:ea typeface="+mj-ea"/>
                <a:cs typeface="Arial" panose="020B0604020202020204" pitchFamily="34" charset="0"/>
              </a:rPr>
              <a:t>Product mix</a:t>
            </a:r>
            <a:r>
              <a:rPr lang="ko-KR" altLang="en-US" sz="700" kern="0" dirty="0">
                <a:latin typeface="Arial" panose="020B0604020202020204" pitchFamily="34" charset="0"/>
                <a:ea typeface="+mj-ea"/>
                <a:cs typeface="Arial" panose="020B0604020202020204" pitchFamily="34" charset="0"/>
              </a:rPr>
              <a:t>는 </a:t>
            </a:r>
            <a:r>
              <a:rPr lang="en-US" altLang="ko-KR" sz="700" kern="0" dirty="0">
                <a:latin typeface="Arial" panose="020B0604020202020204" pitchFamily="34" charset="0"/>
                <a:ea typeface="+mj-ea"/>
                <a:cs typeface="Arial" panose="020B0604020202020204" pitchFamily="34" charset="0"/>
              </a:rPr>
              <a:t>CDD</a:t>
            </a:r>
            <a:r>
              <a:rPr lang="ko-KR" altLang="en-US" sz="700" kern="0" dirty="0">
                <a:latin typeface="Arial" panose="020B0604020202020204" pitchFamily="34" charset="0"/>
                <a:ea typeface="+mj-ea"/>
                <a:cs typeface="Arial" panose="020B0604020202020204" pitchFamily="34" charset="0"/>
              </a:rPr>
              <a:t>측 자료</a:t>
            </a:r>
            <a:r>
              <a:rPr lang="en-US" altLang="ko-KR" sz="700" kern="0" dirty="0">
                <a:latin typeface="Arial" panose="020B0604020202020204" pitchFamily="34" charset="0"/>
                <a:ea typeface="+mj-ea"/>
                <a:cs typeface="Arial" panose="020B0604020202020204" pitchFamily="34" charset="0"/>
              </a:rPr>
              <a:t>(50%:50%)</a:t>
            </a:r>
            <a:r>
              <a:rPr lang="ko-KR" altLang="en-US" sz="700" kern="0" dirty="0">
                <a:latin typeface="Arial" panose="020B0604020202020204" pitchFamily="34" charset="0"/>
                <a:ea typeface="+mj-ea"/>
                <a:cs typeface="Arial" panose="020B0604020202020204" pitchFamily="34" charset="0"/>
              </a:rPr>
              <a:t>를 반영함</a:t>
            </a:r>
            <a:endParaRPr lang="en-US" altLang="ko-KR" sz="700" kern="0" dirty="0">
              <a:latin typeface="Arial" panose="020B0604020202020204" pitchFamily="34" charset="0"/>
              <a:ea typeface="+mj-ea"/>
              <a:cs typeface="Arial" panose="020B0604020202020204" pitchFamily="34" charset="0"/>
            </a:endParaRPr>
          </a:p>
          <a:p>
            <a:pPr>
              <a:defRPr/>
            </a:pPr>
            <a:r>
              <a:rPr lang="en-US" altLang="ko-KR" sz="700" kern="0" dirty="0">
                <a:latin typeface="Arial" panose="020B0604020202020204" pitchFamily="34" charset="0"/>
                <a:ea typeface="+mj-ea"/>
                <a:cs typeface="Arial" panose="020B0604020202020204" pitchFamily="34" charset="0"/>
              </a:rPr>
              <a:t>Note 3: </a:t>
            </a:r>
            <a:r>
              <a:rPr lang="ko-KR" altLang="en-US" sz="700" kern="0" dirty="0">
                <a:latin typeface="Arial" panose="020B0604020202020204" pitchFamily="34" charset="0"/>
                <a:ea typeface="+mj-ea"/>
                <a:cs typeface="Arial" panose="020B0604020202020204" pitchFamily="34" charset="0"/>
              </a:rPr>
              <a:t>광원은 현재 기준 소형</a:t>
            </a:r>
            <a:r>
              <a:rPr lang="en-US" altLang="ko-KR" sz="700" kern="0" dirty="0">
                <a:latin typeface="Arial" panose="020B0604020202020204" pitchFamily="34" charset="0"/>
                <a:ea typeface="+mj-ea"/>
                <a:cs typeface="Arial" panose="020B0604020202020204" pitchFamily="34" charset="0"/>
              </a:rPr>
              <a:t>ESS (68Ah) </a:t>
            </a:r>
            <a:r>
              <a:rPr lang="ko-KR" altLang="en-US" sz="700" kern="0" dirty="0">
                <a:latin typeface="Arial" panose="020B0604020202020204" pitchFamily="34" charset="0"/>
                <a:ea typeface="+mj-ea"/>
                <a:cs typeface="Arial" panose="020B0604020202020204" pitchFamily="34" charset="0"/>
              </a:rPr>
              <a:t>라인을 운영하고 있으며</a:t>
            </a:r>
            <a:r>
              <a:rPr lang="en-US" altLang="ko-KR" sz="700" kern="0" dirty="0">
                <a:latin typeface="Arial" panose="020B0604020202020204" pitchFamily="34" charset="0"/>
                <a:ea typeface="+mj-ea"/>
                <a:cs typeface="Arial" panose="020B0604020202020204" pitchFamily="34" charset="0"/>
              </a:rPr>
              <a:t>, </a:t>
            </a:r>
            <a:r>
              <a:rPr lang="ko-KR" altLang="en-US" sz="700" kern="0" dirty="0">
                <a:latin typeface="Arial" panose="020B0604020202020204" pitchFamily="34" charset="0"/>
                <a:ea typeface="+mj-ea"/>
                <a:cs typeface="Arial" panose="020B0604020202020204" pitchFamily="34" charset="0"/>
              </a:rPr>
              <a:t>투자여력 부족으로 </a:t>
            </a:r>
            <a:r>
              <a:rPr lang="en-US" altLang="ko-KR" sz="700" kern="0" dirty="0">
                <a:latin typeface="Arial" panose="020B0604020202020204" pitchFamily="34" charset="0"/>
                <a:ea typeface="+mj-ea"/>
                <a:cs typeface="Arial" panose="020B0604020202020204" pitchFamily="34" charset="0"/>
              </a:rPr>
              <a:t>149Ah </a:t>
            </a:r>
            <a:r>
              <a:rPr lang="ko-KR" altLang="en-US" sz="700" kern="0" dirty="0">
                <a:latin typeface="Arial" panose="020B0604020202020204" pitchFamily="34" charset="0"/>
                <a:ea typeface="+mj-ea"/>
                <a:cs typeface="Arial" panose="020B0604020202020204" pitchFamily="34" charset="0"/>
              </a:rPr>
              <a:t>등 중대형 </a:t>
            </a:r>
            <a:r>
              <a:rPr lang="en-US" altLang="ko-KR" sz="700" kern="0" dirty="0">
                <a:latin typeface="Arial" panose="020B0604020202020204" pitchFamily="34" charset="0"/>
                <a:ea typeface="+mj-ea"/>
                <a:cs typeface="Arial" panose="020B0604020202020204" pitchFamily="34" charset="0"/>
              </a:rPr>
              <a:t>ESS </a:t>
            </a:r>
            <a:r>
              <a:rPr lang="ko-KR" altLang="en-US" sz="700" kern="0" dirty="0">
                <a:latin typeface="Arial" panose="020B0604020202020204" pitchFamily="34" charset="0"/>
                <a:ea typeface="+mj-ea"/>
                <a:cs typeface="Arial" panose="020B0604020202020204" pitchFamily="34" charset="0"/>
              </a:rPr>
              <a:t>생산에 참여가 어려울 것으로 판단한 사업계획 준용</a:t>
            </a:r>
            <a:endParaRPr lang="en-US" altLang="ko-KR" sz="700" kern="0" dirty="0">
              <a:latin typeface="Arial" panose="020B0604020202020204" pitchFamily="34" charset="0"/>
              <a:ea typeface="+mj-ea"/>
              <a:cs typeface="Arial" panose="020B0604020202020204" pitchFamily="34" charset="0"/>
            </a:endParaRPr>
          </a:p>
        </p:txBody>
      </p:sp>
      <p:graphicFrame>
        <p:nvGraphicFramePr>
          <p:cNvPr id="16" name="표 15">
            <a:extLst>
              <a:ext uri="{FF2B5EF4-FFF2-40B4-BE49-F238E27FC236}">
                <a16:creationId xmlns:a16="http://schemas.microsoft.com/office/drawing/2014/main" id="{7BE6CE37-E10D-4B9B-A612-C3429498A935}"/>
              </a:ext>
            </a:extLst>
          </p:cNvPr>
          <p:cNvGraphicFramePr>
            <a:graphicFrameLocks noGrp="1"/>
          </p:cNvGraphicFramePr>
          <p:nvPr>
            <p:extLst>
              <p:ext uri="{D42A27DB-BD31-4B8C-83A1-F6EECF244321}">
                <p14:modId xmlns:p14="http://schemas.microsoft.com/office/powerpoint/2010/main" val="2762651205"/>
              </p:ext>
            </p:extLst>
          </p:nvPr>
        </p:nvGraphicFramePr>
        <p:xfrm>
          <a:off x="5202768" y="5512074"/>
          <a:ext cx="4050747" cy="324000"/>
        </p:xfrm>
        <a:graphic>
          <a:graphicData uri="http://schemas.openxmlformats.org/drawingml/2006/table">
            <a:tbl>
              <a:tblPr/>
              <a:tblGrid>
                <a:gridCol w="1055787">
                  <a:extLst>
                    <a:ext uri="{9D8B030D-6E8A-4147-A177-3AD203B41FA5}">
                      <a16:colId xmlns:a16="http://schemas.microsoft.com/office/drawing/2014/main" val="3316228520"/>
                    </a:ext>
                  </a:extLst>
                </a:gridCol>
                <a:gridCol w="598992">
                  <a:extLst>
                    <a:ext uri="{9D8B030D-6E8A-4147-A177-3AD203B41FA5}">
                      <a16:colId xmlns:a16="http://schemas.microsoft.com/office/drawing/2014/main" val="2768625420"/>
                    </a:ext>
                  </a:extLst>
                </a:gridCol>
                <a:gridCol w="598992">
                  <a:extLst>
                    <a:ext uri="{9D8B030D-6E8A-4147-A177-3AD203B41FA5}">
                      <a16:colId xmlns:a16="http://schemas.microsoft.com/office/drawing/2014/main" val="4292827631"/>
                    </a:ext>
                  </a:extLst>
                </a:gridCol>
                <a:gridCol w="598992">
                  <a:extLst>
                    <a:ext uri="{9D8B030D-6E8A-4147-A177-3AD203B41FA5}">
                      <a16:colId xmlns:a16="http://schemas.microsoft.com/office/drawing/2014/main" val="1900206923"/>
                    </a:ext>
                  </a:extLst>
                </a:gridCol>
                <a:gridCol w="598992">
                  <a:extLst>
                    <a:ext uri="{9D8B030D-6E8A-4147-A177-3AD203B41FA5}">
                      <a16:colId xmlns:a16="http://schemas.microsoft.com/office/drawing/2014/main" val="3900478866"/>
                    </a:ext>
                  </a:extLst>
                </a:gridCol>
                <a:gridCol w="598992">
                  <a:extLst>
                    <a:ext uri="{9D8B030D-6E8A-4147-A177-3AD203B41FA5}">
                      <a16:colId xmlns:a16="http://schemas.microsoft.com/office/drawing/2014/main" val="1493374788"/>
                    </a:ext>
                  </a:extLst>
                </a:gridCol>
              </a:tblGrid>
              <a:tr h="108000">
                <a:tc>
                  <a:txBody>
                    <a:bodyPr/>
                    <a:lstStyle/>
                    <a:p>
                      <a:pPr algn="l" fontAlgn="ctr"/>
                      <a:r>
                        <a:rPr lang="en-US" sz="700" b="1" i="0" u="none" strike="noStrike" dirty="0">
                          <a:solidFill>
                            <a:srgbClr val="FFFFFF"/>
                          </a:solidFill>
                          <a:effectLst/>
                          <a:latin typeface="맑은 고딕" panose="020B0503020000020004" pitchFamily="50" charset="-127"/>
                          <a:ea typeface="맑은 고딕" panose="020B0503020000020004" pitchFamily="50" charset="-127"/>
                        </a:rPr>
                        <a:t>(</a:t>
                      </a:r>
                      <a:r>
                        <a:rPr lang="ko-KR" altLang="en-US" sz="700" b="1" i="0" u="none" strike="noStrike" dirty="0">
                          <a:solidFill>
                            <a:srgbClr val="FFFFFF"/>
                          </a:solidFill>
                          <a:effectLst/>
                          <a:latin typeface="맑은 고딕" panose="020B0503020000020004" pitchFamily="50" charset="-127"/>
                          <a:ea typeface="맑은 고딕" panose="020B0503020000020004" pitchFamily="50" charset="-127"/>
                        </a:rPr>
                        <a:t>단위 </a:t>
                      </a:r>
                      <a:r>
                        <a:rPr lang="en-US" altLang="ko-KR" sz="700" b="1" i="0" u="none" strike="noStrike" dirty="0">
                          <a:solidFill>
                            <a:srgbClr val="FFFFFF"/>
                          </a:solidFill>
                          <a:effectLst/>
                          <a:latin typeface="맑은 고딕" panose="020B0503020000020004" pitchFamily="50" charset="-127"/>
                          <a:ea typeface="맑은 고딕" panose="020B0503020000020004" pitchFamily="50" charset="-127"/>
                        </a:rPr>
                        <a:t>: EA)</a:t>
                      </a:r>
                      <a:endParaRPr lang="en-US" sz="700" b="1" i="0" u="none" strike="noStrike" dirty="0">
                        <a:solidFill>
                          <a:srgbClr val="FFFFFF"/>
                        </a:solidFill>
                        <a:effectLst/>
                        <a:latin typeface="맑은 고딕" panose="020B0503020000020004" pitchFamily="50" charset="-127"/>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fontAlgn="ctr"/>
                      <a:r>
                        <a:rPr lang="en-US" sz="7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2023 F</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fontAlgn="ctr"/>
                      <a:r>
                        <a:rPr lang="en-US" sz="7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2024 F</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fontAlgn="ctr"/>
                      <a:r>
                        <a:rPr lang="en-US" sz="7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2025 F</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fontAlgn="ctr"/>
                      <a:r>
                        <a:rPr lang="en-US" sz="7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2026 F</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fontAlgn="ctr"/>
                      <a:r>
                        <a:rPr lang="en-US" sz="7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2027 F</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solidFill>
                      <a:srgbClr val="00338D"/>
                    </a:solidFill>
                  </a:tcPr>
                </a:tc>
                <a:extLst>
                  <a:ext uri="{0D108BD9-81ED-4DB2-BD59-A6C34878D82A}">
                    <a16:rowId xmlns:a16="http://schemas.microsoft.com/office/drawing/2014/main" val="25837156"/>
                  </a:ext>
                </a:extLst>
              </a:tr>
              <a:tr h="108000">
                <a:tc>
                  <a:txBody>
                    <a:bodyPr/>
                    <a:lstStyle/>
                    <a:p>
                      <a:pPr algn="l" fontAlgn="ctr"/>
                      <a:r>
                        <a:rPr lang="ko-KR" altLang="en-US" sz="700" b="1" i="0" u="none" strike="noStrike">
                          <a:solidFill>
                            <a:srgbClr val="000000"/>
                          </a:solidFill>
                          <a:effectLst/>
                          <a:latin typeface="맑은 고딕" panose="020B0503020000020004" pitchFamily="50" charset="-127"/>
                          <a:ea typeface="맑은 고딕" panose="020B0503020000020004" pitchFamily="50" charset="-127"/>
                        </a:rPr>
                        <a:t>삼성</a:t>
                      </a:r>
                      <a:r>
                        <a:rPr lang="en-US" altLang="ko-KR" sz="700" b="1" i="0" u="none" strike="noStrike">
                          <a:solidFill>
                            <a:srgbClr val="000000"/>
                          </a:solidFill>
                          <a:effectLst/>
                          <a:latin typeface="맑은 고딕" panose="020B0503020000020004" pitchFamily="50" charset="-127"/>
                          <a:ea typeface="맑은 고딕" panose="020B0503020000020004" pitchFamily="50" charset="-127"/>
                        </a:rPr>
                        <a:t>SDI </a:t>
                      </a:r>
                      <a:r>
                        <a:rPr lang="ko-KR" altLang="en-US" sz="700" b="1" i="0" u="none" strike="noStrike">
                          <a:solidFill>
                            <a:srgbClr val="000000"/>
                          </a:solidFill>
                          <a:effectLst/>
                          <a:latin typeface="맑은 고딕" panose="020B0503020000020004" pitchFamily="50" charset="-127"/>
                          <a:ea typeface="맑은 고딕" panose="020B0503020000020004" pitchFamily="50" charset="-127"/>
                        </a:rPr>
                        <a:t>요구치</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700" b="1" i="0" u="none" strike="noStrike" dirty="0">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700" b="1" i="0" u="none" strike="noStrike" dirty="0">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700" b="1" i="0" u="none" strike="noStrike">
                          <a:solidFill>
                            <a:srgbClr val="000000"/>
                          </a:solidFill>
                          <a:effectLst/>
                          <a:latin typeface="Arial" panose="020B0604020202020204" pitchFamily="34" charset="0"/>
                          <a:ea typeface="맑은 고딕" panose="020B0503020000020004" pitchFamily="50" charset="-127"/>
                        </a:rPr>
                        <a:t>48,000,000</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700" b="1" i="0" u="none" strike="noStrike">
                          <a:solidFill>
                            <a:srgbClr val="000000"/>
                          </a:solidFill>
                          <a:effectLst/>
                          <a:latin typeface="Arial" panose="020B0604020202020204" pitchFamily="34" charset="0"/>
                          <a:ea typeface="맑은 고딕" panose="020B0503020000020004" pitchFamily="50" charset="-127"/>
                        </a:rPr>
                        <a:t>48,000,000</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700" b="1" i="0" u="none" strike="noStrike">
                          <a:solidFill>
                            <a:srgbClr val="000000"/>
                          </a:solidFill>
                          <a:effectLst/>
                          <a:latin typeface="Arial" panose="020B0604020202020204" pitchFamily="34" charset="0"/>
                          <a:ea typeface="맑은 고딕" panose="020B0503020000020004" pitchFamily="50" charset="-127"/>
                        </a:rPr>
                        <a:t>48,000,000</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260340313"/>
                  </a:ext>
                </a:extLst>
              </a:tr>
              <a:tr h="108000">
                <a:tc>
                  <a:txBody>
                    <a:bodyPr/>
                    <a:lstStyle/>
                    <a:p>
                      <a:pPr algn="l" fontAlgn="ctr"/>
                      <a:r>
                        <a:rPr lang="ko-KR" altLang="en-US" sz="700" b="1" i="0" u="none" strike="noStrike">
                          <a:solidFill>
                            <a:srgbClr val="000000"/>
                          </a:solidFill>
                          <a:effectLst/>
                          <a:latin typeface="맑은 고딕" panose="020B0503020000020004" pitchFamily="50" charset="-127"/>
                          <a:ea typeface="맑은 고딕" panose="020B0503020000020004" pitchFamily="50" charset="-127"/>
                        </a:rPr>
                        <a:t>태화</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700" b="1" i="0" u="none" strike="noStrike" dirty="0">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700" b="1" i="0" u="none" strike="noStrike" dirty="0">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700" b="1" i="0" u="none" strike="noStrike" dirty="0">
                          <a:solidFill>
                            <a:srgbClr val="000000"/>
                          </a:solidFill>
                          <a:effectLst/>
                          <a:latin typeface="Arial" panose="020B0604020202020204" pitchFamily="34" charset="0"/>
                          <a:ea typeface="맑은 고딕" panose="020B0503020000020004" pitchFamily="50" charset="-127"/>
                        </a:rPr>
                        <a:t>48,000,000</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700" b="1" i="0" u="none" strike="noStrike">
                          <a:solidFill>
                            <a:srgbClr val="000000"/>
                          </a:solidFill>
                          <a:effectLst/>
                          <a:latin typeface="Arial" panose="020B0604020202020204" pitchFamily="34" charset="0"/>
                          <a:ea typeface="맑은 고딕" panose="020B0503020000020004" pitchFamily="50" charset="-127"/>
                        </a:rPr>
                        <a:t>48,000,000</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700" b="1" i="0" u="none" strike="noStrike" dirty="0">
                          <a:solidFill>
                            <a:srgbClr val="000000"/>
                          </a:solidFill>
                          <a:effectLst/>
                          <a:latin typeface="Arial" panose="020B0604020202020204" pitchFamily="34" charset="0"/>
                          <a:ea typeface="맑은 고딕" panose="020B0503020000020004" pitchFamily="50" charset="-127"/>
                        </a:rPr>
                        <a:t>48,000,000</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2767540533"/>
                  </a:ext>
                </a:extLst>
              </a:tr>
            </a:tbl>
          </a:graphicData>
        </a:graphic>
      </p:graphicFrame>
      <p:sp>
        <p:nvSpPr>
          <p:cNvPr id="18" name="TextBox 17">
            <a:extLst>
              <a:ext uri="{FF2B5EF4-FFF2-40B4-BE49-F238E27FC236}">
                <a16:creationId xmlns:a16="http://schemas.microsoft.com/office/drawing/2014/main" id="{852D53C4-D5CE-4FD0-AE2A-8271317457C9}"/>
              </a:ext>
            </a:extLst>
          </p:cNvPr>
          <p:cNvSpPr txBox="1"/>
          <p:nvPr/>
        </p:nvSpPr>
        <p:spPr>
          <a:xfrm>
            <a:off x="5135482" y="1342615"/>
            <a:ext cx="4275218" cy="126364"/>
          </a:xfrm>
          <a:prstGeom prst="rect">
            <a:avLst/>
          </a:prstGeom>
          <a:noFill/>
        </p:spPr>
        <p:txBody>
          <a:bodyPr wrap="square" lIns="0" tIns="0" rIns="0" bIns="0" rtlCol="0">
            <a:spAutoFit/>
          </a:bodyPr>
          <a:lstStyle/>
          <a:p>
            <a:pPr algn="r"/>
            <a:r>
              <a:rPr lang="en-US" altLang="ko-KR" sz="800" dirty="0">
                <a:latin typeface="Arial" panose="020B0604020202020204" pitchFamily="34" charset="0"/>
                <a:ea typeface="+mj-ea"/>
                <a:cs typeface="Arial" panose="020B0604020202020204" pitchFamily="34" charset="0"/>
              </a:rPr>
              <a:t>(Source: </a:t>
            </a:r>
            <a:r>
              <a:rPr lang="ko-KR" altLang="en-US" sz="800" dirty="0">
                <a:latin typeface="Arial" panose="020B0604020202020204" pitchFamily="34" charset="0"/>
                <a:ea typeface="+mj-ea"/>
                <a:cs typeface="Arial" panose="020B0604020202020204" pitchFamily="34" charset="0"/>
              </a:rPr>
              <a:t>사업부 제시 자료</a:t>
            </a:r>
            <a:r>
              <a:rPr lang="en-US" altLang="ko-KR" sz="800" dirty="0">
                <a:latin typeface="Arial" panose="020B0604020202020204" pitchFamily="34" charset="0"/>
                <a:ea typeface="+mj-ea"/>
                <a:cs typeface="Arial" panose="020B0604020202020204" pitchFamily="34" charset="0"/>
              </a:rPr>
              <a:t>, KPMG Analysis)</a:t>
            </a:r>
          </a:p>
        </p:txBody>
      </p:sp>
      <p:sp>
        <p:nvSpPr>
          <p:cNvPr id="17" name="직사각형 16">
            <a:extLst>
              <a:ext uri="{FF2B5EF4-FFF2-40B4-BE49-F238E27FC236}">
                <a16:creationId xmlns:a16="http://schemas.microsoft.com/office/drawing/2014/main" id="{BAE0E265-E542-46D7-A297-9DEC1C23324A}"/>
              </a:ext>
            </a:extLst>
          </p:cNvPr>
          <p:cNvSpPr/>
          <p:nvPr/>
        </p:nvSpPr>
        <p:spPr>
          <a:xfrm>
            <a:off x="490009" y="4031379"/>
            <a:ext cx="4356101" cy="1972837"/>
          </a:xfrm>
          <a:prstGeom prst="rect">
            <a:avLst/>
          </a:prstGeom>
          <a:noFill/>
          <a:ln w="635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t"/>
          <a:lstStyle/>
          <a:p>
            <a:r>
              <a:rPr lang="en-US" altLang="ko-KR" sz="800" dirty="0">
                <a:solidFill>
                  <a:schemeClr val="bg1"/>
                </a:solidFill>
              </a:rPr>
              <a:t>Dd</a:t>
            </a:r>
          </a:p>
          <a:p>
            <a:pPr marL="171450" indent="-171450">
              <a:buClr>
                <a:srgbClr val="00338D"/>
              </a:buClr>
              <a:buFont typeface="Wingdings" panose="05000000000000000000" pitchFamily="2" charset="2"/>
              <a:buChar char="§"/>
            </a:pPr>
            <a:r>
              <a:rPr lang="ko-KR" altLang="en-US" sz="800" b="1" dirty="0">
                <a:solidFill>
                  <a:schemeClr val="tx1"/>
                </a:solidFill>
                <a:latin typeface="Arial" panose="020B0604020202020204" pitchFamily="34" charset="0"/>
                <a:cs typeface="Arial" panose="020B0604020202020204" pitchFamily="34" charset="0"/>
              </a:rPr>
              <a:t>국내 물량</a:t>
            </a:r>
            <a:r>
              <a:rPr lang="en-US" altLang="ko-KR" sz="800" b="1" dirty="0">
                <a:solidFill>
                  <a:schemeClr val="tx1"/>
                </a:solidFill>
                <a:latin typeface="Arial" panose="020B0604020202020204" pitchFamily="34" charset="0"/>
                <a:cs typeface="Arial" panose="020B0604020202020204" pitchFamily="34" charset="0"/>
              </a:rPr>
              <a:t>(Q)</a:t>
            </a:r>
            <a:r>
              <a:rPr lang="ko-KR" altLang="en-US" sz="800" b="1" dirty="0">
                <a:solidFill>
                  <a:schemeClr val="tx1"/>
                </a:solidFill>
                <a:latin typeface="Arial" panose="020B0604020202020204" pitchFamily="34" charset="0"/>
                <a:cs typeface="Arial" panose="020B0604020202020204" pitchFamily="34" charset="0"/>
              </a:rPr>
              <a:t> 가정 </a:t>
            </a:r>
            <a:r>
              <a:rPr lang="en-US" altLang="ko-KR" sz="800" b="1" dirty="0">
                <a:solidFill>
                  <a:schemeClr val="tx1"/>
                </a:solidFill>
                <a:latin typeface="Arial" panose="020B0604020202020204" pitchFamily="34" charset="0"/>
                <a:cs typeface="Arial" panose="020B0604020202020204" pitchFamily="34" charset="0"/>
              </a:rPr>
              <a:t>(</a:t>
            </a:r>
            <a:r>
              <a:rPr lang="ko-KR" altLang="en-US" sz="800" b="1" dirty="0">
                <a:solidFill>
                  <a:schemeClr val="tx1"/>
                </a:solidFill>
                <a:latin typeface="Arial" panose="020B0604020202020204" pitchFamily="34" charset="0"/>
                <a:cs typeface="Arial" panose="020B0604020202020204" pitchFamily="34" charset="0"/>
              </a:rPr>
              <a:t>사업계획 준용</a:t>
            </a:r>
            <a:r>
              <a:rPr lang="en-US" altLang="ko-KR" sz="800" b="1" dirty="0">
                <a:solidFill>
                  <a:schemeClr val="tx1"/>
                </a:solidFill>
                <a:latin typeface="Arial" panose="020B0604020202020204" pitchFamily="34" charset="0"/>
                <a:cs typeface="Arial" panose="020B0604020202020204" pitchFamily="34" charset="0"/>
              </a:rPr>
              <a:t>)</a:t>
            </a:r>
          </a:p>
          <a:p>
            <a:pPr marL="361950" marR="0" lvl="0" indent="-184150" algn="l" defTabSz="914400" rtl="0" eaLnBrk="1" fontAlgn="auto" latinLnBrk="1" hangingPunct="1">
              <a:lnSpc>
                <a:spcPct val="100000"/>
              </a:lnSpc>
              <a:spcBef>
                <a:spcPts val="100"/>
              </a:spcBef>
              <a:spcAft>
                <a:spcPts val="0"/>
              </a:spcAft>
              <a:buClr>
                <a:srgbClr val="00338D"/>
              </a:buClr>
              <a:buSzTx/>
              <a:buFont typeface="Wingdings" panose="05000000000000000000" pitchFamily="2" charset="2"/>
              <a:buChar char="ü"/>
              <a:tabLst/>
              <a:defRPr/>
            </a:pPr>
            <a:r>
              <a:rPr kumimoji="0" lang="en-US" altLang="ko-KR" sz="800" i="0"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112Ah,</a:t>
            </a:r>
            <a:r>
              <a:rPr kumimoji="0" lang="ko-KR" altLang="en-US" sz="800" i="0"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 </a:t>
            </a:r>
            <a:r>
              <a:rPr kumimoji="0" lang="en-US" altLang="ko-KR" sz="800" i="0"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149Ah </a:t>
            </a:r>
            <a:r>
              <a:rPr kumimoji="0" lang="en-US" altLang="ko-KR" sz="8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 </a:t>
            </a:r>
            <a:r>
              <a:rPr kumimoji="0" lang="ko-KR" altLang="en-US" sz="8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삼성</a:t>
            </a:r>
            <a:r>
              <a:rPr kumimoji="0" lang="en-US" altLang="ko-KR" sz="8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SDI</a:t>
            </a:r>
            <a:r>
              <a:rPr kumimoji="0" lang="ko-KR" altLang="en-US" sz="8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가 각 공급업체가 보유한 라인 </a:t>
            </a:r>
            <a:r>
              <a:rPr kumimoji="0" lang="en-US" altLang="ko-KR" sz="800" b="0" i="0" u="none" strike="noStrike" kern="0" cap="none" spc="0" normalizeH="0" baseline="0" noProof="0" dirty="0" err="1">
                <a:ln>
                  <a:noFill/>
                </a:ln>
                <a:solidFill>
                  <a:srgbClr val="000000"/>
                </a:solidFill>
                <a:effectLst/>
                <a:uLnTx/>
                <a:uFillTx/>
                <a:latin typeface="Arial" panose="020B0604020202020204" pitchFamily="34" charset="0"/>
                <a:cs typeface="Arial" panose="020B0604020202020204" pitchFamily="34" charset="0"/>
              </a:rPr>
              <a:t>Capa</a:t>
            </a:r>
            <a:r>
              <a:rPr kumimoji="0" lang="en-US" altLang="ko-KR" sz="8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 </a:t>
            </a:r>
            <a:r>
              <a:rPr kumimoji="0" lang="ko-KR" altLang="en-US" sz="8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기준으로 물량을 배부하고 있으며</a:t>
            </a:r>
            <a:r>
              <a:rPr kumimoji="0" lang="en-US" altLang="ko-KR" sz="8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 </a:t>
            </a:r>
            <a:r>
              <a:rPr kumimoji="0" lang="ko-KR" altLang="en-US" sz="8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향후에도 이러한 정책이 유지된다고 가정하였으며</a:t>
            </a:r>
            <a:r>
              <a:rPr kumimoji="0" lang="en-US" altLang="ko-KR" sz="8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 </a:t>
            </a:r>
            <a:r>
              <a:rPr kumimoji="0" lang="ko-KR" altLang="en-US" sz="8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이러한 가정에 따른 </a:t>
            </a:r>
            <a:r>
              <a:rPr kumimoji="0" lang="en-US" altLang="ko-KR" sz="8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112Ah, 149Ah </a:t>
            </a:r>
            <a:r>
              <a:rPr kumimoji="0" lang="ko-KR" altLang="en-US" sz="8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예상 판매량은 아래와 같음</a:t>
            </a:r>
            <a:endParaRPr kumimoji="0" lang="en-US" altLang="ko-KR" sz="8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a:p>
            <a:pPr marL="95250"/>
            <a:endParaRPr lang="en-US" altLang="ko-KR" sz="800" dirty="0">
              <a:solidFill>
                <a:schemeClr val="tx1"/>
              </a:solidFill>
              <a:latin typeface="Arial" panose="020B0604020202020204" pitchFamily="34" charset="0"/>
              <a:cs typeface="Arial" panose="020B0604020202020204" pitchFamily="34" charset="0"/>
            </a:endParaRPr>
          </a:p>
          <a:p>
            <a:pPr marL="95250"/>
            <a:endParaRPr lang="en-US" altLang="ko-KR" sz="800" noProof="0" dirty="0">
              <a:solidFill>
                <a:schemeClr val="tx1"/>
              </a:solidFill>
              <a:latin typeface="Arial" panose="020B0604020202020204" pitchFamily="34" charset="0"/>
              <a:cs typeface="Arial" panose="020B0604020202020204" pitchFamily="34" charset="0"/>
            </a:endParaRPr>
          </a:p>
          <a:p>
            <a:pPr marL="171450" indent="-171450">
              <a:buFont typeface="Wingdings" panose="05000000000000000000" pitchFamily="2" charset="2"/>
              <a:buChar char="§"/>
            </a:pPr>
            <a:endParaRPr lang="en-US" altLang="ko-KR" sz="800" b="1" dirty="0">
              <a:solidFill>
                <a:schemeClr val="tx1"/>
              </a:solidFill>
            </a:endParaRPr>
          </a:p>
          <a:p>
            <a:pPr marL="266700" indent="-171450">
              <a:buFont typeface="Wingdings" panose="05000000000000000000" pitchFamily="2" charset="2"/>
              <a:buChar char="ü"/>
            </a:pPr>
            <a:endParaRPr kumimoji="0" lang="en-US" altLang="ko-KR" sz="8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266700" indent="-171450">
              <a:buFont typeface="Wingdings" panose="05000000000000000000" pitchFamily="2" charset="2"/>
              <a:buChar char="ü"/>
            </a:pPr>
            <a:endParaRPr lang="ko-KR" altLang="en-US" sz="800" dirty="0">
              <a:solidFill>
                <a:schemeClr val="tx1"/>
              </a:solidFill>
              <a:latin typeface="Arial" panose="020B0604020202020204" pitchFamily="34" charset="0"/>
              <a:cs typeface="Arial" panose="020B0604020202020204" pitchFamily="34" charset="0"/>
            </a:endParaRPr>
          </a:p>
        </p:txBody>
      </p:sp>
      <p:sp>
        <p:nvSpPr>
          <p:cNvPr id="19" name="직사각형 18">
            <a:extLst>
              <a:ext uri="{FF2B5EF4-FFF2-40B4-BE49-F238E27FC236}">
                <a16:creationId xmlns:a16="http://schemas.microsoft.com/office/drawing/2014/main" id="{DB090B9F-FE82-45E2-9B0C-39D13102B454}"/>
              </a:ext>
            </a:extLst>
          </p:cNvPr>
          <p:cNvSpPr/>
          <p:nvPr/>
        </p:nvSpPr>
        <p:spPr>
          <a:xfrm>
            <a:off x="652484" y="3959659"/>
            <a:ext cx="910341" cy="172720"/>
          </a:xfrm>
          <a:prstGeom prst="rect">
            <a:avLst/>
          </a:prstGeom>
          <a:solidFill>
            <a:srgbClr val="00338D"/>
          </a:solidFill>
          <a:ln w="635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altLang="ko-KR" sz="900" b="1" dirty="0">
                <a:solidFill>
                  <a:schemeClr val="bg1"/>
                </a:solidFill>
                <a:latin typeface="Arial" panose="020B0604020202020204" pitchFamily="34" charset="0"/>
                <a:cs typeface="Arial" panose="020B0604020202020204" pitchFamily="34" charset="0"/>
              </a:rPr>
              <a:t>Case 1, 3</a:t>
            </a:r>
            <a:endParaRPr lang="ko-KR" altLang="en-US" sz="900" b="1" dirty="0">
              <a:solidFill>
                <a:schemeClr val="bg1"/>
              </a:solidFill>
              <a:latin typeface="Arial" panose="020B0604020202020204" pitchFamily="34" charset="0"/>
              <a:cs typeface="Arial" panose="020B0604020202020204" pitchFamily="34" charset="0"/>
            </a:endParaRPr>
          </a:p>
        </p:txBody>
      </p:sp>
      <p:graphicFrame>
        <p:nvGraphicFramePr>
          <p:cNvPr id="21" name="표 20">
            <a:extLst>
              <a:ext uri="{FF2B5EF4-FFF2-40B4-BE49-F238E27FC236}">
                <a16:creationId xmlns:a16="http://schemas.microsoft.com/office/drawing/2014/main" id="{E1061125-CE6A-45BA-863A-55E2B87430A6}"/>
              </a:ext>
            </a:extLst>
          </p:cNvPr>
          <p:cNvGraphicFramePr>
            <a:graphicFrameLocks noGrp="1"/>
          </p:cNvGraphicFramePr>
          <p:nvPr>
            <p:extLst>
              <p:ext uri="{D42A27DB-BD31-4B8C-83A1-F6EECF244321}">
                <p14:modId xmlns:p14="http://schemas.microsoft.com/office/powerpoint/2010/main" val="3314451978"/>
              </p:ext>
            </p:extLst>
          </p:nvPr>
        </p:nvGraphicFramePr>
        <p:xfrm>
          <a:off x="652484" y="4736971"/>
          <a:ext cx="4050747" cy="1173480"/>
        </p:xfrm>
        <a:graphic>
          <a:graphicData uri="http://schemas.openxmlformats.org/drawingml/2006/table">
            <a:tbl>
              <a:tblPr/>
              <a:tblGrid>
                <a:gridCol w="97400">
                  <a:extLst>
                    <a:ext uri="{9D8B030D-6E8A-4147-A177-3AD203B41FA5}">
                      <a16:colId xmlns:a16="http://schemas.microsoft.com/office/drawing/2014/main" val="3316228520"/>
                    </a:ext>
                  </a:extLst>
                </a:gridCol>
                <a:gridCol w="958387">
                  <a:extLst>
                    <a:ext uri="{9D8B030D-6E8A-4147-A177-3AD203B41FA5}">
                      <a16:colId xmlns:a16="http://schemas.microsoft.com/office/drawing/2014/main" val="1641342025"/>
                    </a:ext>
                  </a:extLst>
                </a:gridCol>
                <a:gridCol w="598992">
                  <a:extLst>
                    <a:ext uri="{9D8B030D-6E8A-4147-A177-3AD203B41FA5}">
                      <a16:colId xmlns:a16="http://schemas.microsoft.com/office/drawing/2014/main" val="2768625420"/>
                    </a:ext>
                  </a:extLst>
                </a:gridCol>
                <a:gridCol w="598992">
                  <a:extLst>
                    <a:ext uri="{9D8B030D-6E8A-4147-A177-3AD203B41FA5}">
                      <a16:colId xmlns:a16="http://schemas.microsoft.com/office/drawing/2014/main" val="4292827631"/>
                    </a:ext>
                  </a:extLst>
                </a:gridCol>
                <a:gridCol w="598992">
                  <a:extLst>
                    <a:ext uri="{9D8B030D-6E8A-4147-A177-3AD203B41FA5}">
                      <a16:colId xmlns:a16="http://schemas.microsoft.com/office/drawing/2014/main" val="1900206923"/>
                    </a:ext>
                  </a:extLst>
                </a:gridCol>
                <a:gridCol w="598992">
                  <a:extLst>
                    <a:ext uri="{9D8B030D-6E8A-4147-A177-3AD203B41FA5}">
                      <a16:colId xmlns:a16="http://schemas.microsoft.com/office/drawing/2014/main" val="3900478866"/>
                    </a:ext>
                  </a:extLst>
                </a:gridCol>
                <a:gridCol w="598992">
                  <a:extLst>
                    <a:ext uri="{9D8B030D-6E8A-4147-A177-3AD203B41FA5}">
                      <a16:colId xmlns:a16="http://schemas.microsoft.com/office/drawing/2014/main" val="1493374788"/>
                    </a:ext>
                  </a:extLst>
                </a:gridCol>
              </a:tblGrid>
              <a:tr h="71364">
                <a:tc gridSpan="2">
                  <a:txBody>
                    <a:bodyPr/>
                    <a:lstStyle/>
                    <a:p>
                      <a:pPr algn="l" fontAlgn="ctr"/>
                      <a:r>
                        <a:rPr lang="en-US" sz="700" b="1" i="0" u="none" strike="noStrike" dirty="0">
                          <a:solidFill>
                            <a:srgbClr val="FFFFFF"/>
                          </a:solidFill>
                          <a:effectLst/>
                          <a:latin typeface="맑은 고딕" panose="020B0503020000020004" pitchFamily="50" charset="-127"/>
                          <a:ea typeface="맑은 고딕" panose="020B0503020000020004" pitchFamily="50" charset="-127"/>
                        </a:rPr>
                        <a:t>(</a:t>
                      </a:r>
                      <a:r>
                        <a:rPr lang="ko-KR" altLang="en-US" sz="700" b="1" i="0" u="none" strike="noStrike" dirty="0">
                          <a:solidFill>
                            <a:srgbClr val="FFFFFF"/>
                          </a:solidFill>
                          <a:effectLst/>
                          <a:latin typeface="맑은 고딕" panose="020B0503020000020004" pitchFamily="50" charset="-127"/>
                          <a:ea typeface="맑은 고딕" panose="020B0503020000020004" pitchFamily="50" charset="-127"/>
                        </a:rPr>
                        <a:t>단위 </a:t>
                      </a:r>
                      <a:r>
                        <a:rPr lang="en-US" altLang="ko-KR" sz="700" b="1" i="0" u="none" strike="noStrike" dirty="0">
                          <a:solidFill>
                            <a:srgbClr val="FFFFFF"/>
                          </a:solidFill>
                          <a:effectLst/>
                          <a:latin typeface="맑은 고딕" panose="020B0503020000020004" pitchFamily="50" charset="-127"/>
                          <a:ea typeface="맑은 고딕" panose="020B0503020000020004" pitchFamily="50" charset="-127"/>
                        </a:rPr>
                        <a:t>: EA)</a:t>
                      </a:r>
                      <a:endParaRPr lang="en-US" sz="700" b="1" i="0" u="none" strike="noStrike" dirty="0">
                        <a:solidFill>
                          <a:srgbClr val="FFFFFF"/>
                        </a:solidFill>
                        <a:effectLst/>
                        <a:latin typeface="맑은 고딕" panose="020B0503020000020004" pitchFamily="50" charset="-127"/>
                        <a:ea typeface="맑은 고딕" panose="020B0503020000020004" pitchFamily="50" charset="-127"/>
                      </a:endParaRPr>
                    </a:p>
                  </a:txBody>
                  <a:tcPr marL="36000" marR="36000" marT="0" marB="0" anchor="ctr">
                    <a:lnL w="6350" cap="flat" cmpd="sng" algn="ctr">
                      <a:solidFill>
                        <a:srgbClr val="000000"/>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solidFill>
                      <a:srgbClr val="00338D"/>
                    </a:solidFill>
                  </a:tcPr>
                </a:tc>
                <a:tc hMerge="1">
                  <a:txBody>
                    <a:bodyPr/>
                    <a:lstStyle/>
                    <a:p>
                      <a:pPr algn="ctr" fontAlgn="ctr"/>
                      <a:endParaRPr lang="en-US" sz="7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w="6350" cap="flat" cmpd="sng" algn="ctr">
                      <a:solidFill>
                        <a:srgbClr val="000000"/>
                      </a:solidFill>
                      <a:prstDash val="solid"/>
                      <a:round/>
                      <a:headEnd type="none" w="med" len="med"/>
                      <a:tailEnd type="none" w="med" len="med"/>
                    </a:lnT>
                    <a:lnB>
                      <a:noFill/>
                    </a:lnB>
                    <a:solidFill>
                      <a:srgbClr val="00338D"/>
                    </a:solidFill>
                  </a:tcPr>
                </a:tc>
                <a:tc>
                  <a:txBody>
                    <a:bodyPr/>
                    <a:lstStyle/>
                    <a:p>
                      <a:pPr algn="ctr" fontAlgn="ctr"/>
                      <a:r>
                        <a:rPr lang="en-US" sz="7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2023 F</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fontAlgn="ctr"/>
                      <a:r>
                        <a:rPr lang="en-US" sz="7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2024 F</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fontAlgn="ctr"/>
                      <a:r>
                        <a:rPr lang="en-US" sz="7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2025 F</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fontAlgn="ctr"/>
                      <a:r>
                        <a:rPr lang="en-US" sz="7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2026 F</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fontAlgn="ctr"/>
                      <a:r>
                        <a:rPr lang="en-US" sz="7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2027 F</a:t>
                      </a:r>
                    </a:p>
                  </a:txBody>
                  <a:tcPr marL="36000" marR="36000" marT="0" marB="0" anchor="ctr">
                    <a:lnL>
                      <a:noFill/>
                    </a:lnL>
                    <a:lnR w="6350" cap="flat" cmpd="sng" algn="ctr">
                      <a:solidFill>
                        <a:srgbClr val="000000"/>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solidFill>
                      <a:srgbClr val="00338D"/>
                    </a:solidFill>
                  </a:tcPr>
                </a:tc>
                <a:extLst>
                  <a:ext uri="{0D108BD9-81ED-4DB2-BD59-A6C34878D82A}">
                    <a16:rowId xmlns:a16="http://schemas.microsoft.com/office/drawing/2014/main" val="25837156"/>
                  </a:ext>
                </a:extLst>
              </a:tr>
              <a:tr h="71364">
                <a:tc gridSpan="2">
                  <a:txBody>
                    <a:bodyPr/>
                    <a:lstStyle/>
                    <a:p>
                      <a:pPr algn="l" fontAlgn="ctr"/>
                      <a:r>
                        <a:rPr lang="ko-KR" altLang="en-US" sz="700" b="1" i="0" u="none" strike="noStrike" dirty="0">
                          <a:solidFill>
                            <a:srgbClr val="000000"/>
                          </a:solidFill>
                          <a:effectLst/>
                          <a:latin typeface="맑은 고딕" panose="020B0503020000020004" pitchFamily="50" charset="-127"/>
                          <a:ea typeface="맑은 고딕" panose="020B0503020000020004" pitchFamily="50" charset="-127"/>
                        </a:rPr>
                        <a:t>삼성</a:t>
                      </a:r>
                      <a:r>
                        <a:rPr lang="en-US" altLang="ko-KR" sz="700" b="1" i="0" u="none" strike="noStrike" dirty="0">
                          <a:solidFill>
                            <a:srgbClr val="000000"/>
                          </a:solidFill>
                          <a:effectLst/>
                          <a:latin typeface="맑은 고딕" panose="020B0503020000020004" pitchFamily="50" charset="-127"/>
                          <a:ea typeface="맑은 고딕" panose="020B0503020000020004" pitchFamily="50" charset="-127"/>
                        </a:rPr>
                        <a:t>SDI </a:t>
                      </a:r>
                      <a:r>
                        <a:rPr lang="ko-KR" altLang="en-US" sz="700" b="1" i="0" u="none" strike="noStrike" dirty="0">
                          <a:solidFill>
                            <a:srgbClr val="000000"/>
                          </a:solidFill>
                          <a:effectLst/>
                          <a:latin typeface="맑은 고딕" panose="020B0503020000020004" pitchFamily="50" charset="-127"/>
                          <a:ea typeface="맑은 고딕" panose="020B0503020000020004" pitchFamily="50" charset="-127"/>
                        </a:rPr>
                        <a:t>연간 수요</a:t>
                      </a:r>
                      <a:r>
                        <a:rPr lang="en-US" altLang="ko-KR" sz="700" b="1" i="0" u="none" strike="noStrike" baseline="30000" dirty="0">
                          <a:solidFill>
                            <a:srgbClr val="000000"/>
                          </a:solidFill>
                          <a:effectLst/>
                          <a:latin typeface="맑은 고딕" panose="020B0503020000020004" pitchFamily="50" charset="-127"/>
                          <a:ea typeface="맑은 고딕" panose="020B0503020000020004" pitchFamily="50" charset="-127"/>
                        </a:rPr>
                        <a:t>1</a:t>
                      </a:r>
                      <a:endParaRPr lang="ko-KR" altLang="en-US" sz="70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0"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hMerge="1">
                  <a:txBody>
                    <a:bodyPr/>
                    <a:lstStyle/>
                    <a:p>
                      <a:pPr algn="r" fontAlgn="ctr"/>
                      <a:endParaRPr lang="en-US" altLang="ko-KR" sz="7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a:noFill/>
                    </a:lnT>
                    <a:lnB>
                      <a:noFill/>
                    </a:lnB>
                  </a:tcPr>
                </a:tc>
                <a:tc>
                  <a:txBody>
                    <a:bodyPr/>
                    <a:lstStyle/>
                    <a:p>
                      <a:pPr algn="r" fontAlgn="ctr"/>
                      <a:r>
                        <a:rPr lang="en-US" altLang="ko-KR" sz="700" b="1" i="0" u="none" strike="noStrike" dirty="0">
                          <a:solidFill>
                            <a:srgbClr val="000000"/>
                          </a:solidFill>
                          <a:effectLst/>
                          <a:latin typeface="Arial" panose="020B0604020202020204" pitchFamily="34" charset="0"/>
                          <a:ea typeface="맑은 고딕" panose="020B0503020000020004" pitchFamily="50" charset="-127"/>
                        </a:rPr>
                        <a:t>18,000,000</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700" b="1" i="0" u="none" strike="noStrike" dirty="0">
                          <a:solidFill>
                            <a:srgbClr val="000000"/>
                          </a:solidFill>
                          <a:effectLst/>
                          <a:latin typeface="Arial" panose="020B0604020202020204" pitchFamily="34" charset="0"/>
                          <a:ea typeface="맑은 고딕" panose="020B0503020000020004" pitchFamily="50" charset="-127"/>
                        </a:rPr>
                        <a:t>24,000,000</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700" b="1" i="0" u="none" strike="noStrike" dirty="0">
                          <a:solidFill>
                            <a:srgbClr val="000000"/>
                          </a:solidFill>
                          <a:effectLst/>
                          <a:latin typeface="Arial" panose="020B0604020202020204" pitchFamily="34" charset="0"/>
                          <a:ea typeface="맑은 고딕" panose="020B0503020000020004" pitchFamily="50" charset="-127"/>
                        </a:rPr>
                        <a:t>24,000,000</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700" b="1" i="0" u="none" strike="noStrike">
                          <a:solidFill>
                            <a:srgbClr val="000000"/>
                          </a:solidFill>
                          <a:effectLst/>
                          <a:latin typeface="Arial" panose="020B0604020202020204" pitchFamily="34" charset="0"/>
                          <a:ea typeface="맑은 고딕" panose="020B0503020000020004" pitchFamily="50" charset="-127"/>
                        </a:rPr>
                        <a:t>24,000,000</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700" b="1" i="0" u="none" strike="noStrike" dirty="0">
                          <a:solidFill>
                            <a:srgbClr val="000000"/>
                          </a:solidFill>
                          <a:effectLst/>
                          <a:latin typeface="Arial" panose="020B0604020202020204" pitchFamily="34" charset="0"/>
                          <a:ea typeface="맑은 고딕" panose="020B0503020000020004" pitchFamily="50" charset="-127"/>
                        </a:rPr>
                        <a:t>24,000,000</a:t>
                      </a:r>
                    </a:p>
                  </a:txBody>
                  <a:tcPr marL="36000" marR="36000" marT="0"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260340313"/>
                  </a:ext>
                </a:extLst>
              </a:tr>
              <a:tr h="71364">
                <a:tc gridSpan="2">
                  <a:txBody>
                    <a:bodyPr/>
                    <a:lstStyle/>
                    <a:p>
                      <a:pPr algn="l" fontAlgn="ctr"/>
                      <a:r>
                        <a:rPr lang="en-US" altLang="ko-KR" sz="700" b="1" i="0" u="none" strike="noStrike" err="1">
                          <a:solidFill>
                            <a:srgbClr val="000000"/>
                          </a:solidFill>
                          <a:effectLst/>
                          <a:latin typeface="맑은 고딕" panose="020B0503020000020004" pitchFamily="50" charset="-127"/>
                          <a:ea typeface="맑은 고딕" panose="020B0503020000020004" pitchFamily="50" charset="-127"/>
                        </a:rPr>
                        <a:t>Capa</a:t>
                      </a:r>
                      <a:r>
                        <a:rPr lang="en-US" altLang="ko-KR" sz="700" b="1" i="0" u="none" strike="noStrike">
                          <a:solidFill>
                            <a:srgbClr val="000000"/>
                          </a:solidFill>
                          <a:effectLst/>
                          <a:latin typeface="맑은 고딕" panose="020B0503020000020004" pitchFamily="50" charset="-127"/>
                          <a:ea typeface="맑은 고딕" panose="020B0503020000020004" pitchFamily="50" charset="-127"/>
                        </a:rPr>
                        <a:t> </a:t>
                      </a:r>
                      <a:r>
                        <a:rPr lang="ko-KR" altLang="en-US" sz="700" b="1" i="0" u="none" strike="noStrike">
                          <a:solidFill>
                            <a:srgbClr val="000000"/>
                          </a:solidFill>
                          <a:effectLst/>
                          <a:latin typeface="맑은 고딕" panose="020B0503020000020004" pitchFamily="50" charset="-127"/>
                          <a:ea typeface="맑은 고딕" panose="020B0503020000020004" pitchFamily="50" charset="-127"/>
                        </a:rPr>
                        <a:t>기준 </a:t>
                      </a:r>
                      <a:r>
                        <a:rPr lang="en-US" altLang="ko-KR" sz="700" b="1" i="0" u="none" strike="noStrike">
                          <a:solidFill>
                            <a:srgbClr val="000000"/>
                          </a:solidFill>
                          <a:effectLst/>
                          <a:latin typeface="맑은 고딕" panose="020B0503020000020004" pitchFamily="50" charset="-127"/>
                          <a:ea typeface="맑은 고딕" panose="020B0503020000020004" pitchFamily="50" charset="-127"/>
                        </a:rPr>
                        <a:t>M/S</a:t>
                      </a:r>
                      <a:endParaRPr lang="ko-KR" altLang="en-US" sz="700" b="1" i="0" u="none" strike="noStrike">
                        <a:solidFill>
                          <a:srgbClr val="000000"/>
                        </a:solidFill>
                        <a:effectLst/>
                        <a:latin typeface="맑은 고딕" panose="020B0503020000020004" pitchFamily="50" charset="-127"/>
                        <a:ea typeface="맑은 고딕" panose="020B0503020000020004" pitchFamily="50" charset="-127"/>
                      </a:endParaRPr>
                    </a:p>
                  </a:txBody>
                  <a:tcPr marL="36000" marR="36000" marT="0" marB="0" anchor="ctr">
                    <a:lnL w="6350" cap="flat" cmpd="sng" algn="ctr">
                      <a:solidFill>
                        <a:srgbClr val="000000"/>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solidFill>
                      <a:schemeClr val="accent3">
                        <a:lumMod val="20000"/>
                        <a:lumOff val="80000"/>
                      </a:schemeClr>
                    </a:solidFill>
                  </a:tcPr>
                </a:tc>
                <a:tc hMerge="1">
                  <a:txBody>
                    <a:bodyPr/>
                    <a:lstStyle/>
                    <a:p>
                      <a:pPr algn="r" fontAlgn="ctr"/>
                      <a:endParaRPr lang="en-US" altLang="ko-KR" sz="7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a:noFill/>
                    </a:lnT>
                    <a:lnB>
                      <a:noFill/>
                    </a:lnB>
                    <a:solidFill>
                      <a:schemeClr val="accent3">
                        <a:lumMod val="20000"/>
                        <a:lumOff val="80000"/>
                      </a:schemeClr>
                    </a:solidFill>
                  </a:tcPr>
                </a:tc>
                <a:tc>
                  <a:txBody>
                    <a:bodyPr/>
                    <a:lstStyle/>
                    <a:p>
                      <a:pPr marL="0" marR="0" lvl="0" indent="0" algn="r" defTabSz="914400" rtl="0" eaLnBrk="1" fontAlgn="ctr" latinLnBrk="1" hangingPunct="1">
                        <a:lnSpc>
                          <a:spcPct val="100000"/>
                        </a:lnSpc>
                        <a:spcBef>
                          <a:spcPts val="0"/>
                        </a:spcBef>
                        <a:spcAft>
                          <a:spcPts val="0"/>
                        </a:spcAft>
                        <a:buClrTx/>
                        <a:buSzTx/>
                        <a:buFontTx/>
                        <a:buNone/>
                        <a:tabLst/>
                        <a:defRPr/>
                      </a:pPr>
                      <a:r>
                        <a:rPr kumimoji="0" lang="en-US" altLang="ko-KR" sz="700" b="1" i="1" u="none" strike="noStrike" kern="1200" cap="none" spc="0" normalizeH="0" baseline="0" noProof="0">
                          <a:ln>
                            <a:noFill/>
                          </a:ln>
                          <a:solidFill>
                            <a:srgbClr val="000000"/>
                          </a:solidFill>
                          <a:effectLst/>
                          <a:uLnTx/>
                          <a:uFillTx/>
                          <a:latin typeface="Arial" panose="020B0604020202020204" pitchFamily="34" charset="0"/>
                          <a:ea typeface="맑은 고딕" panose="020B0503020000020004" pitchFamily="50" charset="-127"/>
                          <a:cs typeface="Arial" panose="020B0604020202020204" pitchFamily="34" charset="0"/>
                        </a:rPr>
                        <a:t>100.0%</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chemeClr val="accent3">
                        <a:lumMod val="20000"/>
                        <a:lumOff val="80000"/>
                      </a:schemeClr>
                    </a:solidFill>
                  </a:tcPr>
                </a:tc>
                <a:tc>
                  <a:txBody>
                    <a:bodyPr/>
                    <a:lstStyle/>
                    <a:p>
                      <a:pPr marL="0" marR="0" lvl="0" indent="0" algn="r" defTabSz="914400" rtl="0" eaLnBrk="1" fontAlgn="ctr" latinLnBrk="1" hangingPunct="1">
                        <a:lnSpc>
                          <a:spcPct val="100000"/>
                        </a:lnSpc>
                        <a:spcBef>
                          <a:spcPts val="0"/>
                        </a:spcBef>
                        <a:spcAft>
                          <a:spcPts val="0"/>
                        </a:spcAft>
                        <a:buClrTx/>
                        <a:buSzTx/>
                        <a:buFontTx/>
                        <a:buNone/>
                        <a:tabLst/>
                        <a:defRPr/>
                      </a:pPr>
                      <a:r>
                        <a:rPr kumimoji="0" lang="en-US" altLang="ko-KR" sz="700" b="1" i="1" u="none" strike="noStrike" kern="1200" cap="none" spc="0" normalizeH="0" baseline="0" noProof="0">
                          <a:ln>
                            <a:noFill/>
                          </a:ln>
                          <a:solidFill>
                            <a:srgbClr val="000000"/>
                          </a:solidFill>
                          <a:effectLst/>
                          <a:uLnTx/>
                          <a:uFillTx/>
                          <a:latin typeface="Arial" panose="020B0604020202020204" pitchFamily="34" charset="0"/>
                          <a:ea typeface="맑은 고딕" panose="020B0503020000020004" pitchFamily="50" charset="-127"/>
                          <a:cs typeface="Arial" panose="020B0604020202020204" pitchFamily="34" charset="0"/>
                        </a:rPr>
                        <a:t>100.0%</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chemeClr val="accent3">
                        <a:lumMod val="20000"/>
                        <a:lumOff val="80000"/>
                      </a:schemeClr>
                    </a:solidFill>
                  </a:tcPr>
                </a:tc>
                <a:tc>
                  <a:txBody>
                    <a:bodyPr/>
                    <a:lstStyle/>
                    <a:p>
                      <a:pPr marL="0" marR="0" lvl="0" indent="0" algn="r" defTabSz="914400" rtl="0" eaLnBrk="1" fontAlgn="ctr" latinLnBrk="1" hangingPunct="1">
                        <a:lnSpc>
                          <a:spcPct val="100000"/>
                        </a:lnSpc>
                        <a:spcBef>
                          <a:spcPts val="0"/>
                        </a:spcBef>
                        <a:spcAft>
                          <a:spcPts val="0"/>
                        </a:spcAft>
                        <a:buClrTx/>
                        <a:buSzTx/>
                        <a:buFontTx/>
                        <a:buNone/>
                        <a:tabLst/>
                        <a:defRPr/>
                      </a:pPr>
                      <a:r>
                        <a:rPr kumimoji="0" lang="en-US" altLang="ko-KR" sz="700" b="1" i="1" u="none" strike="noStrike" kern="1200" cap="none" spc="0" normalizeH="0" baseline="0" noProof="0" dirty="0">
                          <a:ln>
                            <a:noFill/>
                          </a:ln>
                          <a:solidFill>
                            <a:srgbClr val="000000"/>
                          </a:solidFill>
                          <a:effectLst/>
                          <a:uLnTx/>
                          <a:uFillTx/>
                          <a:latin typeface="Arial" panose="020B0604020202020204" pitchFamily="34" charset="0"/>
                          <a:ea typeface="맑은 고딕" panose="020B0503020000020004" pitchFamily="50" charset="-127"/>
                          <a:cs typeface="Arial" panose="020B0604020202020204" pitchFamily="34" charset="0"/>
                        </a:rPr>
                        <a:t>100.0%</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chemeClr val="accent3">
                        <a:lumMod val="20000"/>
                        <a:lumOff val="80000"/>
                      </a:schemeClr>
                    </a:solidFill>
                  </a:tcPr>
                </a:tc>
                <a:tc>
                  <a:txBody>
                    <a:bodyPr/>
                    <a:lstStyle/>
                    <a:p>
                      <a:pPr marL="0" marR="0" lvl="0" indent="0" algn="r" defTabSz="914400" rtl="0" eaLnBrk="1" fontAlgn="ctr" latinLnBrk="1" hangingPunct="1">
                        <a:lnSpc>
                          <a:spcPct val="100000"/>
                        </a:lnSpc>
                        <a:spcBef>
                          <a:spcPts val="0"/>
                        </a:spcBef>
                        <a:spcAft>
                          <a:spcPts val="0"/>
                        </a:spcAft>
                        <a:buClrTx/>
                        <a:buSzTx/>
                        <a:buFontTx/>
                        <a:buNone/>
                        <a:tabLst/>
                        <a:defRPr/>
                      </a:pPr>
                      <a:r>
                        <a:rPr kumimoji="0" lang="en-US" altLang="ko-KR" sz="700" b="1" i="1" u="none" strike="noStrike" kern="1200" cap="none" spc="0" normalizeH="0" baseline="0" noProof="0" dirty="0">
                          <a:ln>
                            <a:noFill/>
                          </a:ln>
                          <a:solidFill>
                            <a:srgbClr val="000000"/>
                          </a:solidFill>
                          <a:effectLst/>
                          <a:uLnTx/>
                          <a:uFillTx/>
                          <a:latin typeface="Arial" panose="020B0604020202020204" pitchFamily="34" charset="0"/>
                          <a:ea typeface="맑은 고딕" panose="020B0503020000020004" pitchFamily="50" charset="-127"/>
                          <a:cs typeface="Arial" panose="020B0604020202020204" pitchFamily="34" charset="0"/>
                        </a:rPr>
                        <a:t>100.0%</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chemeClr val="accent3">
                        <a:lumMod val="20000"/>
                        <a:lumOff val="80000"/>
                      </a:schemeClr>
                    </a:solidFill>
                  </a:tcPr>
                </a:tc>
                <a:tc>
                  <a:txBody>
                    <a:bodyPr/>
                    <a:lstStyle/>
                    <a:p>
                      <a:pPr marL="0" marR="0" lvl="0" indent="0" algn="r" defTabSz="914400" rtl="0" eaLnBrk="1" fontAlgn="ctr" latinLnBrk="1" hangingPunct="1">
                        <a:lnSpc>
                          <a:spcPct val="100000"/>
                        </a:lnSpc>
                        <a:spcBef>
                          <a:spcPts val="0"/>
                        </a:spcBef>
                        <a:spcAft>
                          <a:spcPts val="0"/>
                        </a:spcAft>
                        <a:buClrTx/>
                        <a:buSzTx/>
                        <a:buFontTx/>
                        <a:buNone/>
                        <a:tabLst/>
                        <a:defRPr/>
                      </a:pPr>
                      <a:r>
                        <a:rPr kumimoji="0" lang="en-US" altLang="ko-KR" sz="700" b="1" i="1" u="none" strike="noStrike" kern="1200" cap="none" spc="0" normalizeH="0" baseline="0" noProof="0" dirty="0">
                          <a:ln>
                            <a:noFill/>
                          </a:ln>
                          <a:solidFill>
                            <a:srgbClr val="000000"/>
                          </a:solidFill>
                          <a:effectLst/>
                          <a:uLnTx/>
                          <a:uFillTx/>
                          <a:latin typeface="Arial" panose="020B0604020202020204" pitchFamily="34" charset="0"/>
                          <a:ea typeface="맑은 고딕" panose="020B0503020000020004" pitchFamily="50" charset="-127"/>
                          <a:cs typeface="Arial" panose="020B0604020202020204" pitchFamily="34" charset="0"/>
                        </a:rPr>
                        <a:t>100.0%</a:t>
                      </a:r>
                    </a:p>
                  </a:txBody>
                  <a:tcPr marL="36000" marR="36000" marT="0" marB="0" anchor="ctr">
                    <a:lnL>
                      <a:noFill/>
                    </a:lnL>
                    <a:lnR w="6350" cap="flat" cmpd="sng" algn="ctr">
                      <a:solidFill>
                        <a:srgbClr val="000000"/>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solidFill>
                      <a:schemeClr val="accent3">
                        <a:lumMod val="20000"/>
                        <a:lumOff val="80000"/>
                      </a:schemeClr>
                    </a:solidFill>
                  </a:tcPr>
                </a:tc>
                <a:extLst>
                  <a:ext uri="{0D108BD9-81ED-4DB2-BD59-A6C34878D82A}">
                    <a16:rowId xmlns:a16="http://schemas.microsoft.com/office/drawing/2014/main" val="3125240315"/>
                  </a:ext>
                </a:extLst>
              </a:tr>
              <a:tr h="71364">
                <a:tc gridSpan="2">
                  <a:txBody>
                    <a:bodyPr/>
                    <a:lstStyle/>
                    <a:p>
                      <a:pPr algn="l" fontAlgn="ctr"/>
                      <a:r>
                        <a:rPr lang="ko-KR" altLang="en-US" sz="700" b="0" i="0" u="none" strike="noStrike">
                          <a:solidFill>
                            <a:srgbClr val="000000"/>
                          </a:solidFill>
                          <a:effectLst/>
                          <a:latin typeface="맑은 고딕" panose="020B0503020000020004" pitchFamily="50" charset="-127"/>
                          <a:ea typeface="맑은 고딕" panose="020B0503020000020004" pitchFamily="50" charset="-127"/>
                        </a:rPr>
                        <a:t>태화</a:t>
                      </a:r>
                    </a:p>
                  </a:txBody>
                  <a:tcPr marL="36000" marR="36000" marT="0" marB="0" anchor="ctr">
                    <a:lnL w="6350" cap="flat" cmpd="sng" algn="ctr">
                      <a:solidFill>
                        <a:srgbClr val="000000"/>
                      </a:solidFill>
                      <a:prstDash val="solid"/>
                      <a:round/>
                      <a:headEnd type="none" w="med" len="med"/>
                      <a:tailEnd type="none" w="med" len="med"/>
                    </a:lnL>
                    <a:lnR>
                      <a:noFill/>
                    </a:lnR>
                    <a:lnT>
                      <a:noFill/>
                    </a:lnT>
                    <a:lnB>
                      <a:noFill/>
                    </a:lnB>
                  </a:tcPr>
                </a:tc>
                <a:tc hMerge="1">
                  <a:txBody>
                    <a:bodyPr/>
                    <a:lstStyle/>
                    <a:p>
                      <a:pPr algn="r" fontAlgn="ctr"/>
                      <a:endParaRPr lang="en-US" altLang="ko-KR" sz="7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a:noFill/>
                    </a:lnT>
                    <a:lnB>
                      <a:noFill/>
                    </a:lnB>
                  </a:tcPr>
                </a:tc>
                <a:tc>
                  <a:txBody>
                    <a:bodyPr/>
                    <a:lstStyle/>
                    <a:p>
                      <a:pPr algn="r" fontAlgn="ctr"/>
                      <a:r>
                        <a:rPr lang="en-US" altLang="ko-KR" sz="700" b="0" i="1" u="none" strike="noStrike">
                          <a:solidFill>
                            <a:srgbClr val="000000"/>
                          </a:solidFill>
                          <a:effectLst/>
                          <a:latin typeface="Arial" panose="020B0604020202020204" pitchFamily="34" charset="0"/>
                          <a:ea typeface="맑은 고딕" panose="020B0503020000020004" pitchFamily="50" charset="-127"/>
                        </a:rPr>
                        <a:t>41.0%</a:t>
                      </a:r>
                    </a:p>
                  </a:txBody>
                  <a:tcPr marL="0" marR="0" marT="0" marB="0" anchor="ctr">
                    <a:lnL>
                      <a:noFill/>
                    </a:lnL>
                    <a:lnR>
                      <a:noFill/>
                    </a:lnR>
                    <a:lnT>
                      <a:noFill/>
                    </a:lnT>
                    <a:lnB>
                      <a:noFill/>
                    </a:lnB>
                  </a:tcPr>
                </a:tc>
                <a:tc>
                  <a:txBody>
                    <a:bodyPr/>
                    <a:lstStyle/>
                    <a:p>
                      <a:pPr algn="r" fontAlgn="ctr"/>
                      <a:r>
                        <a:rPr lang="en-US" altLang="ko-KR" sz="700" b="0" i="1" u="none" strike="noStrike" dirty="0">
                          <a:solidFill>
                            <a:srgbClr val="000000"/>
                          </a:solidFill>
                          <a:effectLst/>
                          <a:latin typeface="Arial" panose="020B0604020202020204" pitchFamily="34" charset="0"/>
                          <a:ea typeface="맑은 고딕" panose="020B0503020000020004" pitchFamily="50" charset="-127"/>
                        </a:rPr>
                        <a:t>38.5%</a:t>
                      </a:r>
                    </a:p>
                  </a:txBody>
                  <a:tcPr marL="0" marR="0" marT="0" marB="0" anchor="ctr">
                    <a:lnL>
                      <a:noFill/>
                    </a:lnL>
                    <a:lnR>
                      <a:noFill/>
                    </a:lnR>
                    <a:lnT>
                      <a:noFill/>
                    </a:lnT>
                    <a:lnB>
                      <a:noFill/>
                    </a:lnB>
                  </a:tcPr>
                </a:tc>
                <a:tc>
                  <a:txBody>
                    <a:bodyPr/>
                    <a:lstStyle/>
                    <a:p>
                      <a:pPr algn="r" fontAlgn="ctr"/>
                      <a:r>
                        <a:rPr lang="en-US" altLang="ko-KR" sz="700" b="0" i="1" u="none" strike="noStrike">
                          <a:solidFill>
                            <a:srgbClr val="000000"/>
                          </a:solidFill>
                          <a:effectLst/>
                          <a:latin typeface="Arial" panose="020B0604020202020204" pitchFamily="34" charset="0"/>
                          <a:ea typeface="맑은 고딕" panose="020B0503020000020004" pitchFamily="50" charset="-127"/>
                        </a:rPr>
                        <a:t>38.5%</a:t>
                      </a:r>
                    </a:p>
                  </a:txBody>
                  <a:tcPr marL="0" marR="0" marT="0" marB="0" anchor="ctr">
                    <a:lnL>
                      <a:noFill/>
                    </a:lnL>
                    <a:lnR>
                      <a:noFill/>
                    </a:lnR>
                    <a:lnT>
                      <a:noFill/>
                    </a:lnT>
                    <a:lnB>
                      <a:noFill/>
                    </a:lnB>
                  </a:tcPr>
                </a:tc>
                <a:tc>
                  <a:txBody>
                    <a:bodyPr/>
                    <a:lstStyle/>
                    <a:p>
                      <a:pPr algn="r" fontAlgn="ctr"/>
                      <a:r>
                        <a:rPr lang="en-US" altLang="ko-KR" sz="700" b="0" i="1" u="none" strike="noStrike">
                          <a:solidFill>
                            <a:srgbClr val="000000"/>
                          </a:solidFill>
                          <a:effectLst/>
                          <a:latin typeface="Arial" panose="020B0604020202020204" pitchFamily="34" charset="0"/>
                          <a:ea typeface="맑은 고딕" panose="020B0503020000020004" pitchFamily="50" charset="-127"/>
                        </a:rPr>
                        <a:t>38.5%</a:t>
                      </a:r>
                    </a:p>
                  </a:txBody>
                  <a:tcPr marL="0" marR="0" marT="0" marB="0" anchor="ctr">
                    <a:lnL>
                      <a:noFill/>
                    </a:lnL>
                    <a:lnR>
                      <a:noFill/>
                    </a:lnR>
                    <a:lnT>
                      <a:noFill/>
                    </a:lnT>
                    <a:lnB>
                      <a:noFill/>
                    </a:lnB>
                  </a:tcPr>
                </a:tc>
                <a:tc>
                  <a:txBody>
                    <a:bodyPr/>
                    <a:lstStyle/>
                    <a:p>
                      <a:pPr algn="r" fontAlgn="ctr"/>
                      <a:r>
                        <a:rPr lang="en-US" altLang="ko-KR" sz="700" b="0" i="1" u="none" strike="noStrike">
                          <a:solidFill>
                            <a:srgbClr val="000000"/>
                          </a:solidFill>
                          <a:effectLst/>
                          <a:latin typeface="Arial" panose="020B0604020202020204" pitchFamily="34" charset="0"/>
                          <a:ea typeface="맑은 고딕" panose="020B0503020000020004" pitchFamily="50" charset="-127"/>
                        </a:rPr>
                        <a:t>38.5%</a:t>
                      </a:r>
                    </a:p>
                  </a:txBody>
                  <a:tcPr marL="0" marR="0" marT="0" marB="0" anchor="ctr">
                    <a:lnL>
                      <a:noFill/>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1859150288"/>
                  </a:ext>
                </a:extLst>
              </a:tr>
              <a:tr h="71364">
                <a:tc gridSpan="2">
                  <a:txBody>
                    <a:bodyPr/>
                    <a:lstStyle/>
                    <a:p>
                      <a:pPr algn="l" fontAlgn="ctr"/>
                      <a:r>
                        <a:rPr lang="ko-KR" altLang="en-US" sz="700" b="0" i="0" u="none" strike="noStrike">
                          <a:solidFill>
                            <a:srgbClr val="000000"/>
                          </a:solidFill>
                          <a:effectLst/>
                          <a:latin typeface="맑은 고딕" panose="020B0503020000020004" pitchFamily="50" charset="-127"/>
                          <a:ea typeface="맑은 고딕" panose="020B0503020000020004" pitchFamily="50" charset="-127"/>
                        </a:rPr>
                        <a:t>신흥</a:t>
                      </a:r>
                    </a:p>
                  </a:txBody>
                  <a:tcPr marL="36000" marR="36000" marT="0" marB="0" anchor="ctr">
                    <a:lnL w="6350" cap="flat" cmpd="sng" algn="ctr">
                      <a:solidFill>
                        <a:srgbClr val="000000"/>
                      </a:solidFill>
                      <a:prstDash val="solid"/>
                      <a:round/>
                      <a:headEnd type="none" w="med" len="med"/>
                      <a:tailEnd type="none" w="med" len="med"/>
                    </a:lnL>
                    <a:lnR>
                      <a:noFill/>
                    </a:lnR>
                    <a:lnT>
                      <a:noFill/>
                    </a:lnT>
                    <a:lnB>
                      <a:noFill/>
                    </a:lnB>
                  </a:tcPr>
                </a:tc>
                <a:tc hMerge="1">
                  <a:txBody>
                    <a:bodyPr/>
                    <a:lstStyle/>
                    <a:p>
                      <a:pPr algn="r" fontAlgn="ctr"/>
                      <a:endParaRPr lang="en-US" altLang="ko-KR" sz="7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a:noFill/>
                    </a:lnT>
                    <a:lnB>
                      <a:noFill/>
                    </a:lnB>
                  </a:tcPr>
                </a:tc>
                <a:tc>
                  <a:txBody>
                    <a:bodyPr/>
                    <a:lstStyle/>
                    <a:p>
                      <a:pPr algn="r" fontAlgn="ctr"/>
                      <a:r>
                        <a:rPr lang="en-US" altLang="ko-KR" sz="700" b="0" i="1" u="none" strike="noStrike">
                          <a:solidFill>
                            <a:srgbClr val="000000"/>
                          </a:solidFill>
                          <a:effectLst/>
                          <a:latin typeface="Arial" panose="020B0604020202020204" pitchFamily="34" charset="0"/>
                          <a:ea typeface="맑은 고딕" panose="020B0503020000020004" pitchFamily="50" charset="-127"/>
                        </a:rPr>
                        <a:t>59.0%</a:t>
                      </a:r>
                    </a:p>
                  </a:txBody>
                  <a:tcPr marL="0" marR="0" marT="0" marB="0" anchor="ctr">
                    <a:lnL>
                      <a:noFill/>
                    </a:lnL>
                    <a:lnR>
                      <a:noFill/>
                    </a:lnR>
                    <a:lnT>
                      <a:noFill/>
                    </a:lnT>
                    <a:lnB>
                      <a:noFill/>
                    </a:lnB>
                  </a:tcPr>
                </a:tc>
                <a:tc>
                  <a:txBody>
                    <a:bodyPr/>
                    <a:lstStyle/>
                    <a:p>
                      <a:pPr algn="r" fontAlgn="ctr"/>
                      <a:r>
                        <a:rPr lang="en-US" altLang="ko-KR" sz="700" b="0" i="1" u="none" strike="noStrike">
                          <a:solidFill>
                            <a:srgbClr val="000000"/>
                          </a:solidFill>
                          <a:effectLst/>
                          <a:latin typeface="Arial" panose="020B0604020202020204" pitchFamily="34" charset="0"/>
                          <a:ea typeface="맑은 고딕" panose="020B0503020000020004" pitchFamily="50" charset="-127"/>
                        </a:rPr>
                        <a:t>61.5%</a:t>
                      </a:r>
                    </a:p>
                  </a:txBody>
                  <a:tcPr marL="0" marR="0" marT="0" marB="0" anchor="ctr">
                    <a:lnL>
                      <a:noFill/>
                    </a:lnL>
                    <a:lnR>
                      <a:noFill/>
                    </a:lnR>
                    <a:lnT>
                      <a:noFill/>
                    </a:lnT>
                    <a:lnB>
                      <a:noFill/>
                    </a:lnB>
                  </a:tcPr>
                </a:tc>
                <a:tc>
                  <a:txBody>
                    <a:bodyPr/>
                    <a:lstStyle/>
                    <a:p>
                      <a:pPr algn="r" fontAlgn="ctr"/>
                      <a:r>
                        <a:rPr lang="en-US" altLang="ko-KR" sz="700" b="0" i="1" u="none" strike="noStrike">
                          <a:solidFill>
                            <a:srgbClr val="000000"/>
                          </a:solidFill>
                          <a:effectLst/>
                          <a:latin typeface="Arial" panose="020B0604020202020204" pitchFamily="34" charset="0"/>
                          <a:ea typeface="맑은 고딕" panose="020B0503020000020004" pitchFamily="50" charset="-127"/>
                        </a:rPr>
                        <a:t>61.5%</a:t>
                      </a:r>
                    </a:p>
                  </a:txBody>
                  <a:tcPr marL="0" marR="0" marT="0" marB="0" anchor="ctr">
                    <a:lnL>
                      <a:noFill/>
                    </a:lnL>
                    <a:lnR>
                      <a:noFill/>
                    </a:lnR>
                    <a:lnT>
                      <a:noFill/>
                    </a:lnT>
                    <a:lnB>
                      <a:noFill/>
                    </a:lnB>
                  </a:tcPr>
                </a:tc>
                <a:tc>
                  <a:txBody>
                    <a:bodyPr/>
                    <a:lstStyle/>
                    <a:p>
                      <a:pPr algn="r" fontAlgn="ctr"/>
                      <a:r>
                        <a:rPr lang="en-US" altLang="ko-KR" sz="700" b="0" i="1" u="none" strike="noStrike">
                          <a:solidFill>
                            <a:srgbClr val="000000"/>
                          </a:solidFill>
                          <a:effectLst/>
                          <a:latin typeface="Arial" panose="020B0604020202020204" pitchFamily="34" charset="0"/>
                          <a:ea typeface="맑은 고딕" panose="020B0503020000020004" pitchFamily="50" charset="-127"/>
                        </a:rPr>
                        <a:t>61.5%</a:t>
                      </a:r>
                    </a:p>
                  </a:txBody>
                  <a:tcPr marL="0" marR="0" marT="0" marB="0" anchor="ctr">
                    <a:lnL>
                      <a:noFill/>
                    </a:lnL>
                    <a:lnR>
                      <a:noFill/>
                    </a:lnR>
                    <a:lnT>
                      <a:noFill/>
                    </a:lnT>
                    <a:lnB>
                      <a:noFill/>
                    </a:lnB>
                  </a:tcPr>
                </a:tc>
                <a:tc>
                  <a:txBody>
                    <a:bodyPr/>
                    <a:lstStyle/>
                    <a:p>
                      <a:pPr algn="r" fontAlgn="ctr"/>
                      <a:r>
                        <a:rPr lang="en-US" altLang="ko-KR" sz="700" b="0" i="1" u="none" strike="noStrike">
                          <a:solidFill>
                            <a:srgbClr val="000000"/>
                          </a:solidFill>
                          <a:effectLst/>
                          <a:latin typeface="Arial" panose="020B0604020202020204" pitchFamily="34" charset="0"/>
                          <a:ea typeface="맑은 고딕" panose="020B0503020000020004" pitchFamily="50" charset="-127"/>
                        </a:rPr>
                        <a:t>61.5%</a:t>
                      </a:r>
                    </a:p>
                  </a:txBody>
                  <a:tcPr marL="0" marR="0" marT="0" marB="0" anchor="ctr">
                    <a:lnL>
                      <a:noFill/>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1610319557"/>
                  </a:ext>
                </a:extLst>
              </a:tr>
              <a:tr h="71364">
                <a:tc gridSpan="2">
                  <a:txBody>
                    <a:bodyPr/>
                    <a:lstStyle/>
                    <a:p>
                      <a:pPr algn="l" fontAlgn="ctr"/>
                      <a:r>
                        <a:rPr lang="ko-KR" altLang="en-US" sz="700" b="0" i="0" u="none" strike="noStrike" dirty="0">
                          <a:solidFill>
                            <a:srgbClr val="000000"/>
                          </a:solidFill>
                          <a:effectLst/>
                          <a:latin typeface="맑은 고딕" panose="020B0503020000020004" pitchFamily="50" charset="-127"/>
                          <a:ea typeface="맑은 고딕" panose="020B0503020000020004" pitchFamily="50" charset="-127"/>
                        </a:rPr>
                        <a:t>광원</a:t>
                      </a:r>
                      <a:r>
                        <a:rPr lang="en-US" altLang="ko-KR" sz="700" b="0" i="0" u="none" strike="noStrike" baseline="30000" dirty="0">
                          <a:solidFill>
                            <a:srgbClr val="000000"/>
                          </a:solidFill>
                          <a:effectLst/>
                          <a:latin typeface="맑은 고딕" panose="020B0503020000020004" pitchFamily="50" charset="-127"/>
                          <a:ea typeface="맑은 고딕" panose="020B0503020000020004" pitchFamily="50" charset="-127"/>
                        </a:rPr>
                        <a:t>3</a:t>
                      </a:r>
                      <a:endParaRPr lang="ko-KR" altLang="en-US" sz="700" b="0" i="0" u="none" strike="noStrike" baseline="30000" dirty="0">
                        <a:solidFill>
                          <a:srgbClr val="000000"/>
                        </a:solidFill>
                        <a:effectLst/>
                        <a:latin typeface="맑은 고딕" panose="020B0503020000020004" pitchFamily="50" charset="-127"/>
                        <a:ea typeface="맑은 고딕" panose="020B0503020000020004" pitchFamily="50" charset="-127"/>
                      </a:endParaRPr>
                    </a:p>
                  </a:txBody>
                  <a:tcPr marL="36000" marR="36000" marT="0"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hMerge="1">
                  <a:txBody>
                    <a:bodyPr/>
                    <a:lstStyle/>
                    <a:p>
                      <a:pPr algn="r" fontAlgn="ctr"/>
                      <a:endParaRPr lang="en-US" altLang="ko-KR" sz="7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a:noFill/>
                    </a:lnT>
                    <a:lnB>
                      <a:noFill/>
                    </a:lnB>
                  </a:tcPr>
                </a:tc>
                <a:tc>
                  <a:txBody>
                    <a:bodyPr/>
                    <a:lstStyle/>
                    <a:p>
                      <a:pPr algn="r" fontAlgn="ctr"/>
                      <a:r>
                        <a:rPr lang="en-US" altLang="ko-KR" sz="700" b="0" i="1" u="none" strike="noStrike">
                          <a:solidFill>
                            <a:srgbClr val="000000"/>
                          </a:solidFill>
                          <a:effectLst/>
                          <a:latin typeface="Arial" panose="020B0604020202020204" pitchFamily="34" charset="0"/>
                          <a:ea typeface="맑은 고딕" panose="020B0503020000020004" pitchFamily="50" charset="-127"/>
                        </a:rPr>
                        <a:t>0.0%</a:t>
                      </a:r>
                    </a:p>
                  </a:txBody>
                  <a:tcPr marL="0" marR="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700" b="0" i="1" u="none" strike="noStrike">
                          <a:solidFill>
                            <a:srgbClr val="000000"/>
                          </a:solidFill>
                          <a:effectLst/>
                          <a:latin typeface="Arial" panose="020B0604020202020204" pitchFamily="34" charset="0"/>
                          <a:ea typeface="맑은 고딕" panose="020B0503020000020004" pitchFamily="50" charset="-127"/>
                        </a:rPr>
                        <a:t>0.0%</a:t>
                      </a:r>
                    </a:p>
                  </a:txBody>
                  <a:tcPr marL="0" marR="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700" b="0" i="1" u="none" strike="noStrike">
                          <a:solidFill>
                            <a:srgbClr val="000000"/>
                          </a:solidFill>
                          <a:effectLst/>
                          <a:latin typeface="Arial" panose="020B0604020202020204" pitchFamily="34" charset="0"/>
                          <a:ea typeface="맑은 고딕" panose="020B0503020000020004" pitchFamily="50" charset="-127"/>
                        </a:rPr>
                        <a:t>0.0%</a:t>
                      </a:r>
                    </a:p>
                  </a:txBody>
                  <a:tcPr marL="0" marR="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700" b="0" i="1" u="none" strike="noStrike">
                          <a:solidFill>
                            <a:srgbClr val="000000"/>
                          </a:solidFill>
                          <a:effectLst/>
                          <a:latin typeface="Arial" panose="020B0604020202020204" pitchFamily="34" charset="0"/>
                          <a:ea typeface="맑은 고딕" panose="020B0503020000020004" pitchFamily="50" charset="-127"/>
                        </a:rPr>
                        <a:t>0.0%</a:t>
                      </a:r>
                    </a:p>
                  </a:txBody>
                  <a:tcPr marL="0" marR="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700" b="0" i="1" u="none" strike="noStrike" dirty="0">
                          <a:solidFill>
                            <a:srgbClr val="000000"/>
                          </a:solidFill>
                          <a:effectLst/>
                          <a:latin typeface="Arial" panose="020B0604020202020204" pitchFamily="34" charset="0"/>
                          <a:ea typeface="맑은 고딕" panose="020B0503020000020004" pitchFamily="50" charset="-127"/>
                        </a:rPr>
                        <a:t>0.0%</a:t>
                      </a:r>
                    </a:p>
                  </a:txBody>
                  <a:tcPr marL="0" marR="0" marT="0"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2482391553"/>
                  </a:ext>
                </a:extLst>
              </a:tr>
              <a:tr h="71364">
                <a:tc gridSpan="2">
                  <a:txBody>
                    <a:bodyPr/>
                    <a:lstStyle/>
                    <a:p>
                      <a:pPr algn="l" fontAlgn="ctr"/>
                      <a:r>
                        <a:rPr lang="ko-KR" altLang="en-US" sz="700" b="1" i="0" u="none" strike="noStrike">
                          <a:solidFill>
                            <a:srgbClr val="000000"/>
                          </a:solidFill>
                          <a:effectLst/>
                          <a:latin typeface="맑은 고딕" panose="020B0503020000020004" pitchFamily="50" charset="-127"/>
                          <a:ea typeface="맑은 고딕" panose="020B0503020000020004" pitchFamily="50" charset="-127"/>
                        </a:rPr>
                        <a:t>업체별 납품 수량 </a:t>
                      </a:r>
                      <a:r>
                        <a:rPr lang="en-US" altLang="ko-KR" sz="700" b="1" i="0" u="none" strike="noStrike">
                          <a:solidFill>
                            <a:srgbClr val="000000"/>
                          </a:solidFill>
                          <a:effectLst/>
                          <a:latin typeface="맑은 고딕" panose="020B0503020000020004" pitchFamily="50" charset="-127"/>
                          <a:ea typeface="맑은 고딕" panose="020B0503020000020004" pitchFamily="50" charset="-127"/>
                        </a:rPr>
                        <a:t>(EA)</a:t>
                      </a:r>
                      <a:endParaRPr lang="ko-KR" altLang="en-US" sz="700" b="1" i="0" u="none" strike="noStrike">
                        <a:solidFill>
                          <a:srgbClr val="000000"/>
                        </a:solidFill>
                        <a:effectLst/>
                        <a:latin typeface="맑은 고딕" panose="020B0503020000020004" pitchFamily="50" charset="-127"/>
                        <a:ea typeface="맑은 고딕" panose="020B0503020000020004" pitchFamily="50" charset="-127"/>
                      </a:endParaRPr>
                    </a:p>
                  </a:txBody>
                  <a:tcPr marL="36000" marR="36000" marT="0" marB="0" anchor="ctr">
                    <a:lnL w="6350" cap="flat" cmpd="sng" algn="ctr">
                      <a:solidFill>
                        <a:srgbClr val="000000"/>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solidFill>
                      <a:schemeClr val="accent3">
                        <a:lumMod val="20000"/>
                        <a:lumOff val="80000"/>
                      </a:schemeClr>
                    </a:solidFill>
                  </a:tcPr>
                </a:tc>
                <a:tc hMerge="1">
                  <a:txBody>
                    <a:bodyPr/>
                    <a:lstStyle/>
                    <a:p>
                      <a:pPr algn="r" fontAlgn="ctr"/>
                      <a:endParaRPr lang="en-US" altLang="ko-KR" sz="700" b="1"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a:noFill/>
                    </a:lnT>
                    <a:lnB>
                      <a:noFill/>
                    </a:lnB>
                    <a:solidFill>
                      <a:schemeClr val="accent3">
                        <a:lumMod val="20000"/>
                        <a:lumOff val="80000"/>
                      </a:schemeClr>
                    </a:solidFill>
                  </a:tcPr>
                </a:tc>
                <a:tc>
                  <a:txBody>
                    <a:bodyPr/>
                    <a:lstStyle/>
                    <a:p>
                      <a:pPr algn="r" fontAlgn="ctr"/>
                      <a:r>
                        <a:rPr lang="en-US" altLang="ko-KR" sz="700" b="1" i="0" u="none" strike="noStrike" dirty="0">
                          <a:solidFill>
                            <a:srgbClr val="000000"/>
                          </a:solidFill>
                          <a:effectLst/>
                          <a:latin typeface="Arial" panose="020B0604020202020204" pitchFamily="34" charset="0"/>
                          <a:ea typeface="맑은 고딕" panose="020B0503020000020004" pitchFamily="50" charset="-127"/>
                        </a:rPr>
                        <a:t>18,000,000</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chemeClr val="accent3">
                        <a:lumMod val="20000"/>
                        <a:lumOff val="80000"/>
                      </a:schemeClr>
                    </a:solidFill>
                  </a:tcPr>
                </a:tc>
                <a:tc>
                  <a:txBody>
                    <a:bodyPr/>
                    <a:lstStyle/>
                    <a:p>
                      <a:pPr algn="r" fontAlgn="ctr"/>
                      <a:r>
                        <a:rPr lang="en-US" altLang="ko-KR" sz="700" b="1" i="0" u="none" strike="noStrike">
                          <a:solidFill>
                            <a:srgbClr val="000000"/>
                          </a:solidFill>
                          <a:effectLst/>
                          <a:latin typeface="Arial" panose="020B0604020202020204" pitchFamily="34" charset="0"/>
                          <a:ea typeface="맑은 고딕" panose="020B0503020000020004" pitchFamily="50" charset="-127"/>
                        </a:rPr>
                        <a:t>24,000,000</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chemeClr val="accent3">
                        <a:lumMod val="20000"/>
                        <a:lumOff val="80000"/>
                      </a:schemeClr>
                    </a:solidFill>
                  </a:tcPr>
                </a:tc>
                <a:tc>
                  <a:txBody>
                    <a:bodyPr/>
                    <a:lstStyle/>
                    <a:p>
                      <a:pPr algn="r" fontAlgn="ctr"/>
                      <a:r>
                        <a:rPr lang="en-US" altLang="ko-KR" sz="700" b="1" i="0" u="none" strike="noStrike">
                          <a:solidFill>
                            <a:srgbClr val="000000"/>
                          </a:solidFill>
                          <a:effectLst/>
                          <a:latin typeface="Arial" panose="020B0604020202020204" pitchFamily="34" charset="0"/>
                          <a:ea typeface="맑은 고딕" panose="020B0503020000020004" pitchFamily="50" charset="-127"/>
                        </a:rPr>
                        <a:t>24,000,000</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chemeClr val="accent3">
                        <a:lumMod val="20000"/>
                        <a:lumOff val="80000"/>
                      </a:schemeClr>
                    </a:solidFill>
                  </a:tcPr>
                </a:tc>
                <a:tc>
                  <a:txBody>
                    <a:bodyPr/>
                    <a:lstStyle/>
                    <a:p>
                      <a:pPr algn="r" fontAlgn="ctr"/>
                      <a:r>
                        <a:rPr lang="en-US" altLang="ko-KR" sz="700" b="1" i="0" u="none" strike="noStrike">
                          <a:solidFill>
                            <a:srgbClr val="000000"/>
                          </a:solidFill>
                          <a:effectLst/>
                          <a:latin typeface="Arial" panose="020B0604020202020204" pitchFamily="34" charset="0"/>
                          <a:ea typeface="맑은 고딕" panose="020B0503020000020004" pitchFamily="50" charset="-127"/>
                        </a:rPr>
                        <a:t>24,000,000</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chemeClr val="accent3">
                        <a:lumMod val="20000"/>
                        <a:lumOff val="80000"/>
                      </a:schemeClr>
                    </a:solidFill>
                  </a:tcPr>
                </a:tc>
                <a:tc>
                  <a:txBody>
                    <a:bodyPr/>
                    <a:lstStyle/>
                    <a:p>
                      <a:pPr algn="r" fontAlgn="ctr"/>
                      <a:r>
                        <a:rPr lang="en-US" altLang="ko-KR" sz="700" b="1" i="0" u="none" strike="noStrike" dirty="0">
                          <a:solidFill>
                            <a:srgbClr val="000000"/>
                          </a:solidFill>
                          <a:effectLst/>
                          <a:latin typeface="Arial" panose="020B0604020202020204" pitchFamily="34" charset="0"/>
                          <a:ea typeface="맑은 고딕" panose="020B0503020000020004" pitchFamily="50" charset="-127"/>
                        </a:rPr>
                        <a:t>24,000,000</a:t>
                      </a:r>
                    </a:p>
                  </a:txBody>
                  <a:tcPr marL="36000" marR="36000" marT="0" marB="0" anchor="ctr">
                    <a:lnL>
                      <a:noFill/>
                    </a:lnL>
                    <a:lnR w="6350" cap="flat" cmpd="sng" algn="ctr">
                      <a:solidFill>
                        <a:srgbClr val="000000"/>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solidFill>
                      <a:schemeClr val="accent3">
                        <a:lumMod val="20000"/>
                        <a:lumOff val="80000"/>
                      </a:schemeClr>
                    </a:solidFill>
                  </a:tcPr>
                </a:tc>
                <a:extLst>
                  <a:ext uri="{0D108BD9-81ED-4DB2-BD59-A6C34878D82A}">
                    <a16:rowId xmlns:a16="http://schemas.microsoft.com/office/drawing/2014/main" val="3904147871"/>
                  </a:ext>
                </a:extLst>
              </a:tr>
              <a:tr h="71364">
                <a:tc gridSpan="2">
                  <a:txBody>
                    <a:bodyPr/>
                    <a:lstStyle/>
                    <a:p>
                      <a:pPr algn="l" fontAlgn="ctr"/>
                      <a:r>
                        <a:rPr lang="ko-KR" altLang="en-US" sz="700" b="1" i="0" u="none" strike="noStrike">
                          <a:solidFill>
                            <a:srgbClr val="000000"/>
                          </a:solidFill>
                          <a:effectLst/>
                          <a:latin typeface="맑은 고딕" panose="020B0503020000020004" pitchFamily="50" charset="-127"/>
                          <a:ea typeface="맑은 고딕" panose="020B0503020000020004" pitchFamily="50" charset="-127"/>
                        </a:rPr>
                        <a:t>태화</a:t>
                      </a:r>
                    </a:p>
                  </a:txBody>
                  <a:tcPr marL="36000" marR="36000" marT="0" marB="0" anchor="ctr">
                    <a:lnL w="6350" cap="flat" cmpd="sng" algn="ctr">
                      <a:solidFill>
                        <a:srgbClr val="000000"/>
                      </a:solidFill>
                      <a:prstDash val="solid"/>
                      <a:round/>
                      <a:headEnd type="none" w="med" len="med"/>
                      <a:tailEnd type="none" w="med" len="med"/>
                    </a:lnL>
                    <a:lnR>
                      <a:noFill/>
                    </a:lnR>
                    <a:lnT>
                      <a:noFill/>
                    </a:lnT>
                    <a:lnB w="6350" cap="flat" cmpd="sng" algn="ctr">
                      <a:noFill/>
                      <a:prstDash val="solid"/>
                      <a:round/>
                      <a:headEnd type="none" w="med" len="med"/>
                      <a:tailEnd type="none" w="med" len="med"/>
                    </a:lnB>
                  </a:tcPr>
                </a:tc>
                <a:tc hMerge="1">
                  <a:txBody>
                    <a:bodyPr/>
                    <a:lstStyle/>
                    <a:p>
                      <a:pPr algn="r" fontAlgn="ctr"/>
                      <a:endParaRPr lang="en-US" altLang="ko-KR" sz="7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700" b="1" i="0" u="none" strike="noStrike" dirty="0">
                          <a:solidFill>
                            <a:srgbClr val="000000"/>
                          </a:solidFill>
                          <a:effectLst/>
                          <a:latin typeface="Arial" panose="020B0604020202020204" pitchFamily="34" charset="0"/>
                          <a:ea typeface="맑은 고딕" panose="020B0503020000020004" pitchFamily="50" charset="-127"/>
                        </a:rPr>
                        <a:t>7,377,049</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700" b="1" i="0" u="none" strike="noStrike">
                          <a:solidFill>
                            <a:srgbClr val="000000"/>
                          </a:solidFill>
                          <a:effectLst/>
                          <a:latin typeface="Arial" panose="020B0604020202020204" pitchFamily="34" charset="0"/>
                          <a:ea typeface="맑은 고딕" panose="020B0503020000020004" pitchFamily="50" charset="-127"/>
                        </a:rPr>
                        <a:t>9,230,769</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700" b="1" i="0" u="none" strike="noStrike">
                          <a:solidFill>
                            <a:srgbClr val="000000"/>
                          </a:solidFill>
                          <a:effectLst/>
                          <a:latin typeface="Arial" panose="020B0604020202020204" pitchFamily="34" charset="0"/>
                          <a:ea typeface="맑은 고딕" panose="020B0503020000020004" pitchFamily="50" charset="-127"/>
                        </a:rPr>
                        <a:t>9,230,769</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700" b="1" i="0" u="none" strike="noStrike">
                          <a:solidFill>
                            <a:srgbClr val="000000"/>
                          </a:solidFill>
                          <a:effectLst/>
                          <a:latin typeface="Arial" panose="020B0604020202020204" pitchFamily="34" charset="0"/>
                          <a:ea typeface="맑은 고딕" panose="020B0503020000020004" pitchFamily="50" charset="-127"/>
                        </a:rPr>
                        <a:t>9,230,769</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700" b="1" i="0" u="none" strike="noStrike" dirty="0">
                          <a:solidFill>
                            <a:srgbClr val="000000"/>
                          </a:solidFill>
                          <a:effectLst/>
                          <a:latin typeface="Arial" panose="020B0604020202020204" pitchFamily="34" charset="0"/>
                          <a:ea typeface="맑은 고딕" panose="020B0503020000020004" pitchFamily="50" charset="-127"/>
                        </a:rPr>
                        <a:t>9,230,769</a:t>
                      </a:r>
                    </a:p>
                  </a:txBody>
                  <a:tcPr marL="36000" marR="36000" marT="0"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2767540533"/>
                  </a:ext>
                </a:extLst>
              </a:tr>
              <a:tr h="71364">
                <a:tc>
                  <a:txBody>
                    <a:bodyPr/>
                    <a:lstStyle/>
                    <a:p>
                      <a:pPr algn="l" fontAlgn="ctr"/>
                      <a:endParaRPr lang="ko-KR" altLang="en-US" sz="700" b="0" i="0" u="none" strike="noStrike">
                        <a:solidFill>
                          <a:srgbClr val="000000"/>
                        </a:solidFill>
                        <a:effectLst/>
                        <a:latin typeface="맑은 고딕" panose="020B0503020000020004" pitchFamily="50" charset="-127"/>
                        <a:ea typeface="맑은 고딕" panose="020B0503020000020004" pitchFamily="50" charset="-127"/>
                      </a:endParaRP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noFill/>
                      <a:prstDash val="solid"/>
                      <a:round/>
                      <a:headEnd type="none" w="med" len="med"/>
                      <a:tailEnd type="none" w="med" len="med"/>
                    </a:lnB>
                  </a:tcPr>
                </a:tc>
                <a:tc>
                  <a:txBody>
                    <a:bodyPr/>
                    <a:lstStyle/>
                    <a:p>
                      <a:pPr algn="l" fontAlgn="ctr"/>
                      <a:r>
                        <a:rPr lang="en-US" altLang="ko-KR"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112Ah</a:t>
                      </a:r>
                      <a:r>
                        <a:rPr lang="en-US" altLang="ko-KR" sz="700" b="0" i="0" u="none" strike="noStrike" baseline="300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a:t>
                      </a:r>
                      <a:endParaRPr lang="en-US" altLang="ko-KR"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3,688,525</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700" b="0" i="0" u="none" strike="noStrike" dirty="0">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w="6350" cap="flat" cmpd="sng" algn="ctr">
                      <a:solidFill>
                        <a:srgbClr val="000000"/>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noFill/>
                      <a:prstDash val="solid"/>
                      <a:round/>
                      <a:headEnd type="none" w="med" len="med"/>
                      <a:tailEnd type="none" w="med" len="med"/>
                    </a:lnB>
                  </a:tcPr>
                </a:tc>
                <a:extLst>
                  <a:ext uri="{0D108BD9-81ED-4DB2-BD59-A6C34878D82A}">
                    <a16:rowId xmlns:a16="http://schemas.microsoft.com/office/drawing/2014/main" val="2444694735"/>
                  </a:ext>
                </a:extLst>
              </a:tr>
              <a:tr h="71364">
                <a:tc>
                  <a:txBody>
                    <a:bodyPr/>
                    <a:lstStyle/>
                    <a:p>
                      <a:pPr algn="l" fontAlgn="ctr"/>
                      <a:endParaRPr lang="ko-KR" altLang="en-US" sz="700" b="0" i="0" u="none" strike="noStrike">
                        <a:solidFill>
                          <a:srgbClr val="000000"/>
                        </a:solidFill>
                        <a:effectLst/>
                        <a:latin typeface="맑은 고딕" panose="020B0503020000020004" pitchFamily="50" charset="-127"/>
                        <a:ea typeface="맑은 고딕" panose="020B0503020000020004" pitchFamily="50" charset="-127"/>
                      </a:endParaRP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solidFill>
                        <a:srgbClr val="00338D"/>
                      </a:solidFill>
                      <a:prstDash val="dot"/>
                      <a:round/>
                      <a:headEnd type="none" w="med" len="med"/>
                      <a:tailEnd type="none" w="med" len="med"/>
                    </a:lnB>
                  </a:tcPr>
                </a:tc>
                <a:tc>
                  <a:txBody>
                    <a:bodyPr/>
                    <a:lstStyle/>
                    <a:p>
                      <a:pPr algn="l" fontAlgn="ctr"/>
                      <a:r>
                        <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149Ah</a:t>
                      </a:r>
                      <a:r>
                        <a:rPr lang="en-US" altLang="ko-KR" sz="700" b="0" i="0" u="none" strike="noStrike" baseline="30000">
                          <a:solidFill>
                            <a:srgbClr val="000000"/>
                          </a:solidFill>
                          <a:effectLst/>
                          <a:latin typeface="Arial" panose="020B0604020202020204" pitchFamily="34" charset="0"/>
                          <a:ea typeface="맑은 고딕" panose="020B0503020000020004" pitchFamily="50" charset="-127"/>
                          <a:cs typeface="Arial" panose="020B0604020202020204" pitchFamily="34" charset="0"/>
                        </a:rPr>
                        <a:t>2</a:t>
                      </a:r>
                      <a:endParaRPr lang="en-US" altLang="ko-KR" sz="7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dot"/>
                      <a:round/>
                      <a:headEnd type="none" w="med" len="med"/>
                      <a:tailEnd type="none" w="med" len="med"/>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3,688,525</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9,230,769</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700" b="0" i="0" u="none" strike="noStrike" dirty="0">
                          <a:solidFill>
                            <a:srgbClr val="000000"/>
                          </a:solidFill>
                          <a:effectLst/>
                          <a:latin typeface="Arial" panose="020B0604020202020204" pitchFamily="34" charset="0"/>
                          <a:ea typeface="맑은 고딕" panose="020B0503020000020004" pitchFamily="50" charset="-127"/>
                        </a:rPr>
                        <a:t>9,230,769</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9,230,769</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700" b="0" i="0" u="none" strike="noStrike" dirty="0">
                          <a:solidFill>
                            <a:srgbClr val="000000"/>
                          </a:solidFill>
                          <a:effectLst/>
                          <a:latin typeface="Arial" panose="020B0604020202020204" pitchFamily="34" charset="0"/>
                          <a:ea typeface="맑은 고딕" panose="020B0503020000020004" pitchFamily="50" charset="-127"/>
                        </a:rPr>
                        <a:t>9,230,769</a:t>
                      </a:r>
                    </a:p>
                  </a:txBody>
                  <a:tcPr marL="36000" marR="36000" marT="0"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1288108482"/>
                  </a:ext>
                </a:extLst>
              </a:tr>
              <a:tr h="71364">
                <a:tc gridSpan="2">
                  <a:txBody>
                    <a:bodyPr/>
                    <a:lstStyle/>
                    <a:p>
                      <a:pPr algn="l" fontAlgn="ctr"/>
                      <a:r>
                        <a:rPr lang="ko-KR" altLang="en-US" sz="700" b="0" i="0" u="none" strike="noStrike" dirty="0">
                          <a:solidFill>
                            <a:srgbClr val="000000"/>
                          </a:solidFill>
                          <a:effectLst/>
                          <a:latin typeface="맑은 고딕" panose="020B0503020000020004" pitchFamily="50" charset="-127"/>
                          <a:ea typeface="맑은 고딕" panose="020B0503020000020004" pitchFamily="50" charset="-127"/>
                        </a:rPr>
                        <a:t>신흥</a:t>
                      </a:r>
                    </a:p>
                  </a:txBody>
                  <a:tcPr marL="36000" marR="36000" marT="0" marB="0" anchor="ctr">
                    <a:lnL w="6350" cap="flat" cmpd="sng" algn="ctr">
                      <a:solidFill>
                        <a:srgbClr val="000000"/>
                      </a:solidFill>
                      <a:prstDash val="solid"/>
                      <a:round/>
                      <a:headEnd type="none" w="med" len="med"/>
                      <a:tailEnd type="none" w="med" len="med"/>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algn="r" fontAlgn="ctr"/>
                      <a:endParaRPr lang="en-US" altLang="ko-KR" sz="7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a:noFill/>
                    </a:lnT>
                    <a:lnB w="6350" cap="flat" cmpd="sng" algn="ctr">
                      <a:no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10,622,951</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14,769,231</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700" b="0" i="0" u="none" strike="noStrike" dirty="0">
                          <a:solidFill>
                            <a:srgbClr val="000000"/>
                          </a:solidFill>
                          <a:effectLst/>
                          <a:latin typeface="Arial" panose="020B0604020202020204" pitchFamily="34" charset="0"/>
                          <a:ea typeface="맑은 고딕" panose="020B0503020000020004" pitchFamily="50" charset="-127"/>
                        </a:rPr>
                        <a:t>14,769,231</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700" b="0" i="0" u="none" strike="noStrike" dirty="0">
                          <a:solidFill>
                            <a:srgbClr val="000000"/>
                          </a:solidFill>
                          <a:effectLst/>
                          <a:latin typeface="Arial" panose="020B0604020202020204" pitchFamily="34" charset="0"/>
                          <a:ea typeface="맑은 고딕" panose="020B0503020000020004" pitchFamily="50" charset="-127"/>
                        </a:rPr>
                        <a:t>14,769,231</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700" b="0" i="0" u="none" strike="noStrike" dirty="0">
                          <a:solidFill>
                            <a:srgbClr val="000000"/>
                          </a:solidFill>
                          <a:effectLst/>
                          <a:latin typeface="Arial" panose="020B0604020202020204" pitchFamily="34" charset="0"/>
                          <a:ea typeface="맑은 고딕" panose="020B0503020000020004" pitchFamily="50" charset="-127"/>
                        </a:rPr>
                        <a:t>14,769,231</a:t>
                      </a:r>
                    </a:p>
                  </a:txBody>
                  <a:tcPr marL="36000" marR="36000" marT="0" marB="0" anchor="ctr">
                    <a:lnL>
                      <a:noFill/>
                    </a:lnL>
                    <a:lnR w="6350" cap="flat" cmpd="sng" algn="ctr">
                      <a:solidFill>
                        <a:srgbClr val="000000"/>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3677955629"/>
                  </a:ext>
                </a:extLst>
              </a:tr>
            </a:tbl>
          </a:graphicData>
        </a:graphic>
      </p:graphicFrame>
      <p:sp>
        <p:nvSpPr>
          <p:cNvPr id="22" name="직사각형 21">
            <a:extLst>
              <a:ext uri="{FF2B5EF4-FFF2-40B4-BE49-F238E27FC236}">
                <a16:creationId xmlns:a16="http://schemas.microsoft.com/office/drawing/2014/main" id="{4644BD39-DDBA-4CE1-BDA1-680B9E66779F}"/>
              </a:ext>
            </a:extLst>
          </p:cNvPr>
          <p:cNvSpPr/>
          <p:nvPr/>
        </p:nvSpPr>
        <p:spPr>
          <a:xfrm>
            <a:off x="5054602" y="2259088"/>
            <a:ext cx="4356101" cy="1666238"/>
          </a:xfrm>
          <a:prstGeom prst="rect">
            <a:avLst/>
          </a:prstGeom>
          <a:noFill/>
          <a:ln w="635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t"/>
          <a:lstStyle/>
          <a:p>
            <a:r>
              <a:rPr lang="en-US" altLang="ko-KR" sz="800" dirty="0">
                <a:solidFill>
                  <a:schemeClr val="bg1"/>
                </a:solidFill>
                <a:latin typeface="Arial" panose="020B0604020202020204" pitchFamily="34" charset="0"/>
                <a:cs typeface="Arial" panose="020B0604020202020204" pitchFamily="34" charset="0"/>
              </a:rPr>
              <a:t>Dd</a:t>
            </a:r>
          </a:p>
          <a:p>
            <a:pPr marL="171450" indent="-171450">
              <a:buClr>
                <a:srgbClr val="00338D"/>
              </a:buClr>
              <a:buFont typeface="Wingdings" panose="05000000000000000000" pitchFamily="2" charset="2"/>
              <a:buChar char="§"/>
            </a:pPr>
            <a:r>
              <a:rPr lang="ko-KR" altLang="en-US" sz="800" b="1" dirty="0">
                <a:solidFill>
                  <a:schemeClr val="tx1"/>
                </a:solidFill>
                <a:latin typeface="Arial" panose="020B0604020202020204" pitchFamily="34" charset="0"/>
                <a:cs typeface="Arial" panose="020B0604020202020204" pitchFamily="34" charset="0"/>
              </a:rPr>
              <a:t>국내 물량</a:t>
            </a:r>
            <a:r>
              <a:rPr lang="en-US" altLang="ko-KR" sz="800" b="1" dirty="0">
                <a:solidFill>
                  <a:schemeClr val="tx1"/>
                </a:solidFill>
                <a:latin typeface="Arial" panose="020B0604020202020204" pitchFamily="34" charset="0"/>
                <a:cs typeface="Arial" panose="020B0604020202020204" pitchFamily="34" charset="0"/>
              </a:rPr>
              <a:t>(Q)</a:t>
            </a:r>
            <a:r>
              <a:rPr lang="ko-KR" altLang="en-US" sz="800" b="1" dirty="0">
                <a:solidFill>
                  <a:schemeClr val="tx1"/>
                </a:solidFill>
                <a:latin typeface="Arial" panose="020B0604020202020204" pitchFamily="34" charset="0"/>
                <a:cs typeface="Arial" panose="020B0604020202020204" pitchFamily="34" charset="0"/>
              </a:rPr>
              <a:t> 가정 </a:t>
            </a:r>
            <a:r>
              <a:rPr lang="en-US" altLang="ko-KR" sz="800" b="1" dirty="0">
                <a:solidFill>
                  <a:schemeClr val="tx1"/>
                </a:solidFill>
                <a:latin typeface="Arial" panose="020B0604020202020204" pitchFamily="34" charset="0"/>
                <a:cs typeface="Arial" panose="020B0604020202020204" pitchFamily="34" charset="0"/>
              </a:rPr>
              <a:t>(CDD </a:t>
            </a:r>
            <a:r>
              <a:rPr lang="ko-KR" altLang="en-US" sz="800" b="1" dirty="0">
                <a:solidFill>
                  <a:schemeClr val="tx1"/>
                </a:solidFill>
                <a:latin typeface="Arial" panose="020B0604020202020204" pitchFamily="34" charset="0"/>
                <a:cs typeface="Arial" panose="020B0604020202020204" pitchFamily="34" charset="0"/>
              </a:rPr>
              <a:t>추정치</a:t>
            </a:r>
            <a:r>
              <a:rPr lang="en-US" altLang="ko-KR" sz="800" b="1" dirty="0">
                <a:solidFill>
                  <a:schemeClr val="tx1"/>
                </a:solidFill>
                <a:latin typeface="Arial" panose="020B0604020202020204" pitchFamily="34" charset="0"/>
                <a:cs typeface="Arial" panose="020B0604020202020204" pitchFamily="34" charset="0"/>
              </a:rPr>
              <a:t>)</a:t>
            </a:r>
          </a:p>
          <a:p>
            <a:pPr marL="361950" marR="0" lvl="0" indent="-184150" algn="l" defTabSz="914400" rtl="0" eaLnBrk="1" fontAlgn="auto" latinLnBrk="1" hangingPunct="1">
              <a:lnSpc>
                <a:spcPct val="100000"/>
              </a:lnSpc>
              <a:spcBef>
                <a:spcPts val="100"/>
              </a:spcBef>
              <a:spcAft>
                <a:spcPts val="0"/>
              </a:spcAft>
              <a:buClr>
                <a:srgbClr val="00338D"/>
              </a:buClr>
              <a:buSzTx/>
              <a:buFont typeface="Wingdings" panose="05000000000000000000" pitchFamily="2" charset="2"/>
              <a:buChar char="ü"/>
              <a:tabLst/>
              <a:defRPr/>
            </a:pPr>
            <a:r>
              <a:rPr kumimoji="0" lang="en-US" altLang="ko-KR" sz="800" i="0"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112Ah,</a:t>
            </a:r>
            <a:r>
              <a:rPr kumimoji="0" lang="ko-KR" altLang="en-US" sz="800" i="0"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 </a:t>
            </a:r>
            <a:r>
              <a:rPr kumimoji="0" lang="en-US" altLang="ko-KR" sz="800" i="0"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149Ah </a:t>
            </a:r>
            <a:r>
              <a:rPr kumimoji="0" lang="en-US" altLang="ko-KR" sz="8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 </a:t>
            </a:r>
            <a:r>
              <a:rPr kumimoji="0" lang="ko-KR" altLang="en-US" sz="8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대상 사업부의 </a:t>
            </a:r>
            <a:r>
              <a:rPr kumimoji="0" lang="en-US" altLang="ko-KR" sz="8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3 </a:t>
            </a:r>
            <a:r>
              <a:rPr lang="en-US" altLang="ko-KR" sz="800" kern="0" dirty="0">
                <a:solidFill>
                  <a:srgbClr val="000000"/>
                </a:solidFill>
                <a:latin typeface="Arial" panose="020B0604020202020204" pitchFamily="34" charset="0"/>
                <a:cs typeface="Arial" panose="020B0604020202020204" pitchFamily="34" charset="0"/>
              </a:rPr>
              <a:t>Line</a:t>
            </a:r>
            <a:r>
              <a:rPr kumimoji="0" lang="ko-KR" altLang="en-US" sz="8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 </a:t>
            </a:r>
            <a:r>
              <a:rPr kumimoji="0" lang="en-US" altLang="ko-KR" sz="8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Max </a:t>
            </a:r>
            <a:r>
              <a:rPr kumimoji="0" lang="en-US" altLang="ko-KR" sz="800" b="0" i="0" u="none" strike="noStrike" kern="0" cap="none" spc="0" normalizeH="0" baseline="0" noProof="0" dirty="0" err="1">
                <a:ln>
                  <a:noFill/>
                </a:ln>
                <a:solidFill>
                  <a:srgbClr val="000000"/>
                </a:solidFill>
                <a:effectLst/>
                <a:uLnTx/>
                <a:uFillTx/>
                <a:latin typeface="Arial" panose="020B0604020202020204" pitchFamily="34" charset="0"/>
                <a:cs typeface="Arial" panose="020B0604020202020204" pitchFamily="34" charset="0"/>
              </a:rPr>
              <a:t>Capa</a:t>
            </a:r>
            <a:r>
              <a:rPr kumimoji="0" lang="ko-KR" altLang="en-US" sz="8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에서 가동률을 고려하여 생산량을 추정함</a:t>
            </a:r>
            <a:endParaRPr kumimoji="0" lang="en-US" altLang="ko-KR" sz="8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a:p>
            <a:pPr marL="361950" marR="0" lvl="0" indent="-184150" algn="l" defTabSz="914400" rtl="0" eaLnBrk="1" fontAlgn="auto" latinLnBrk="1" hangingPunct="1">
              <a:lnSpc>
                <a:spcPct val="100000"/>
              </a:lnSpc>
              <a:spcBef>
                <a:spcPts val="100"/>
              </a:spcBef>
              <a:spcAft>
                <a:spcPts val="0"/>
              </a:spcAft>
              <a:buClr>
                <a:srgbClr val="00338D"/>
              </a:buClr>
              <a:buSzTx/>
              <a:buFont typeface="Wingdings" panose="05000000000000000000" pitchFamily="2" charset="2"/>
              <a:buChar char="ü"/>
              <a:tabLst/>
              <a:defRPr/>
            </a:pPr>
            <a:r>
              <a:rPr lang="en-US" altLang="ko-KR" sz="800" dirty="0">
                <a:solidFill>
                  <a:schemeClr val="tx1"/>
                </a:solidFill>
                <a:latin typeface="Arial" panose="020B0604020202020204" pitchFamily="34" charset="0"/>
                <a:cs typeface="Arial" panose="020B0604020202020204" pitchFamily="34" charset="0"/>
              </a:rPr>
              <a:t>Max </a:t>
            </a:r>
            <a:r>
              <a:rPr lang="en-US" altLang="ko-KR" sz="800" dirty="0" err="1">
                <a:solidFill>
                  <a:schemeClr val="tx1"/>
                </a:solidFill>
                <a:latin typeface="Arial" panose="020B0604020202020204" pitchFamily="34" charset="0"/>
                <a:cs typeface="Arial" panose="020B0604020202020204" pitchFamily="34" charset="0"/>
              </a:rPr>
              <a:t>Capa</a:t>
            </a:r>
            <a:r>
              <a:rPr lang="ko-KR" altLang="en-US" sz="800" dirty="0">
                <a:solidFill>
                  <a:schemeClr val="tx1"/>
                </a:solidFill>
                <a:latin typeface="Arial" panose="020B0604020202020204" pitchFamily="34" charset="0"/>
                <a:cs typeface="Arial" panose="020B0604020202020204" pitchFamily="34" charset="0"/>
              </a:rPr>
              <a:t>의 경우 </a:t>
            </a:r>
            <a:r>
              <a:rPr lang="en-US" altLang="ko-KR" sz="800" dirty="0">
                <a:solidFill>
                  <a:schemeClr val="tx1"/>
                </a:solidFill>
                <a:latin typeface="Arial" panose="020B0604020202020204" pitchFamily="34" charset="0"/>
                <a:cs typeface="Arial" panose="020B0604020202020204" pitchFamily="34" charset="0"/>
              </a:rPr>
              <a:t>2021</a:t>
            </a:r>
            <a:r>
              <a:rPr lang="ko-KR" altLang="en-US" sz="800" dirty="0">
                <a:solidFill>
                  <a:schemeClr val="tx1"/>
                </a:solidFill>
                <a:latin typeface="Arial" panose="020B0604020202020204" pitchFamily="34" charset="0"/>
                <a:cs typeface="Arial" panose="020B0604020202020204" pitchFamily="34" charset="0"/>
              </a:rPr>
              <a:t>년 </a:t>
            </a:r>
            <a:r>
              <a:rPr lang="en-US" altLang="ko-KR" sz="800" dirty="0" err="1">
                <a:solidFill>
                  <a:schemeClr val="tx1"/>
                </a:solidFill>
                <a:latin typeface="Arial" panose="020B0604020202020204" pitchFamily="34" charset="0"/>
                <a:cs typeface="Arial" panose="020B0604020202020204" pitchFamily="34" charset="0"/>
              </a:rPr>
              <a:t>Capa</a:t>
            </a:r>
            <a:r>
              <a:rPr lang="en-US" altLang="ko-KR" sz="800" dirty="0">
                <a:solidFill>
                  <a:schemeClr val="tx1"/>
                </a:solidFill>
                <a:latin typeface="Arial" panose="020B0604020202020204" pitchFamily="34" charset="0"/>
                <a:cs typeface="Arial" panose="020B0604020202020204" pitchFamily="34" charset="0"/>
              </a:rPr>
              <a:t>(11,560,452EA)</a:t>
            </a:r>
            <a:r>
              <a:rPr lang="ko-KR" altLang="en-US" sz="800" dirty="0">
                <a:solidFill>
                  <a:schemeClr val="tx1"/>
                </a:solidFill>
                <a:latin typeface="Arial" panose="020B0604020202020204" pitchFamily="34" charset="0"/>
                <a:cs typeface="Arial" panose="020B0604020202020204" pitchFamily="34" charset="0"/>
              </a:rPr>
              <a:t>에서 효율개선으로 인해</a:t>
            </a:r>
            <a:r>
              <a:rPr lang="en-US" altLang="ko-KR" sz="800" dirty="0">
                <a:solidFill>
                  <a:schemeClr val="tx1"/>
                </a:solidFill>
                <a:latin typeface="Arial" panose="020B0604020202020204" pitchFamily="34" charset="0"/>
                <a:cs typeface="Arial" panose="020B0604020202020204" pitchFamily="34" charset="0"/>
              </a:rPr>
              <a:t> 3.5%</a:t>
            </a:r>
            <a:r>
              <a:rPr lang="ko-KR" altLang="en-US" sz="800" dirty="0">
                <a:solidFill>
                  <a:schemeClr val="tx1"/>
                </a:solidFill>
                <a:latin typeface="Arial" panose="020B0604020202020204" pitchFamily="34" charset="0"/>
                <a:cs typeface="Arial" panose="020B0604020202020204" pitchFamily="34" charset="0"/>
              </a:rPr>
              <a:t>증가한 수치를 적용</a:t>
            </a:r>
            <a:endParaRPr lang="en-US" altLang="ko-KR" sz="800" dirty="0">
              <a:solidFill>
                <a:schemeClr val="tx1"/>
              </a:solidFill>
              <a:latin typeface="Arial" panose="020B0604020202020204" pitchFamily="34" charset="0"/>
              <a:cs typeface="Arial" panose="020B0604020202020204" pitchFamily="34" charset="0"/>
            </a:endParaRPr>
          </a:p>
          <a:p>
            <a:pPr marL="361950" marR="0" lvl="0" indent="-184150" algn="l" defTabSz="914400" rtl="0" eaLnBrk="1" fontAlgn="auto" latinLnBrk="1" hangingPunct="1">
              <a:lnSpc>
                <a:spcPct val="100000"/>
              </a:lnSpc>
              <a:spcBef>
                <a:spcPts val="100"/>
              </a:spcBef>
              <a:spcAft>
                <a:spcPts val="0"/>
              </a:spcAft>
              <a:buClr>
                <a:srgbClr val="00338D"/>
              </a:buClr>
              <a:buSzTx/>
              <a:buFont typeface="Wingdings" panose="05000000000000000000" pitchFamily="2" charset="2"/>
              <a:buChar char="ü"/>
              <a:tabLst/>
              <a:defRPr/>
            </a:pPr>
            <a:r>
              <a:rPr lang="ko-KR" altLang="en-US" sz="800" dirty="0">
                <a:solidFill>
                  <a:schemeClr val="tx1"/>
                </a:solidFill>
                <a:latin typeface="Arial" panose="020B0604020202020204" pitchFamily="34" charset="0"/>
                <a:cs typeface="Arial" panose="020B0604020202020204" pitchFamily="34" charset="0"/>
              </a:rPr>
              <a:t>가동률은 실질가동률 </a:t>
            </a:r>
            <a:r>
              <a:rPr lang="en-US" altLang="ko-KR" sz="800" dirty="0">
                <a:solidFill>
                  <a:schemeClr val="tx1"/>
                </a:solidFill>
                <a:latin typeface="Arial" panose="020B0604020202020204" pitchFamily="34" charset="0"/>
                <a:cs typeface="Arial" panose="020B0604020202020204" pitchFamily="34" charset="0"/>
              </a:rPr>
              <a:t>90%</a:t>
            </a:r>
            <a:r>
              <a:rPr lang="ko-KR" altLang="en-US" sz="800" dirty="0">
                <a:solidFill>
                  <a:schemeClr val="tx1"/>
                </a:solidFill>
                <a:latin typeface="Arial" panose="020B0604020202020204" pitchFamily="34" charset="0"/>
                <a:cs typeface="Arial" panose="020B0604020202020204" pitchFamily="34" charset="0"/>
              </a:rPr>
              <a:t>를 목표치로 점진적으로 증가한다고 가정함</a:t>
            </a:r>
            <a:endParaRPr lang="en-US" altLang="ko-KR" sz="800" dirty="0">
              <a:solidFill>
                <a:schemeClr val="tx1"/>
              </a:solidFill>
              <a:latin typeface="Arial" panose="020B0604020202020204" pitchFamily="34" charset="0"/>
              <a:cs typeface="Arial" panose="020B0604020202020204" pitchFamily="34" charset="0"/>
            </a:endParaRPr>
          </a:p>
          <a:p>
            <a:pPr marL="266700" indent="-171450">
              <a:buFont typeface="Wingdings" panose="05000000000000000000" pitchFamily="2" charset="2"/>
              <a:buChar char="ü"/>
            </a:pPr>
            <a:endParaRPr lang="en-US" altLang="ko-KR" sz="800" dirty="0">
              <a:solidFill>
                <a:schemeClr val="tx1"/>
              </a:solidFill>
              <a:latin typeface="Arial" panose="020B0604020202020204" pitchFamily="34" charset="0"/>
              <a:cs typeface="Arial" panose="020B0604020202020204" pitchFamily="34" charset="0"/>
            </a:endParaRPr>
          </a:p>
          <a:p>
            <a:pPr marL="266700" indent="-171450">
              <a:buFont typeface="Wingdings" panose="05000000000000000000" pitchFamily="2" charset="2"/>
              <a:buChar char="ü"/>
            </a:pPr>
            <a:endParaRPr lang="en-US" altLang="ko-KR" sz="800" dirty="0">
              <a:solidFill>
                <a:schemeClr val="tx1"/>
              </a:solidFill>
              <a:latin typeface="Arial" panose="020B0604020202020204" pitchFamily="34" charset="0"/>
              <a:cs typeface="Arial" panose="020B0604020202020204" pitchFamily="34" charset="0"/>
            </a:endParaRPr>
          </a:p>
          <a:p>
            <a:pPr marL="266700" indent="-171450">
              <a:buFont typeface="Wingdings" panose="05000000000000000000" pitchFamily="2" charset="2"/>
              <a:buChar char="ü"/>
            </a:pPr>
            <a:endParaRPr lang="en-US" altLang="ko-KR" sz="800" dirty="0">
              <a:solidFill>
                <a:schemeClr val="tx1"/>
              </a:solidFill>
              <a:latin typeface="Arial" panose="020B0604020202020204" pitchFamily="34" charset="0"/>
              <a:cs typeface="Arial" panose="020B0604020202020204" pitchFamily="34" charset="0"/>
            </a:endParaRPr>
          </a:p>
          <a:p>
            <a:pPr marL="95250"/>
            <a:endParaRPr lang="en-US" altLang="ko-KR" sz="800" noProof="0" dirty="0">
              <a:solidFill>
                <a:schemeClr val="tx1"/>
              </a:solidFill>
              <a:latin typeface="Arial" panose="020B0604020202020204" pitchFamily="34" charset="0"/>
              <a:cs typeface="Arial" panose="020B0604020202020204" pitchFamily="34" charset="0"/>
            </a:endParaRPr>
          </a:p>
          <a:p>
            <a:pPr marL="171450" indent="-171450">
              <a:buFont typeface="Wingdings" panose="05000000000000000000" pitchFamily="2" charset="2"/>
              <a:buChar char="§"/>
            </a:pPr>
            <a:endParaRPr lang="en-US" altLang="ko-KR" sz="800" b="1" dirty="0">
              <a:solidFill>
                <a:schemeClr val="tx1"/>
              </a:solidFill>
              <a:latin typeface="Arial" panose="020B0604020202020204" pitchFamily="34" charset="0"/>
              <a:cs typeface="Arial" panose="020B0604020202020204" pitchFamily="34" charset="0"/>
            </a:endParaRPr>
          </a:p>
          <a:p>
            <a:pPr marL="266700" indent="-171450">
              <a:buFont typeface="Wingdings" panose="05000000000000000000" pitchFamily="2" charset="2"/>
              <a:buChar char="ü"/>
            </a:pPr>
            <a:endParaRPr kumimoji="0" lang="en-US" altLang="ko-KR" sz="8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a:p>
            <a:pPr marL="266700" indent="-171450">
              <a:buFont typeface="Wingdings" panose="05000000000000000000" pitchFamily="2" charset="2"/>
              <a:buChar char="ü"/>
            </a:pPr>
            <a:endParaRPr lang="ko-KR" altLang="en-US" sz="800" dirty="0">
              <a:solidFill>
                <a:schemeClr val="tx1"/>
              </a:solidFill>
              <a:latin typeface="Arial" panose="020B0604020202020204" pitchFamily="34" charset="0"/>
              <a:cs typeface="Arial" panose="020B0604020202020204" pitchFamily="34" charset="0"/>
            </a:endParaRPr>
          </a:p>
        </p:txBody>
      </p:sp>
      <p:sp>
        <p:nvSpPr>
          <p:cNvPr id="20" name="직사각형 19">
            <a:extLst>
              <a:ext uri="{FF2B5EF4-FFF2-40B4-BE49-F238E27FC236}">
                <a16:creationId xmlns:a16="http://schemas.microsoft.com/office/drawing/2014/main" id="{AEAEA052-F821-48A1-9792-E4FA1CF77582}"/>
              </a:ext>
            </a:extLst>
          </p:cNvPr>
          <p:cNvSpPr/>
          <p:nvPr/>
        </p:nvSpPr>
        <p:spPr>
          <a:xfrm>
            <a:off x="5202768" y="2188904"/>
            <a:ext cx="910341" cy="172720"/>
          </a:xfrm>
          <a:prstGeom prst="rect">
            <a:avLst/>
          </a:prstGeom>
          <a:solidFill>
            <a:srgbClr val="00338D"/>
          </a:solidFill>
          <a:ln w="635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altLang="ko-KR" sz="900" b="1" dirty="0">
                <a:solidFill>
                  <a:schemeClr val="bg1"/>
                </a:solidFill>
                <a:latin typeface="Arial" panose="020B0604020202020204" pitchFamily="34" charset="0"/>
                <a:cs typeface="Arial" panose="020B0604020202020204" pitchFamily="34" charset="0"/>
              </a:rPr>
              <a:t>Case 2</a:t>
            </a:r>
            <a:endParaRPr lang="ko-KR" altLang="en-US" sz="900" b="1" dirty="0">
              <a:solidFill>
                <a:schemeClr val="bg1"/>
              </a:solidFill>
              <a:latin typeface="Arial" panose="020B0604020202020204" pitchFamily="34" charset="0"/>
              <a:cs typeface="Arial" panose="020B0604020202020204" pitchFamily="34" charset="0"/>
            </a:endParaRPr>
          </a:p>
        </p:txBody>
      </p:sp>
      <p:graphicFrame>
        <p:nvGraphicFramePr>
          <p:cNvPr id="24" name="표 23">
            <a:extLst>
              <a:ext uri="{FF2B5EF4-FFF2-40B4-BE49-F238E27FC236}">
                <a16:creationId xmlns:a16="http://schemas.microsoft.com/office/drawing/2014/main" id="{D5AD835C-E933-4FDC-9FF6-1BB0FFE04321}"/>
              </a:ext>
            </a:extLst>
          </p:cNvPr>
          <p:cNvGraphicFramePr>
            <a:graphicFrameLocks noGrp="1"/>
          </p:cNvGraphicFramePr>
          <p:nvPr>
            <p:extLst>
              <p:ext uri="{D42A27DB-BD31-4B8C-83A1-F6EECF244321}">
                <p14:modId xmlns:p14="http://schemas.microsoft.com/office/powerpoint/2010/main" val="3169565163"/>
              </p:ext>
            </p:extLst>
          </p:nvPr>
        </p:nvGraphicFramePr>
        <p:xfrm>
          <a:off x="5247717" y="3232961"/>
          <a:ext cx="4050747" cy="640080"/>
        </p:xfrm>
        <a:graphic>
          <a:graphicData uri="http://schemas.openxmlformats.org/drawingml/2006/table">
            <a:tbl>
              <a:tblPr/>
              <a:tblGrid>
                <a:gridCol w="97400">
                  <a:extLst>
                    <a:ext uri="{9D8B030D-6E8A-4147-A177-3AD203B41FA5}">
                      <a16:colId xmlns:a16="http://schemas.microsoft.com/office/drawing/2014/main" val="3316228520"/>
                    </a:ext>
                  </a:extLst>
                </a:gridCol>
                <a:gridCol w="958387">
                  <a:extLst>
                    <a:ext uri="{9D8B030D-6E8A-4147-A177-3AD203B41FA5}">
                      <a16:colId xmlns:a16="http://schemas.microsoft.com/office/drawing/2014/main" val="1641342025"/>
                    </a:ext>
                  </a:extLst>
                </a:gridCol>
                <a:gridCol w="598992">
                  <a:extLst>
                    <a:ext uri="{9D8B030D-6E8A-4147-A177-3AD203B41FA5}">
                      <a16:colId xmlns:a16="http://schemas.microsoft.com/office/drawing/2014/main" val="2768625420"/>
                    </a:ext>
                  </a:extLst>
                </a:gridCol>
                <a:gridCol w="598992">
                  <a:extLst>
                    <a:ext uri="{9D8B030D-6E8A-4147-A177-3AD203B41FA5}">
                      <a16:colId xmlns:a16="http://schemas.microsoft.com/office/drawing/2014/main" val="4292827631"/>
                    </a:ext>
                  </a:extLst>
                </a:gridCol>
                <a:gridCol w="598992">
                  <a:extLst>
                    <a:ext uri="{9D8B030D-6E8A-4147-A177-3AD203B41FA5}">
                      <a16:colId xmlns:a16="http://schemas.microsoft.com/office/drawing/2014/main" val="1900206923"/>
                    </a:ext>
                  </a:extLst>
                </a:gridCol>
                <a:gridCol w="598992">
                  <a:extLst>
                    <a:ext uri="{9D8B030D-6E8A-4147-A177-3AD203B41FA5}">
                      <a16:colId xmlns:a16="http://schemas.microsoft.com/office/drawing/2014/main" val="3900478866"/>
                    </a:ext>
                  </a:extLst>
                </a:gridCol>
                <a:gridCol w="598992">
                  <a:extLst>
                    <a:ext uri="{9D8B030D-6E8A-4147-A177-3AD203B41FA5}">
                      <a16:colId xmlns:a16="http://schemas.microsoft.com/office/drawing/2014/main" val="1493374788"/>
                    </a:ext>
                  </a:extLst>
                </a:gridCol>
              </a:tblGrid>
              <a:tr h="77423">
                <a:tc gridSpan="2">
                  <a:txBody>
                    <a:bodyPr/>
                    <a:lstStyle/>
                    <a:p>
                      <a:pPr algn="l" fontAlgn="ctr"/>
                      <a:r>
                        <a:rPr lang="en-US" sz="700" b="1" i="0" u="none" strike="noStrike" dirty="0">
                          <a:solidFill>
                            <a:srgbClr val="FFFFFF"/>
                          </a:solidFill>
                          <a:effectLst/>
                          <a:latin typeface="맑은 고딕" panose="020B0503020000020004" pitchFamily="50" charset="-127"/>
                          <a:ea typeface="맑은 고딕" panose="020B0503020000020004" pitchFamily="50" charset="-127"/>
                        </a:rPr>
                        <a:t>(</a:t>
                      </a:r>
                      <a:r>
                        <a:rPr lang="ko-KR" altLang="en-US" sz="700" b="1" i="0" u="none" strike="noStrike" dirty="0">
                          <a:solidFill>
                            <a:srgbClr val="FFFFFF"/>
                          </a:solidFill>
                          <a:effectLst/>
                          <a:latin typeface="맑은 고딕" panose="020B0503020000020004" pitchFamily="50" charset="-127"/>
                          <a:ea typeface="맑은 고딕" panose="020B0503020000020004" pitchFamily="50" charset="-127"/>
                        </a:rPr>
                        <a:t>단위 </a:t>
                      </a:r>
                      <a:r>
                        <a:rPr lang="en-US" altLang="ko-KR" sz="700" b="1" i="0" u="none" strike="noStrike" dirty="0">
                          <a:solidFill>
                            <a:srgbClr val="FFFFFF"/>
                          </a:solidFill>
                          <a:effectLst/>
                          <a:latin typeface="맑은 고딕" panose="020B0503020000020004" pitchFamily="50" charset="-127"/>
                          <a:ea typeface="맑은 고딕" panose="020B0503020000020004" pitchFamily="50" charset="-127"/>
                        </a:rPr>
                        <a:t>: EA)</a:t>
                      </a:r>
                      <a:endParaRPr lang="en-US" sz="700" b="1" i="0" u="none" strike="noStrike" dirty="0">
                        <a:solidFill>
                          <a:srgbClr val="FFFFFF"/>
                        </a:solidFill>
                        <a:effectLst/>
                        <a:latin typeface="맑은 고딕" panose="020B0503020000020004" pitchFamily="50" charset="-127"/>
                        <a:ea typeface="맑은 고딕" panose="020B0503020000020004" pitchFamily="50" charset="-127"/>
                      </a:endParaRPr>
                    </a:p>
                  </a:txBody>
                  <a:tcPr marL="36000" marR="36000" marT="0" marB="0" anchor="ctr">
                    <a:lnL w="6350" cap="flat" cmpd="sng" algn="ctr">
                      <a:solidFill>
                        <a:srgbClr val="000000"/>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solidFill>
                      <a:srgbClr val="00338D"/>
                    </a:solidFill>
                  </a:tcPr>
                </a:tc>
                <a:tc hMerge="1">
                  <a:txBody>
                    <a:bodyPr/>
                    <a:lstStyle/>
                    <a:p>
                      <a:pPr algn="ctr" fontAlgn="ctr"/>
                      <a:endParaRPr lang="en-US" sz="7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w="6350" cap="flat" cmpd="sng" algn="ctr">
                      <a:solidFill>
                        <a:srgbClr val="000000"/>
                      </a:solidFill>
                      <a:prstDash val="solid"/>
                      <a:round/>
                      <a:headEnd type="none" w="med" len="med"/>
                      <a:tailEnd type="none" w="med" len="med"/>
                    </a:lnT>
                    <a:lnB>
                      <a:noFill/>
                    </a:lnB>
                    <a:solidFill>
                      <a:srgbClr val="00338D"/>
                    </a:solidFill>
                  </a:tcPr>
                </a:tc>
                <a:tc>
                  <a:txBody>
                    <a:bodyPr/>
                    <a:lstStyle/>
                    <a:p>
                      <a:pPr algn="ctr" fontAlgn="ctr"/>
                      <a:r>
                        <a:rPr lang="en-US" sz="7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2023 F</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fontAlgn="ctr"/>
                      <a:r>
                        <a:rPr lang="en-US" sz="7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2024 F</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fontAlgn="ctr"/>
                      <a:r>
                        <a:rPr lang="en-US" sz="7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2025 F</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fontAlgn="ctr"/>
                      <a:r>
                        <a:rPr lang="en-US" sz="7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2026 F</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fontAlgn="ctr"/>
                      <a:r>
                        <a:rPr lang="en-US" sz="7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2027 F</a:t>
                      </a:r>
                    </a:p>
                  </a:txBody>
                  <a:tcPr marL="36000" marR="36000" marT="0" marB="0" anchor="ctr">
                    <a:lnL>
                      <a:noFill/>
                    </a:lnL>
                    <a:lnR w="6350" cap="flat" cmpd="sng" algn="ctr">
                      <a:solidFill>
                        <a:srgbClr val="000000"/>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solidFill>
                      <a:srgbClr val="00338D"/>
                    </a:solidFill>
                  </a:tcPr>
                </a:tc>
                <a:extLst>
                  <a:ext uri="{0D108BD9-81ED-4DB2-BD59-A6C34878D82A}">
                    <a16:rowId xmlns:a16="http://schemas.microsoft.com/office/drawing/2014/main" val="25837156"/>
                  </a:ext>
                </a:extLst>
              </a:tr>
              <a:tr h="77423">
                <a:tc gridSpan="2">
                  <a:txBody>
                    <a:bodyPr/>
                    <a:lstStyle/>
                    <a:p>
                      <a:pPr algn="l" fontAlgn="ctr"/>
                      <a:r>
                        <a:rPr lang="en-US" altLang="ko-KR" sz="700" b="1" i="0" u="none" strike="noStrike" dirty="0">
                          <a:solidFill>
                            <a:srgbClr val="000000"/>
                          </a:solidFill>
                          <a:effectLst/>
                          <a:latin typeface="맑은 고딕" panose="020B0503020000020004" pitchFamily="50" charset="-127"/>
                          <a:ea typeface="맑은 고딕" panose="020B0503020000020004" pitchFamily="50" charset="-127"/>
                        </a:rPr>
                        <a:t>Line 3 Max </a:t>
                      </a:r>
                      <a:r>
                        <a:rPr lang="en-US" altLang="ko-KR" sz="700" b="1" i="0" u="none" strike="noStrike" dirty="0" err="1">
                          <a:solidFill>
                            <a:srgbClr val="000000"/>
                          </a:solidFill>
                          <a:effectLst/>
                          <a:latin typeface="맑은 고딕" panose="020B0503020000020004" pitchFamily="50" charset="-127"/>
                          <a:ea typeface="맑은 고딕" panose="020B0503020000020004" pitchFamily="50" charset="-127"/>
                        </a:rPr>
                        <a:t>Capa</a:t>
                      </a:r>
                      <a:endParaRPr lang="ko-KR" altLang="en-US" sz="700" b="1" i="0" u="none" strike="noStrike" baseline="30000" dirty="0">
                        <a:solidFill>
                          <a:srgbClr val="000000"/>
                        </a:solidFill>
                        <a:effectLst/>
                        <a:latin typeface="맑은 고딕" panose="020B0503020000020004" pitchFamily="50" charset="-127"/>
                        <a:ea typeface="맑은 고딕" panose="020B0503020000020004" pitchFamily="50" charset="-127"/>
                      </a:endParaRPr>
                    </a:p>
                  </a:txBody>
                  <a:tcPr marL="36000" marR="36000" marT="0"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hMerge="1">
                  <a:txBody>
                    <a:bodyPr/>
                    <a:lstStyle/>
                    <a:p>
                      <a:pPr algn="r" fontAlgn="ctr"/>
                      <a:endParaRPr lang="en-US" altLang="ko-KR" sz="7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a:noFill/>
                    </a:lnT>
                    <a:lnB>
                      <a:noFill/>
                    </a:lnB>
                  </a:tcPr>
                </a:tc>
                <a:tc>
                  <a:txBody>
                    <a:bodyPr/>
                    <a:lstStyle/>
                    <a:p>
                      <a:pPr algn="r" fontAlgn="ctr"/>
                      <a:r>
                        <a:rPr lang="en-US" altLang="ko-KR" sz="700" b="1" i="0" u="none" strike="noStrike">
                          <a:solidFill>
                            <a:srgbClr val="000000"/>
                          </a:solidFill>
                          <a:effectLst/>
                          <a:latin typeface="Arial" panose="020B0604020202020204" pitchFamily="34" charset="0"/>
                          <a:ea typeface="맑은 고딕" panose="020B0503020000020004" pitchFamily="50" charset="-127"/>
                        </a:rPr>
                        <a:t>12,279,504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700" b="1" i="0" u="none" strike="noStrike">
                          <a:solidFill>
                            <a:srgbClr val="000000"/>
                          </a:solidFill>
                          <a:effectLst/>
                          <a:latin typeface="Arial" panose="020B0604020202020204" pitchFamily="34" charset="0"/>
                          <a:ea typeface="맑은 고딕" panose="020B0503020000020004" pitchFamily="50" charset="-127"/>
                        </a:rPr>
                        <a:t>12,279,504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700" b="1" i="0" u="none" strike="noStrike">
                          <a:solidFill>
                            <a:srgbClr val="000000"/>
                          </a:solidFill>
                          <a:effectLst/>
                          <a:latin typeface="Arial" panose="020B0604020202020204" pitchFamily="34" charset="0"/>
                          <a:ea typeface="맑은 고딕" panose="020B0503020000020004" pitchFamily="50" charset="-127"/>
                        </a:rPr>
                        <a:t>12,279,504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700" b="1" i="0" u="none" strike="noStrike">
                          <a:solidFill>
                            <a:srgbClr val="000000"/>
                          </a:solidFill>
                          <a:effectLst/>
                          <a:latin typeface="Arial" panose="020B0604020202020204" pitchFamily="34" charset="0"/>
                          <a:ea typeface="맑은 고딕" panose="020B0503020000020004" pitchFamily="50" charset="-127"/>
                        </a:rPr>
                        <a:t>12,279,504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700" b="1" i="0" u="none" strike="noStrike" dirty="0">
                          <a:solidFill>
                            <a:srgbClr val="000000"/>
                          </a:solidFill>
                          <a:effectLst/>
                          <a:latin typeface="Arial" panose="020B0604020202020204" pitchFamily="34" charset="0"/>
                          <a:ea typeface="맑은 고딕" panose="020B0503020000020004" pitchFamily="50" charset="-127"/>
                        </a:rPr>
                        <a:t>12,279,504 </a:t>
                      </a:r>
                    </a:p>
                  </a:txBody>
                  <a:tcPr marL="36000" marR="36000" marT="0"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260340313"/>
                  </a:ext>
                </a:extLst>
              </a:tr>
              <a:tr h="77423">
                <a:tc gridSpan="2">
                  <a:txBody>
                    <a:bodyPr/>
                    <a:lstStyle/>
                    <a:p>
                      <a:pPr algn="l" fontAlgn="ctr"/>
                      <a:r>
                        <a:rPr lang="ko-KR" altLang="en-US" sz="700" b="1" i="0" u="none" strike="noStrike" dirty="0">
                          <a:solidFill>
                            <a:srgbClr val="000000"/>
                          </a:solidFill>
                          <a:effectLst/>
                          <a:latin typeface="맑은 고딕" panose="020B0503020000020004" pitchFamily="50" charset="-127"/>
                          <a:ea typeface="맑은 고딕" panose="020B0503020000020004" pitchFamily="50" charset="-127"/>
                        </a:rPr>
                        <a:t>가동률</a:t>
                      </a:r>
                      <a:endParaRPr lang="ko-KR" altLang="en-US" sz="700" b="1" i="0" u="none" strike="noStrike" baseline="30000" dirty="0">
                        <a:solidFill>
                          <a:srgbClr val="000000"/>
                        </a:solidFill>
                        <a:effectLst/>
                        <a:latin typeface="맑은 고딕" panose="020B0503020000020004" pitchFamily="50" charset="-127"/>
                        <a:ea typeface="맑은 고딕" panose="020B0503020000020004" pitchFamily="50" charset="-127"/>
                      </a:endParaRPr>
                    </a:p>
                  </a:txBody>
                  <a:tcPr marL="36000" marR="36000" marT="0" marB="0" anchor="ctr">
                    <a:lnL w="6350" cap="flat" cmpd="sng" algn="ctr">
                      <a:solidFill>
                        <a:srgbClr val="000000"/>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hMerge="1">
                  <a:txBody>
                    <a:bodyPr/>
                    <a:lstStyle/>
                    <a:p>
                      <a:pPr algn="r" fontAlgn="ctr"/>
                      <a:endParaRPr lang="en-US" altLang="ko-KR" sz="7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a:noFill/>
                    </a:lnT>
                    <a:lnB>
                      <a:noFill/>
                    </a:lnB>
                  </a:tcPr>
                </a:tc>
                <a:tc>
                  <a:txBody>
                    <a:bodyPr/>
                    <a:lstStyle/>
                    <a:p>
                      <a:pPr algn="r" fontAlgn="ctr"/>
                      <a:r>
                        <a:rPr lang="en-US" altLang="ko-KR" sz="700" b="1" i="1" u="none" strike="noStrike" dirty="0">
                          <a:solidFill>
                            <a:schemeClr val="tx1"/>
                          </a:solidFill>
                          <a:effectLst/>
                          <a:latin typeface="Arial" panose="020B0604020202020204" pitchFamily="34" charset="0"/>
                          <a:ea typeface="맑은 고딕" panose="020B0503020000020004" pitchFamily="50" charset="-127"/>
                        </a:rPr>
                        <a:t>60.0%</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700" b="1" i="1" u="none" strike="noStrike" dirty="0">
                          <a:solidFill>
                            <a:schemeClr val="tx1"/>
                          </a:solidFill>
                          <a:effectLst/>
                          <a:latin typeface="Arial" panose="020B0604020202020204" pitchFamily="34" charset="0"/>
                          <a:ea typeface="맑은 고딕" panose="020B0503020000020004" pitchFamily="50" charset="-127"/>
                        </a:rPr>
                        <a:t>61.3%</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700" b="1" i="1" u="none" strike="noStrike" dirty="0">
                          <a:solidFill>
                            <a:schemeClr val="tx1"/>
                          </a:solidFill>
                          <a:effectLst/>
                          <a:latin typeface="Arial" panose="020B0604020202020204" pitchFamily="34" charset="0"/>
                          <a:ea typeface="맑은 고딕" panose="020B0503020000020004" pitchFamily="50" charset="-127"/>
                        </a:rPr>
                        <a:t>62.5%</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700" b="1" i="1" u="none" strike="noStrike" dirty="0">
                          <a:solidFill>
                            <a:schemeClr val="tx1"/>
                          </a:solidFill>
                          <a:effectLst/>
                          <a:latin typeface="Arial" panose="020B0604020202020204" pitchFamily="34" charset="0"/>
                          <a:ea typeface="맑은 고딕" panose="020B0503020000020004" pitchFamily="50" charset="-127"/>
                        </a:rPr>
                        <a:t>63.8%</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700" b="1" i="1" u="none" strike="noStrike" dirty="0">
                          <a:solidFill>
                            <a:schemeClr val="tx1"/>
                          </a:solidFill>
                          <a:effectLst/>
                          <a:latin typeface="Arial" panose="020B0604020202020204" pitchFamily="34" charset="0"/>
                          <a:ea typeface="맑은 고딕" panose="020B0503020000020004" pitchFamily="50" charset="-127"/>
                        </a:rPr>
                        <a:t>65.0%</a:t>
                      </a:r>
                    </a:p>
                  </a:txBody>
                  <a:tcPr marL="36000" marR="36000" marT="0" marB="0" anchor="ctr">
                    <a:lnL>
                      <a:noFill/>
                    </a:lnL>
                    <a:lnR w="6350" cap="flat" cmpd="sng" algn="ctr">
                      <a:solidFill>
                        <a:srgbClr val="000000"/>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extLst>
                  <a:ext uri="{0D108BD9-81ED-4DB2-BD59-A6C34878D82A}">
                    <a16:rowId xmlns:a16="http://schemas.microsoft.com/office/drawing/2014/main" val="1859150288"/>
                  </a:ext>
                </a:extLst>
              </a:tr>
              <a:tr h="77423">
                <a:tc gridSpan="2">
                  <a:txBody>
                    <a:bodyPr/>
                    <a:lstStyle/>
                    <a:p>
                      <a:pPr algn="l" fontAlgn="ctr"/>
                      <a:r>
                        <a:rPr lang="ko-KR" altLang="en-US" sz="700" b="1" i="0" u="none" strike="noStrike">
                          <a:solidFill>
                            <a:srgbClr val="000000"/>
                          </a:solidFill>
                          <a:effectLst/>
                          <a:latin typeface="맑은 고딕" panose="020B0503020000020004" pitchFamily="50" charset="-127"/>
                          <a:ea typeface="맑은 고딕" panose="020B0503020000020004" pitchFamily="50" charset="-127"/>
                        </a:rPr>
                        <a:t>태화</a:t>
                      </a:r>
                    </a:p>
                  </a:txBody>
                  <a:tcPr marL="36000" marR="36000" marT="0" marB="0" anchor="ctr">
                    <a:lnL w="6350" cap="flat" cmpd="sng" algn="ctr">
                      <a:solidFill>
                        <a:srgbClr val="000000"/>
                      </a:solidFill>
                      <a:prstDash val="solid"/>
                      <a:round/>
                      <a:headEnd type="none" w="med" len="med"/>
                      <a:tailEnd type="none" w="med" len="med"/>
                    </a:lnL>
                    <a:lnR>
                      <a:noFill/>
                    </a:lnR>
                    <a:lnT>
                      <a:noFill/>
                    </a:lnT>
                    <a:lnB w="6350" cap="flat" cmpd="sng" algn="ctr">
                      <a:noFill/>
                      <a:prstDash val="solid"/>
                      <a:round/>
                      <a:headEnd type="none" w="med" len="med"/>
                      <a:tailEnd type="none" w="med" len="med"/>
                    </a:lnB>
                  </a:tcPr>
                </a:tc>
                <a:tc hMerge="1">
                  <a:txBody>
                    <a:bodyPr/>
                    <a:lstStyle/>
                    <a:p>
                      <a:pPr algn="r" fontAlgn="ctr"/>
                      <a:endParaRPr lang="en-US" altLang="ko-KR" sz="7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700" b="1" i="0" u="none" strike="noStrike" dirty="0">
                          <a:solidFill>
                            <a:srgbClr val="000000"/>
                          </a:solidFill>
                          <a:effectLst/>
                          <a:latin typeface="Arial" panose="020B0604020202020204" pitchFamily="34" charset="0"/>
                          <a:ea typeface="맑은 고딕" panose="020B0503020000020004" pitchFamily="50" charset="-127"/>
                        </a:rPr>
                        <a:t>7,367,703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700" b="1" i="0" u="none" strike="noStrike" dirty="0">
                          <a:solidFill>
                            <a:srgbClr val="000000"/>
                          </a:solidFill>
                          <a:effectLst/>
                          <a:latin typeface="Arial" panose="020B0604020202020204" pitchFamily="34" charset="0"/>
                          <a:ea typeface="맑은 고딕" panose="020B0503020000020004" pitchFamily="50" charset="-127"/>
                        </a:rPr>
                        <a:t>7,521,196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700" b="1" i="0" u="none" strike="noStrike" dirty="0">
                          <a:solidFill>
                            <a:srgbClr val="000000"/>
                          </a:solidFill>
                          <a:effectLst/>
                          <a:latin typeface="Arial" panose="020B0604020202020204" pitchFamily="34" charset="0"/>
                          <a:ea typeface="맑은 고딕" panose="020B0503020000020004" pitchFamily="50" charset="-127"/>
                        </a:rPr>
                        <a:t>7,674,690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700" b="1" i="0" u="none" strike="noStrike" dirty="0">
                          <a:solidFill>
                            <a:srgbClr val="000000"/>
                          </a:solidFill>
                          <a:effectLst/>
                          <a:latin typeface="Arial" panose="020B0604020202020204" pitchFamily="34" charset="0"/>
                          <a:ea typeface="맑은 고딕" panose="020B0503020000020004" pitchFamily="50" charset="-127"/>
                        </a:rPr>
                        <a:t>7,828,184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700" b="1" i="0" u="none" strike="noStrike" dirty="0">
                          <a:solidFill>
                            <a:srgbClr val="000000"/>
                          </a:solidFill>
                          <a:effectLst/>
                          <a:latin typeface="Arial" panose="020B0604020202020204" pitchFamily="34" charset="0"/>
                          <a:ea typeface="맑은 고딕" panose="020B0503020000020004" pitchFamily="50" charset="-127"/>
                        </a:rPr>
                        <a:t>7,981,678 </a:t>
                      </a:r>
                    </a:p>
                  </a:txBody>
                  <a:tcPr marL="36000" marR="36000" marT="0"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2767540533"/>
                  </a:ext>
                </a:extLst>
              </a:tr>
              <a:tr h="77423">
                <a:tc>
                  <a:txBody>
                    <a:bodyPr/>
                    <a:lstStyle/>
                    <a:p>
                      <a:pPr algn="l" fontAlgn="ctr"/>
                      <a:endParaRPr lang="ko-KR" altLang="en-US" sz="700" b="0" i="0" u="none" strike="noStrike">
                        <a:solidFill>
                          <a:srgbClr val="000000"/>
                        </a:solidFill>
                        <a:effectLst/>
                        <a:latin typeface="맑은 고딕" panose="020B0503020000020004" pitchFamily="50" charset="-127"/>
                        <a:ea typeface="맑은 고딕" panose="020B0503020000020004" pitchFamily="50" charset="-127"/>
                      </a:endParaRP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noFill/>
                      <a:prstDash val="solid"/>
                      <a:round/>
                      <a:headEnd type="none" w="med" len="med"/>
                      <a:tailEnd type="none" w="med" len="med"/>
                    </a:lnB>
                  </a:tcPr>
                </a:tc>
                <a:tc>
                  <a:txBody>
                    <a:bodyPr/>
                    <a:lstStyle/>
                    <a:p>
                      <a:pPr algn="l" fontAlgn="ctr"/>
                      <a:r>
                        <a:rPr lang="en-US" altLang="ko-KR"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112Ah</a:t>
                      </a:r>
                      <a:r>
                        <a:rPr lang="en-US" altLang="ko-KR" sz="700" b="0" i="0" u="none" strike="noStrike" baseline="300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a:t>
                      </a:r>
                      <a:endParaRPr lang="en-US" altLang="ko-KR"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3,683,851</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w="6350" cap="flat" cmpd="sng" algn="ctr">
                      <a:solidFill>
                        <a:srgbClr val="000000"/>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noFill/>
                      <a:prstDash val="solid"/>
                      <a:round/>
                      <a:headEnd type="none" w="med" len="med"/>
                      <a:tailEnd type="none" w="med" len="med"/>
                    </a:lnB>
                  </a:tcPr>
                </a:tc>
                <a:extLst>
                  <a:ext uri="{0D108BD9-81ED-4DB2-BD59-A6C34878D82A}">
                    <a16:rowId xmlns:a16="http://schemas.microsoft.com/office/drawing/2014/main" val="2444694735"/>
                  </a:ext>
                </a:extLst>
              </a:tr>
              <a:tr h="77423">
                <a:tc>
                  <a:txBody>
                    <a:bodyPr/>
                    <a:lstStyle/>
                    <a:p>
                      <a:pPr algn="l" fontAlgn="ctr"/>
                      <a:endParaRPr lang="ko-KR" altLang="en-US" sz="700" b="0" i="0" u="none" strike="noStrike">
                        <a:solidFill>
                          <a:srgbClr val="000000"/>
                        </a:solidFill>
                        <a:effectLst/>
                        <a:latin typeface="맑은 고딕" panose="020B0503020000020004" pitchFamily="50" charset="-127"/>
                        <a:ea typeface="맑은 고딕" panose="020B0503020000020004" pitchFamily="50" charset="-127"/>
                      </a:endParaRP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l" fontAlgn="ctr"/>
                      <a:r>
                        <a:rPr lang="en-US" altLang="ko-KR"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149Ah</a:t>
                      </a:r>
                      <a:r>
                        <a:rPr lang="en-US" altLang="ko-KR" sz="700" b="0" i="0" u="none" strike="noStrike" baseline="300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a:t>
                      </a:r>
                      <a:endParaRPr lang="en-US" altLang="ko-KR" sz="7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dot"/>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700" b="0" i="0" u="none" strike="noStrike" dirty="0">
                          <a:solidFill>
                            <a:srgbClr val="000000"/>
                          </a:solidFill>
                          <a:effectLst/>
                          <a:latin typeface="Arial" panose="020B0604020202020204" pitchFamily="34" charset="0"/>
                          <a:ea typeface="맑은 고딕" panose="020B0503020000020004" pitchFamily="50" charset="-127"/>
                        </a:rPr>
                        <a:t>3,683,851</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7,521,196</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7,674,690</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7,828,184</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700" b="0" i="0" u="none" strike="noStrike" dirty="0">
                          <a:solidFill>
                            <a:srgbClr val="000000"/>
                          </a:solidFill>
                          <a:effectLst/>
                          <a:latin typeface="Arial" panose="020B0604020202020204" pitchFamily="34" charset="0"/>
                          <a:ea typeface="맑은 고딕" panose="020B0503020000020004" pitchFamily="50" charset="-127"/>
                        </a:rPr>
                        <a:t>7,981,678</a:t>
                      </a:r>
                    </a:p>
                  </a:txBody>
                  <a:tcPr marL="36000" marR="36000" marT="0"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288108482"/>
                  </a:ext>
                </a:extLst>
              </a:tr>
            </a:tbl>
          </a:graphicData>
        </a:graphic>
      </p:graphicFrame>
    </p:spTree>
    <p:extLst>
      <p:ext uri="{BB962C8B-B14F-4D97-AF65-F5344CB8AC3E}">
        <p14:creationId xmlns:p14="http://schemas.microsoft.com/office/powerpoint/2010/main" val="15768325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제목 2">
            <a:extLst>
              <a:ext uri="{FF2B5EF4-FFF2-40B4-BE49-F238E27FC236}">
                <a16:creationId xmlns:a16="http://schemas.microsoft.com/office/drawing/2014/main" id="{EC31AAB1-348F-4B38-BBAE-3ED466156B32}"/>
              </a:ext>
            </a:extLst>
          </p:cNvPr>
          <p:cNvSpPr txBox="1">
            <a:spLocks/>
          </p:cNvSpPr>
          <p:nvPr/>
        </p:nvSpPr>
        <p:spPr>
          <a:xfrm>
            <a:off x="399665" y="496343"/>
            <a:ext cx="8591450" cy="586535"/>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4400" b="1" dirty="0">
                <a:solidFill>
                  <a:srgbClr val="00338D"/>
                </a:solidFill>
                <a:latin typeface="KPMG Extralight" panose="020B0303030202040204" pitchFamily="34" charset="0"/>
              </a:rPr>
              <a:t>Major</a:t>
            </a:r>
            <a:r>
              <a:rPr lang="ko-KR" altLang="en-US" sz="4400" b="1" dirty="0">
                <a:solidFill>
                  <a:srgbClr val="00338D"/>
                </a:solidFill>
                <a:latin typeface="KPMG Extralight" panose="020B0303030202040204" pitchFamily="34" charset="0"/>
              </a:rPr>
              <a:t> </a:t>
            </a:r>
            <a:r>
              <a:rPr lang="en-US" altLang="ko-KR" sz="4400" b="1" dirty="0">
                <a:solidFill>
                  <a:srgbClr val="00338D"/>
                </a:solidFill>
                <a:latin typeface="KPMG Extralight" panose="020B0303030202040204" pitchFamily="34" charset="0"/>
              </a:rPr>
              <a:t>Assumptions (2/17)</a:t>
            </a:r>
          </a:p>
        </p:txBody>
      </p:sp>
      <p:sp>
        <p:nvSpPr>
          <p:cNvPr id="10" name="제목 2">
            <a:extLst>
              <a:ext uri="{FF2B5EF4-FFF2-40B4-BE49-F238E27FC236}">
                <a16:creationId xmlns:a16="http://schemas.microsoft.com/office/drawing/2014/main" id="{3C3ECB29-B165-4523-8AEA-B139D1820DD2}"/>
              </a:ext>
            </a:extLst>
          </p:cNvPr>
          <p:cNvSpPr txBox="1">
            <a:spLocks/>
          </p:cNvSpPr>
          <p:nvPr/>
        </p:nvSpPr>
        <p:spPr>
          <a:xfrm>
            <a:off x="399665" y="227197"/>
            <a:ext cx="8591450" cy="273424"/>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2500" b="1">
                <a:solidFill>
                  <a:srgbClr val="00338D"/>
                </a:solidFill>
                <a:latin typeface="KPMG Extralight" panose="020B0303030202040204" pitchFamily="34" charset="0"/>
              </a:rPr>
              <a:t>Assumptions &amp; Results</a:t>
            </a:r>
          </a:p>
        </p:txBody>
      </p:sp>
      <p:sp>
        <p:nvSpPr>
          <p:cNvPr id="23" name="Rectangle 41">
            <a:extLst>
              <a:ext uri="{FF2B5EF4-FFF2-40B4-BE49-F238E27FC236}">
                <a16:creationId xmlns:a16="http://schemas.microsoft.com/office/drawing/2014/main" id="{93D674CF-A236-4C36-856E-A809C9B90530}"/>
              </a:ext>
            </a:extLst>
          </p:cNvPr>
          <p:cNvSpPr>
            <a:spLocks noChangeArrowheads="1"/>
          </p:cNvSpPr>
          <p:nvPr/>
        </p:nvSpPr>
        <p:spPr bwMode="auto">
          <a:xfrm>
            <a:off x="495300" y="1099709"/>
            <a:ext cx="3763131" cy="360000"/>
          </a:xfrm>
          <a:prstGeom prst="rect">
            <a:avLst/>
          </a:prstGeom>
          <a:noFill/>
          <a:ln w="9525">
            <a:noFill/>
            <a:miter lim="800000"/>
            <a:headEnd/>
            <a:tailEnd/>
          </a:ln>
        </p:spPr>
        <p:txBody>
          <a:bodyPr lIns="0" tIns="0" rIns="0" bIns="0" anchor="ctr"/>
          <a:lstStyle/>
          <a:p>
            <a:pPr fontAlgn="base">
              <a:lnSpc>
                <a:spcPct val="120000"/>
              </a:lnSpc>
              <a:spcBef>
                <a:spcPct val="0"/>
              </a:spcBef>
              <a:spcAft>
                <a:spcPct val="0"/>
              </a:spcAft>
            </a:pPr>
            <a:r>
              <a:rPr lang="ko-KR" altLang="en-US" sz="1200" b="1">
                <a:solidFill>
                  <a:srgbClr val="00338D"/>
                </a:solidFill>
                <a:latin typeface="Arial" panose="020B0604020202020204" pitchFamily="34" charset="0"/>
                <a:cs typeface="Arial" panose="020B0604020202020204" pitchFamily="34" charset="0"/>
              </a:rPr>
              <a:t>▌</a:t>
            </a:r>
            <a:r>
              <a:rPr lang="en-US" altLang="ko-KR" sz="1200" b="1">
                <a:solidFill>
                  <a:srgbClr val="00338D"/>
                </a:solidFill>
                <a:latin typeface="Arial" panose="020B0604020202020204" pitchFamily="34" charset="0"/>
                <a:cs typeface="Arial" panose="020B0604020202020204" pitchFamily="34" charset="0"/>
              </a:rPr>
              <a:t>Revenue (</a:t>
            </a:r>
            <a:r>
              <a:rPr lang="ko-KR" altLang="en-US" sz="1200" b="1">
                <a:solidFill>
                  <a:srgbClr val="00338D"/>
                </a:solidFill>
                <a:latin typeface="Arial" panose="020B0604020202020204" pitchFamily="34" charset="0"/>
                <a:cs typeface="Arial" panose="020B0604020202020204" pitchFamily="34" charset="0"/>
              </a:rPr>
              <a:t>계속</a:t>
            </a:r>
            <a:r>
              <a:rPr lang="en-US" altLang="ko-KR" sz="1200" b="1">
                <a:solidFill>
                  <a:srgbClr val="00338D"/>
                </a:solidFill>
                <a:latin typeface="Arial" panose="020B0604020202020204" pitchFamily="34" charset="0"/>
                <a:cs typeface="Arial" panose="020B0604020202020204" pitchFamily="34" charset="0"/>
              </a:rPr>
              <a:t>)</a:t>
            </a:r>
            <a:r>
              <a:rPr lang="ko-KR" altLang="en-US" sz="1200" b="1">
                <a:solidFill>
                  <a:srgbClr val="00338D"/>
                </a:solidFill>
                <a:latin typeface="Arial" panose="020B0604020202020204" pitchFamily="34" charset="0"/>
                <a:cs typeface="Arial" panose="020B0604020202020204" pitchFamily="34" charset="0"/>
              </a:rPr>
              <a:t> </a:t>
            </a:r>
            <a:endParaRPr lang="en-US" altLang="ko-KR" sz="1400" b="1">
              <a:solidFill>
                <a:srgbClr val="00338D"/>
              </a:solidFill>
              <a:latin typeface="Arial" panose="020B0604020202020204" pitchFamily="34" charset="0"/>
              <a:cs typeface="Arial" panose="020B0604020202020204" pitchFamily="34" charset="0"/>
            </a:endParaRPr>
          </a:p>
        </p:txBody>
      </p:sp>
      <p:sp>
        <p:nvSpPr>
          <p:cNvPr id="26" name="직사각형 25">
            <a:extLst>
              <a:ext uri="{FF2B5EF4-FFF2-40B4-BE49-F238E27FC236}">
                <a16:creationId xmlns:a16="http://schemas.microsoft.com/office/drawing/2014/main" id="{516F3D39-6891-4F7E-A35B-B57EF537D319}"/>
              </a:ext>
            </a:extLst>
          </p:cNvPr>
          <p:cNvSpPr/>
          <p:nvPr/>
        </p:nvSpPr>
        <p:spPr>
          <a:xfrm>
            <a:off x="495299" y="2247900"/>
            <a:ext cx="4356101" cy="3639292"/>
          </a:xfrm>
          <a:prstGeom prst="rect">
            <a:avLst/>
          </a:prstGeom>
          <a:noFill/>
          <a:ln w="635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t"/>
          <a:lstStyle/>
          <a:p>
            <a:r>
              <a:rPr lang="en-US" altLang="ko-KR" sz="900" dirty="0">
                <a:solidFill>
                  <a:schemeClr val="bg1"/>
                </a:solidFill>
              </a:rPr>
              <a:t>Dd</a:t>
            </a:r>
            <a:endParaRPr lang="en-US" altLang="ko-KR" sz="900" b="1" dirty="0">
              <a:solidFill>
                <a:schemeClr val="bg1"/>
              </a:solidFill>
            </a:endParaRPr>
          </a:p>
          <a:p>
            <a:pPr marL="171450" indent="-171450">
              <a:buFont typeface="Wingdings" panose="05000000000000000000" pitchFamily="2" charset="2"/>
              <a:buChar char="§"/>
            </a:pPr>
            <a:r>
              <a:rPr lang="ko-KR" altLang="en-US" sz="900" b="1" dirty="0">
                <a:solidFill>
                  <a:schemeClr val="tx1"/>
                </a:solidFill>
              </a:rPr>
              <a:t>국내 판매단가</a:t>
            </a:r>
            <a:r>
              <a:rPr lang="en-US" altLang="ko-KR" sz="900" b="1" dirty="0">
                <a:solidFill>
                  <a:schemeClr val="tx1"/>
                </a:solidFill>
              </a:rPr>
              <a:t>(P)</a:t>
            </a:r>
            <a:r>
              <a:rPr lang="ko-KR" altLang="en-US" sz="900" b="1" dirty="0">
                <a:solidFill>
                  <a:schemeClr val="tx1"/>
                </a:solidFill>
              </a:rPr>
              <a:t> 가정</a:t>
            </a:r>
            <a:endParaRPr lang="en-US" altLang="ko-KR" sz="900" b="1" dirty="0">
              <a:solidFill>
                <a:schemeClr val="tx1"/>
              </a:solidFill>
            </a:endParaRPr>
          </a:p>
          <a:p>
            <a:pPr marL="266700" marR="0" lvl="0" indent="-180975" algn="l" defTabSz="914400" rtl="0" eaLnBrk="1" fontAlgn="auto" latinLnBrk="1" hangingPunct="1">
              <a:lnSpc>
                <a:spcPct val="100000"/>
              </a:lnSpc>
              <a:spcBef>
                <a:spcPts val="600"/>
              </a:spcBef>
              <a:spcAft>
                <a:spcPts val="0"/>
              </a:spcAft>
              <a:buClr>
                <a:srgbClr val="00338D"/>
              </a:buClr>
              <a:buSzTx/>
              <a:buFont typeface="Wingdings" panose="05000000000000000000" pitchFamily="2" charset="2"/>
              <a:buChar char="ü"/>
              <a:tabLst/>
              <a:defRPr/>
            </a:pP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각 제품별 과거 판매단가 실적 </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(2021</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년 또는 </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2022</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년 반기</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에 연평균 </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CR </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및 생산자 물가상승률을 반영하여 향후 예상 판매단가를 </a:t>
            </a:r>
            <a:r>
              <a:rPr lang="ko-KR" altLang="en-US" sz="900" kern="0" dirty="0">
                <a:solidFill>
                  <a:srgbClr val="000000"/>
                </a:solidFill>
                <a:latin typeface="Arial" panose="020B0604020202020204" pitchFamily="34" charset="0"/>
                <a:cs typeface="Arial" panose="020B0604020202020204" pitchFamily="34" charset="0"/>
              </a:rPr>
              <a:t>아래와 같이 </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산정하였음</a:t>
            </a:r>
            <a:endPar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171450" marR="0" lvl="0" indent="-171450" algn="l" defTabSz="914400" rtl="0" eaLnBrk="1" fontAlgn="auto" latinLnBrk="1" hangingPunct="1">
              <a:lnSpc>
                <a:spcPct val="100000"/>
              </a:lnSpc>
              <a:spcBef>
                <a:spcPts val="600"/>
              </a:spcBef>
              <a:spcAft>
                <a:spcPts val="0"/>
              </a:spcAft>
              <a:buClr>
                <a:srgbClr val="00338D"/>
              </a:buClr>
              <a:buSzTx/>
              <a:buFont typeface="Wingdings" panose="05000000000000000000" pitchFamily="2" charset="2"/>
              <a:buChar char="ü"/>
              <a:tabLst/>
              <a:defRPr/>
            </a:pPr>
            <a:endParaRPr lang="en-US" altLang="ko-KR" sz="900" kern="0" dirty="0">
              <a:solidFill>
                <a:srgbClr val="000000"/>
              </a:solidFill>
              <a:latin typeface="Arial" panose="020B0604020202020204" pitchFamily="34" charset="0"/>
              <a:cs typeface="Arial" panose="020B0604020202020204" pitchFamily="34" charset="0"/>
            </a:endParaRPr>
          </a:p>
          <a:p>
            <a:pPr marL="171450" marR="0" lvl="0" indent="-171450" algn="l" defTabSz="914400" rtl="0" eaLnBrk="1" fontAlgn="auto" latinLnBrk="1" hangingPunct="1">
              <a:lnSpc>
                <a:spcPct val="100000"/>
              </a:lnSpc>
              <a:spcBef>
                <a:spcPts val="600"/>
              </a:spcBef>
              <a:spcAft>
                <a:spcPts val="0"/>
              </a:spcAft>
              <a:buClr>
                <a:srgbClr val="00338D"/>
              </a:buClr>
              <a:buSzTx/>
              <a:buFont typeface="Wingdings" panose="05000000000000000000" pitchFamily="2" charset="2"/>
              <a:buChar char="ü"/>
              <a:tabLst/>
              <a:defRPr/>
            </a:pPr>
            <a:endPar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171450" marR="0" lvl="0" indent="-171450" algn="l" defTabSz="914400" rtl="0" eaLnBrk="1" fontAlgn="auto" latinLnBrk="1" hangingPunct="1">
              <a:lnSpc>
                <a:spcPct val="100000"/>
              </a:lnSpc>
              <a:spcBef>
                <a:spcPts val="600"/>
              </a:spcBef>
              <a:spcAft>
                <a:spcPts val="0"/>
              </a:spcAft>
              <a:buClr>
                <a:srgbClr val="00338D"/>
              </a:buClr>
              <a:buSzTx/>
              <a:buFont typeface="Wingdings" panose="05000000000000000000" pitchFamily="2" charset="2"/>
              <a:buChar char="ü"/>
              <a:tabLst/>
              <a:defRPr/>
            </a:pPr>
            <a:endParaRPr lang="en-US" altLang="ko-KR" sz="900" kern="0" dirty="0">
              <a:solidFill>
                <a:srgbClr val="000000"/>
              </a:solidFill>
              <a:latin typeface="Arial" panose="020B0604020202020204" pitchFamily="34" charset="0"/>
              <a:cs typeface="Arial" panose="020B0604020202020204" pitchFamily="34" charset="0"/>
            </a:endParaRPr>
          </a:p>
          <a:p>
            <a:pPr marL="171450" marR="0" lvl="0" indent="-171450" algn="l" defTabSz="914400" rtl="0" eaLnBrk="1" fontAlgn="auto" latinLnBrk="1" hangingPunct="1">
              <a:lnSpc>
                <a:spcPct val="100000"/>
              </a:lnSpc>
              <a:spcBef>
                <a:spcPts val="600"/>
              </a:spcBef>
              <a:spcAft>
                <a:spcPts val="0"/>
              </a:spcAft>
              <a:buClr>
                <a:srgbClr val="00338D"/>
              </a:buClr>
              <a:buSzTx/>
              <a:buFont typeface="Wingdings" panose="05000000000000000000" pitchFamily="2" charset="2"/>
              <a:buChar char="ü"/>
              <a:tabLst/>
              <a:defRPr/>
            </a:pPr>
            <a:endPar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171450" marR="0" lvl="0" indent="-171450" algn="l" defTabSz="914400" rtl="0" eaLnBrk="1" fontAlgn="auto" latinLnBrk="1" hangingPunct="1">
              <a:lnSpc>
                <a:spcPct val="100000"/>
              </a:lnSpc>
              <a:spcBef>
                <a:spcPts val="600"/>
              </a:spcBef>
              <a:spcAft>
                <a:spcPts val="0"/>
              </a:spcAft>
              <a:buClr>
                <a:srgbClr val="00338D"/>
              </a:buClr>
              <a:buSzTx/>
              <a:buFont typeface="Wingdings" panose="05000000000000000000" pitchFamily="2" charset="2"/>
              <a:buChar char="ü"/>
              <a:tabLst/>
              <a:defRPr/>
            </a:pPr>
            <a:endPar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266700" marR="0" lvl="0" indent="-180975" algn="l" defTabSz="914400" rtl="0" eaLnBrk="1" fontAlgn="auto" latinLnBrk="1" hangingPunct="1">
              <a:lnSpc>
                <a:spcPct val="100000"/>
              </a:lnSpc>
              <a:spcBef>
                <a:spcPts val="600"/>
              </a:spcBef>
              <a:spcAft>
                <a:spcPts val="0"/>
              </a:spcAft>
              <a:buClr>
                <a:srgbClr val="00338D"/>
              </a:buClr>
              <a:buSzTx/>
              <a:buFont typeface="Wingdings" panose="05000000000000000000" pitchFamily="2" charset="2"/>
              <a:buChar char="ü"/>
              <a:tabLst/>
              <a:defRPr/>
            </a:pP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149Ah</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제품의 판매단가 및 가공마진은 양산이 시작되는 </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2023</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년에 확정되며</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lang="ko-KR" altLang="en-US" sz="900" kern="0" dirty="0">
                <a:solidFill>
                  <a:srgbClr val="000000"/>
                </a:solidFill>
                <a:latin typeface="Arial" panose="020B0604020202020204" pitchFamily="34" charset="0"/>
                <a:cs typeface="Arial" panose="020B0604020202020204" pitchFamily="34" charset="0"/>
              </a:rPr>
              <a:t>사업부에</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따르면</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149Ah</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의 판매단가 및 가공마진은 </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112Ah</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의 판매단가 및 가공마진 수준과 유사할 것으로 예상된다고 함</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따라서 </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2023</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년 </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149Ah</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의 판매단가는 </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2023</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년 </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112Ah</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의 예상판매단가를 준용함 </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endPar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1" hangingPunct="1">
              <a:lnSpc>
                <a:spcPct val="100000"/>
              </a:lnSpc>
              <a:spcBef>
                <a:spcPts val="600"/>
              </a:spcBef>
              <a:spcAft>
                <a:spcPts val="0"/>
              </a:spcAft>
              <a:buClr>
                <a:srgbClr val="00338D"/>
              </a:buClr>
              <a:buSzTx/>
              <a:buFont typeface="Wingdings" panose="05000000000000000000" pitchFamily="2" charset="2"/>
              <a:buNone/>
              <a:tabLst/>
              <a:defRPr/>
            </a:pPr>
            <a:endPar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266700" indent="-171450">
              <a:buFont typeface="Wingdings" panose="05000000000000000000" pitchFamily="2" charset="2"/>
              <a:buChar char="ü"/>
            </a:pPr>
            <a:endPar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266700" indent="-171450">
              <a:buFont typeface="Wingdings" panose="05000000000000000000" pitchFamily="2" charset="2"/>
              <a:buChar char="ü"/>
            </a:pPr>
            <a:endParaRPr kumimoji="0" lang="en-US" altLang="ko-KR" sz="8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266700" indent="-171450">
              <a:buFont typeface="Wingdings" panose="05000000000000000000" pitchFamily="2" charset="2"/>
              <a:buChar char="ü"/>
            </a:pPr>
            <a:endParaRPr lang="en-US" altLang="ko-KR" sz="800" dirty="0">
              <a:solidFill>
                <a:schemeClr val="tx1"/>
              </a:solidFill>
              <a:latin typeface="Arial" panose="020B0604020202020204" pitchFamily="34" charset="0"/>
              <a:cs typeface="Arial" panose="020B0604020202020204" pitchFamily="34" charset="0"/>
            </a:endParaRPr>
          </a:p>
          <a:p>
            <a:pPr marL="266700" indent="-171450">
              <a:buFont typeface="Wingdings" panose="05000000000000000000" pitchFamily="2" charset="2"/>
              <a:buChar char="ü"/>
            </a:pPr>
            <a:endParaRPr lang="en-US" altLang="ko-KR" sz="800" dirty="0">
              <a:solidFill>
                <a:schemeClr val="tx1"/>
              </a:solidFill>
              <a:latin typeface="Arial" panose="020B0604020202020204" pitchFamily="34" charset="0"/>
              <a:cs typeface="Arial" panose="020B0604020202020204" pitchFamily="34" charset="0"/>
            </a:endParaRPr>
          </a:p>
          <a:p>
            <a:pPr marL="266700" indent="-171450">
              <a:buFont typeface="Wingdings" panose="05000000000000000000" pitchFamily="2" charset="2"/>
              <a:buChar char="ü"/>
            </a:pPr>
            <a:endParaRPr lang="en-US" altLang="ko-KR" sz="800" dirty="0">
              <a:solidFill>
                <a:schemeClr val="tx1"/>
              </a:solidFill>
              <a:latin typeface="Arial" panose="020B0604020202020204" pitchFamily="34" charset="0"/>
              <a:cs typeface="Arial" panose="020B0604020202020204" pitchFamily="34" charset="0"/>
            </a:endParaRPr>
          </a:p>
          <a:p>
            <a:pPr marL="266700" indent="-171450">
              <a:buFont typeface="Wingdings" panose="05000000000000000000" pitchFamily="2" charset="2"/>
              <a:buChar char="ü"/>
            </a:pPr>
            <a:endParaRPr lang="en-US" altLang="ko-KR" sz="800" dirty="0">
              <a:solidFill>
                <a:schemeClr val="tx1"/>
              </a:solidFill>
              <a:latin typeface="Arial" panose="020B0604020202020204" pitchFamily="34" charset="0"/>
              <a:cs typeface="Arial" panose="020B0604020202020204" pitchFamily="34" charset="0"/>
            </a:endParaRPr>
          </a:p>
          <a:p>
            <a:pPr marL="95250"/>
            <a:endParaRPr lang="en-US" altLang="ko-KR" sz="800" dirty="0">
              <a:solidFill>
                <a:schemeClr val="tx1"/>
              </a:solidFill>
              <a:latin typeface="Arial" panose="020B0604020202020204" pitchFamily="34" charset="0"/>
              <a:cs typeface="Arial" panose="020B0604020202020204" pitchFamily="34" charset="0"/>
            </a:endParaRPr>
          </a:p>
          <a:p>
            <a:pPr marL="266700" indent="-171450">
              <a:buFont typeface="Wingdings" panose="05000000000000000000" pitchFamily="2" charset="2"/>
              <a:buChar char="ü"/>
            </a:pPr>
            <a:endParaRPr kumimoji="0" lang="en-US" altLang="ko-KR" sz="8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266700" indent="-171450">
              <a:buFont typeface="Wingdings" panose="05000000000000000000" pitchFamily="2" charset="2"/>
              <a:buChar char="ü"/>
            </a:pPr>
            <a:endParaRPr lang="ko-KR" altLang="en-US" sz="900" dirty="0">
              <a:solidFill>
                <a:schemeClr val="tx1"/>
              </a:solidFill>
              <a:latin typeface="Arial" panose="020B0604020202020204" pitchFamily="34" charset="0"/>
              <a:cs typeface="Arial" panose="020B0604020202020204" pitchFamily="34" charset="0"/>
            </a:endParaRPr>
          </a:p>
        </p:txBody>
      </p:sp>
      <p:sp>
        <p:nvSpPr>
          <p:cNvPr id="31" name="직사각형 30">
            <a:extLst>
              <a:ext uri="{FF2B5EF4-FFF2-40B4-BE49-F238E27FC236}">
                <a16:creationId xmlns:a16="http://schemas.microsoft.com/office/drawing/2014/main" id="{6E41208B-C894-4055-9693-9F14BD11EE06}"/>
              </a:ext>
            </a:extLst>
          </p:cNvPr>
          <p:cNvSpPr/>
          <p:nvPr/>
        </p:nvSpPr>
        <p:spPr>
          <a:xfrm>
            <a:off x="5054600" y="2247900"/>
            <a:ext cx="4356101" cy="3639292"/>
          </a:xfrm>
          <a:prstGeom prst="rect">
            <a:avLst/>
          </a:prstGeom>
          <a:noFill/>
          <a:ln w="635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t"/>
          <a:lstStyle/>
          <a:p>
            <a:r>
              <a:rPr lang="en-US" altLang="ko-KR" sz="900" dirty="0">
                <a:solidFill>
                  <a:schemeClr val="bg1"/>
                </a:solidFill>
              </a:rPr>
              <a:t>Dd</a:t>
            </a:r>
            <a:endParaRPr lang="en-US" altLang="ko-KR" sz="900" b="1" dirty="0">
              <a:solidFill>
                <a:schemeClr val="bg1"/>
              </a:solidFill>
            </a:endParaRPr>
          </a:p>
          <a:p>
            <a:pPr marL="171450" indent="-171450">
              <a:buFont typeface="Wingdings" panose="05000000000000000000" pitchFamily="2" charset="2"/>
              <a:buChar char="§"/>
            </a:pPr>
            <a:r>
              <a:rPr lang="ko-KR" altLang="en-US" sz="900" b="1" dirty="0">
                <a:solidFill>
                  <a:schemeClr val="tx1"/>
                </a:solidFill>
              </a:rPr>
              <a:t>해외 판매단가</a:t>
            </a:r>
            <a:r>
              <a:rPr lang="en-US" altLang="ko-KR" sz="900" b="1" dirty="0">
                <a:solidFill>
                  <a:schemeClr val="tx1"/>
                </a:solidFill>
              </a:rPr>
              <a:t>(P)</a:t>
            </a:r>
            <a:r>
              <a:rPr lang="ko-KR" altLang="en-US" sz="900" b="1" dirty="0">
                <a:solidFill>
                  <a:schemeClr val="tx1"/>
                </a:solidFill>
              </a:rPr>
              <a:t> 가정</a:t>
            </a:r>
            <a:endParaRPr lang="en-US" altLang="ko-KR" sz="900" b="1" dirty="0">
              <a:solidFill>
                <a:schemeClr val="tx1"/>
              </a:solidFill>
            </a:endParaRPr>
          </a:p>
          <a:p>
            <a:pPr marL="266700" marR="0" lvl="0" indent="-180975" algn="l" defTabSz="914400" rtl="0" eaLnBrk="1" fontAlgn="auto" latinLnBrk="1" hangingPunct="1">
              <a:lnSpc>
                <a:spcPct val="100000"/>
              </a:lnSpc>
              <a:spcBef>
                <a:spcPts val="600"/>
              </a:spcBef>
              <a:spcAft>
                <a:spcPts val="0"/>
              </a:spcAft>
              <a:buClr>
                <a:srgbClr val="00338D"/>
              </a:buClr>
              <a:buSzTx/>
              <a:buFont typeface="Wingdings" panose="05000000000000000000" pitchFamily="2" charset="2"/>
              <a:buChar char="ü"/>
              <a:tabLst/>
              <a:defRPr/>
            </a:pP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양산 첫 </a:t>
            </a:r>
            <a:r>
              <a:rPr lang="ko-KR" altLang="en-US" sz="900" kern="0" dirty="0">
                <a:solidFill>
                  <a:srgbClr val="000000"/>
                </a:solidFill>
                <a:latin typeface="Arial" panose="020B0604020202020204" pitchFamily="34" charset="0"/>
                <a:cs typeface="Arial" panose="020B0604020202020204" pitchFamily="34" charset="0"/>
              </a:rPr>
              <a:t>해</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(2025</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년</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 </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사업부가 삼성</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SDI</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에 제출한 견적서상 판매단가 및 가공마진을 적용</a:t>
            </a:r>
            <a:endPar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266700" marR="0" lvl="0" indent="-180975" algn="l" defTabSz="914400" rtl="0" eaLnBrk="1" fontAlgn="auto" latinLnBrk="1" hangingPunct="1">
              <a:lnSpc>
                <a:spcPct val="100000"/>
              </a:lnSpc>
              <a:spcBef>
                <a:spcPts val="600"/>
              </a:spcBef>
              <a:spcAft>
                <a:spcPts val="0"/>
              </a:spcAft>
              <a:buClr>
                <a:srgbClr val="00338D"/>
              </a:buClr>
              <a:buSzTx/>
              <a:buFont typeface="Wingdings" panose="05000000000000000000" pitchFamily="2" charset="2"/>
              <a:buChar char="ü"/>
              <a:tabLst/>
              <a:defRPr/>
            </a:pP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2026</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년</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이후 </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사업부 인터뷰에 근거</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해외 진출 초기 </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CR </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압박은 없을 것임에 따라</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위 </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2025</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년 판매단가 및 가공마진에 물가상승률만 반영</a:t>
            </a:r>
            <a:endPar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266700" marR="0" lvl="0" indent="-180975" algn="l" defTabSz="914400" rtl="0" eaLnBrk="1" fontAlgn="auto" latinLnBrk="1" hangingPunct="1">
              <a:lnSpc>
                <a:spcPct val="100000"/>
              </a:lnSpc>
              <a:spcBef>
                <a:spcPts val="600"/>
              </a:spcBef>
              <a:spcAft>
                <a:spcPts val="0"/>
              </a:spcAft>
              <a:buClr>
                <a:srgbClr val="00338D"/>
              </a:buClr>
              <a:buSzTx/>
              <a:buFont typeface="Wingdings" panose="05000000000000000000" pitchFamily="2" charset="2"/>
              <a:buChar char="ü"/>
              <a:tabLst/>
              <a:defRPr/>
            </a:pPr>
            <a:endParaRPr lang="en-US" altLang="ko-KR" sz="900" kern="0" dirty="0">
              <a:solidFill>
                <a:srgbClr val="000000"/>
              </a:solidFill>
              <a:latin typeface="Arial" panose="020B0604020202020204" pitchFamily="34" charset="0"/>
              <a:cs typeface="Arial" panose="020B0604020202020204" pitchFamily="34" charset="0"/>
            </a:endParaRPr>
          </a:p>
          <a:p>
            <a:pPr marL="266700" marR="0" lvl="0" indent="-180975" algn="l" defTabSz="914400" rtl="0" eaLnBrk="1" fontAlgn="auto" latinLnBrk="1" hangingPunct="1">
              <a:lnSpc>
                <a:spcPct val="100000"/>
              </a:lnSpc>
              <a:spcBef>
                <a:spcPts val="600"/>
              </a:spcBef>
              <a:spcAft>
                <a:spcPts val="0"/>
              </a:spcAft>
              <a:buClr>
                <a:srgbClr val="00338D"/>
              </a:buClr>
              <a:buSzTx/>
              <a:buFont typeface="Wingdings" panose="05000000000000000000" pitchFamily="2" charset="2"/>
              <a:buChar char="ü"/>
              <a:tabLst/>
              <a:defRPr/>
            </a:pPr>
            <a:endPar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266700" marR="0" lvl="0" indent="-180975" algn="l" defTabSz="914400" rtl="0" eaLnBrk="1" fontAlgn="auto" latinLnBrk="1" hangingPunct="1">
              <a:lnSpc>
                <a:spcPct val="100000"/>
              </a:lnSpc>
              <a:spcBef>
                <a:spcPts val="600"/>
              </a:spcBef>
              <a:spcAft>
                <a:spcPts val="0"/>
              </a:spcAft>
              <a:buClr>
                <a:srgbClr val="00338D"/>
              </a:buClr>
              <a:buSzTx/>
              <a:buFont typeface="Wingdings" panose="05000000000000000000" pitchFamily="2" charset="2"/>
              <a:buChar char="ü"/>
              <a:tabLst/>
              <a:defRPr/>
            </a:pPr>
            <a:endParaRPr lang="en-US" altLang="ko-KR" sz="900" kern="0" dirty="0">
              <a:solidFill>
                <a:srgbClr val="000000"/>
              </a:solidFill>
              <a:latin typeface="Arial" panose="020B0604020202020204" pitchFamily="34" charset="0"/>
              <a:cs typeface="Arial" panose="020B0604020202020204" pitchFamily="34" charset="0"/>
            </a:endParaRPr>
          </a:p>
          <a:p>
            <a:pPr marL="85725" marR="0" lvl="0" algn="l" defTabSz="914400" rtl="0" eaLnBrk="1" fontAlgn="auto" latinLnBrk="1" hangingPunct="1">
              <a:lnSpc>
                <a:spcPct val="100000"/>
              </a:lnSpc>
              <a:spcBef>
                <a:spcPts val="600"/>
              </a:spcBef>
              <a:spcAft>
                <a:spcPts val="0"/>
              </a:spcAft>
              <a:buClr>
                <a:srgbClr val="00338D"/>
              </a:buClr>
              <a:buSzTx/>
              <a:tabLst/>
              <a:defRPr/>
            </a:pP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endPar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95250"/>
            <a:r>
              <a:rPr lang="en-US" altLang="ko-KR" sz="900" dirty="0">
                <a:solidFill>
                  <a:schemeClr val="tx1"/>
                </a:solidFill>
                <a:latin typeface="Arial" panose="020B0604020202020204" pitchFamily="34" charset="0"/>
                <a:cs typeface="Arial" panose="020B0604020202020204" pitchFamily="34" charset="0"/>
              </a:rPr>
              <a:t> </a:t>
            </a:r>
            <a:endParaRPr lang="ko-KR" altLang="en-US" sz="900" dirty="0">
              <a:solidFill>
                <a:schemeClr val="tx1"/>
              </a:solidFill>
              <a:latin typeface="Arial" panose="020B0604020202020204" pitchFamily="34" charset="0"/>
              <a:cs typeface="Arial" panose="020B0604020202020204" pitchFamily="34" charset="0"/>
            </a:endParaRPr>
          </a:p>
        </p:txBody>
      </p:sp>
      <p:graphicFrame>
        <p:nvGraphicFramePr>
          <p:cNvPr id="17" name="표 16">
            <a:extLst>
              <a:ext uri="{FF2B5EF4-FFF2-40B4-BE49-F238E27FC236}">
                <a16:creationId xmlns:a16="http://schemas.microsoft.com/office/drawing/2014/main" id="{3971CAB3-F13C-49D4-88C8-1FF11CDB5788}"/>
              </a:ext>
            </a:extLst>
          </p:cNvPr>
          <p:cNvGraphicFramePr>
            <a:graphicFrameLocks noGrp="1"/>
          </p:cNvGraphicFramePr>
          <p:nvPr>
            <p:extLst>
              <p:ext uri="{D42A27DB-BD31-4B8C-83A1-F6EECF244321}">
                <p14:modId xmlns:p14="http://schemas.microsoft.com/office/powerpoint/2010/main" val="3808673665"/>
              </p:ext>
            </p:extLst>
          </p:nvPr>
        </p:nvGraphicFramePr>
        <p:xfrm>
          <a:off x="643467" y="2979209"/>
          <a:ext cx="4047063" cy="856800"/>
        </p:xfrm>
        <a:graphic>
          <a:graphicData uri="http://schemas.openxmlformats.org/drawingml/2006/table">
            <a:tbl>
              <a:tblPr/>
              <a:tblGrid>
                <a:gridCol w="1140403">
                  <a:extLst>
                    <a:ext uri="{9D8B030D-6E8A-4147-A177-3AD203B41FA5}">
                      <a16:colId xmlns:a16="http://schemas.microsoft.com/office/drawing/2014/main" val="3938880119"/>
                    </a:ext>
                  </a:extLst>
                </a:gridCol>
                <a:gridCol w="625855">
                  <a:extLst>
                    <a:ext uri="{9D8B030D-6E8A-4147-A177-3AD203B41FA5}">
                      <a16:colId xmlns:a16="http://schemas.microsoft.com/office/drawing/2014/main" val="3023902384"/>
                    </a:ext>
                  </a:extLst>
                </a:gridCol>
                <a:gridCol w="456161">
                  <a:extLst>
                    <a:ext uri="{9D8B030D-6E8A-4147-A177-3AD203B41FA5}">
                      <a16:colId xmlns:a16="http://schemas.microsoft.com/office/drawing/2014/main" val="1594662921"/>
                    </a:ext>
                  </a:extLst>
                </a:gridCol>
                <a:gridCol w="456161">
                  <a:extLst>
                    <a:ext uri="{9D8B030D-6E8A-4147-A177-3AD203B41FA5}">
                      <a16:colId xmlns:a16="http://schemas.microsoft.com/office/drawing/2014/main" val="2432636425"/>
                    </a:ext>
                  </a:extLst>
                </a:gridCol>
                <a:gridCol w="456161">
                  <a:extLst>
                    <a:ext uri="{9D8B030D-6E8A-4147-A177-3AD203B41FA5}">
                      <a16:colId xmlns:a16="http://schemas.microsoft.com/office/drawing/2014/main" val="3910912355"/>
                    </a:ext>
                  </a:extLst>
                </a:gridCol>
                <a:gridCol w="456161">
                  <a:extLst>
                    <a:ext uri="{9D8B030D-6E8A-4147-A177-3AD203B41FA5}">
                      <a16:colId xmlns:a16="http://schemas.microsoft.com/office/drawing/2014/main" val="2557067207"/>
                    </a:ext>
                  </a:extLst>
                </a:gridCol>
                <a:gridCol w="456161">
                  <a:extLst>
                    <a:ext uri="{9D8B030D-6E8A-4147-A177-3AD203B41FA5}">
                      <a16:colId xmlns:a16="http://schemas.microsoft.com/office/drawing/2014/main" val="1823295048"/>
                    </a:ext>
                  </a:extLst>
                </a:gridCol>
              </a:tblGrid>
              <a:tr h="122400">
                <a:tc>
                  <a:txBody>
                    <a:bodyPr/>
                    <a:lstStyle/>
                    <a:p>
                      <a:pPr algn="l" fontAlgn="ctr"/>
                      <a:r>
                        <a:rPr lang="en-US" altLang="ko-KR" sz="800" b="1" i="0" u="none" strike="noStrike">
                          <a:solidFill>
                            <a:srgbClr val="FFFFFF"/>
                          </a:solidFill>
                          <a:effectLst/>
                          <a:latin typeface="맑은 고딕" panose="020B0503020000020004" pitchFamily="50" charset="-127"/>
                          <a:ea typeface="맑은 고딕" panose="020B0503020000020004" pitchFamily="50" charset="-127"/>
                        </a:rPr>
                        <a:t>(</a:t>
                      </a:r>
                      <a:r>
                        <a:rPr lang="ko-KR" altLang="en-US" sz="800" b="1" i="0" u="none" strike="noStrike">
                          <a:solidFill>
                            <a:srgbClr val="FFFFFF"/>
                          </a:solidFill>
                          <a:effectLst/>
                          <a:latin typeface="맑은 고딕" panose="020B0503020000020004" pitchFamily="50" charset="-127"/>
                          <a:ea typeface="맑은 고딕" panose="020B0503020000020004" pitchFamily="50" charset="-127"/>
                        </a:rPr>
                        <a:t>단위 </a:t>
                      </a:r>
                      <a:r>
                        <a:rPr lang="en-US" altLang="ko-KR" sz="800" b="1" i="0" u="none" strike="noStrike">
                          <a:solidFill>
                            <a:srgbClr val="FFFFFF"/>
                          </a:solidFill>
                          <a:effectLst/>
                          <a:latin typeface="맑은 고딕" panose="020B0503020000020004" pitchFamily="50" charset="-127"/>
                          <a:ea typeface="맑은 고딕" panose="020B0503020000020004" pitchFamily="50" charset="-127"/>
                        </a:rPr>
                        <a:t>: </a:t>
                      </a:r>
                      <a:r>
                        <a:rPr lang="ko-KR" altLang="en-US" sz="800" b="1" i="0" u="none" strike="noStrike">
                          <a:solidFill>
                            <a:srgbClr val="FFFFFF"/>
                          </a:solidFill>
                          <a:effectLst/>
                          <a:latin typeface="맑은 고딕" panose="020B0503020000020004" pitchFamily="50" charset="-127"/>
                          <a:ea typeface="맑은 고딕" panose="020B0503020000020004" pitchFamily="50" charset="-127"/>
                        </a:rPr>
                        <a:t>원</a:t>
                      </a:r>
                      <a:r>
                        <a:rPr lang="en-US" altLang="ko-KR" sz="800" b="1" i="0" u="none" strike="noStrike">
                          <a:solidFill>
                            <a:srgbClr val="FFFFFF"/>
                          </a:solidFill>
                          <a:effectLst/>
                          <a:latin typeface="맑은 고딕" panose="020B0503020000020004" pitchFamily="50" charset="-127"/>
                          <a:ea typeface="맑은 고딕" panose="020B0503020000020004" pitchFamily="50" charset="-127"/>
                        </a:rPr>
                        <a:t>)</a:t>
                      </a:r>
                      <a:endParaRPr lang="ko-KR" altLang="en-US" sz="800" b="1" i="0" u="none" strike="noStrike">
                        <a:solidFill>
                          <a:srgbClr val="FFFFFF"/>
                        </a:solidFill>
                        <a:effectLst/>
                        <a:latin typeface="맑은 고딕" panose="020B0503020000020004" pitchFamily="50" charset="-127"/>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fontAlgn="ctr"/>
                      <a:r>
                        <a:rPr lang="en-US" sz="800" b="1" i="0" u="none" strike="noStrike">
                          <a:solidFill>
                            <a:srgbClr val="FFFFFF"/>
                          </a:solidFill>
                          <a:effectLst/>
                          <a:latin typeface="Arial" panose="020B0604020202020204" pitchFamily="34" charset="0"/>
                          <a:ea typeface="맑은 고딕" panose="020B0503020000020004" pitchFamily="50" charset="-127"/>
                        </a:rPr>
                        <a:t>2022 2H F</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fontAlgn="ctr"/>
                      <a:r>
                        <a:rPr lang="en-US" sz="800" b="1" i="0" u="none" strike="noStrike">
                          <a:solidFill>
                            <a:srgbClr val="FFFFFF"/>
                          </a:solidFill>
                          <a:effectLst/>
                          <a:latin typeface="Arial" panose="020B0604020202020204" pitchFamily="34" charset="0"/>
                          <a:ea typeface="맑은 고딕" panose="020B0503020000020004" pitchFamily="50" charset="-127"/>
                        </a:rPr>
                        <a:t>2023 F</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fontAlgn="ctr"/>
                      <a:r>
                        <a:rPr lang="en-US" sz="800" b="1" i="0" u="none" strike="noStrike">
                          <a:solidFill>
                            <a:srgbClr val="FFFFFF"/>
                          </a:solidFill>
                          <a:effectLst/>
                          <a:latin typeface="Arial" panose="020B0604020202020204" pitchFamily="34" charset="0"/>
                          <a:ea typeface="맑은 고딕" panose="020B0503020000020004" pitchFamily="50" charset="-127"/>
                        </a:rPr>
                        <a:t>2024 F</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fontAlgn="ctr"/>
                      <a:r>
                        <a:rPr lang="en-US" sz="800" b="1" i="0" u="none" strike="noStrike">
                          <a:solidFill>
                            <a:srgbClr val="FFFFFF"/>
                          </a:solidFill>
                          <a:effectLst/>
                          <a:latin typeface="Arial" panose="020B0604020202020204" pitchFamily="34" charset="0"/>
                          <a:ea typeface="맑은 고딕" panose="020B0503020000020004" pitchFamily="50" charset="-127"/>
                        </a:rPr>
                        <a:t>2025 F</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fontAlgn="ctr"/>
                      <a:r>
                        <a:rPr lang="en-US" sz="800" b="1" i="0" u="none" strike="noStrike">
                          <a:solidFill>
                            <a:srgbClr val="FFFFFF"/>
                          </a:solidFill>
                          <a:effectLst/>
                          <a:latin typeface="Arial" panose="020B0604020202020204" pitchFamily="34" charset="0"/>
                          <a:ea typeface="맑은 고딕" panose="020B0503020000020004" pitchFamily="50" charset="-127"/>
                        </a:rPr>
                        <a:t>2026 F</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fontAlgn="ctr"/>
                      <a:r>
                        <a:rPr lang="en-US" sz="800" b="1" i="0" u="none" strike="noStrike">
                          <a:solidFill>
                            <a:srgbClr val="FFFFFF"/>
                          </a:solidFill>
                          <a:effectLst/>
                          <a:latin typeface="Arial" panose="020B0604020202020204" pitchFamily="34" charset="0"/>
                          <a:ea typeface="맑은 고딕" panose="020B0503020000020004" pitchFamily="50" charset="-127"/>
                        </a:rPr>
                        <a:t>2027 F</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solidFill>
                      <a:srgbClr val="00338D"/>
                    </a:solidFill>
                  </a:tcPr>
                </a:tc>
                <a:extLst>
                  <a:ext uri="{0D108BD9-81ED-4DB2-BD59-A6C34878D82A}">
                    <a16:rowId xmlns:a16="http://schemas.microsoft.com/office/drawing/2014/main" val="578754567"/>
                  </a:ext>
                </a:extLst>
              </a:tr>
              <a:tr h="122400">
                <a:tc>
                  <a:txBody>
                    <a:bodyPr/>
                    <a:lstStyle/>
                    <a:p>
                      <a:pPr algn="l" fontAlgn="ctr"/>
                      <a:r>
                        <a:rPr lang="en-US" sz="800" b="0" i="0" u="none" strike="noStrike">
                          <a:solidFill>
                            <a:srgbClr val="000000"/>
                          </a:solidFill>
                          <a:effectLst/>
                          <a:latin typeface="Arial" panose="020B0604020202020204" pitchFamily="34" charset="0"/>
                          <a:ea typeface="맑은 고딕" panose="020B0503020000020004" pitchFamily="50" charset="-127"/>
                        </a:rPr>
                        <a:t>28Ah</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solidFill>
                      <a:srgbClr val="808080"/>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4,733</a:t>
                      </a:r>
                    </a:p>
                  </a:txBody>
                  <a:tcPr marL="36000" marR="36000" marT="0" marB="0" anchor="ctr">
                    <a:lnL>
                      <a:noFill/>
                    </a:lnL>
                    <a:lnR>
                      <a:noFill/>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a:noFill/>
                    </a:lnT>
                    <a:lnB>
                      <a:noFill/>
                    </a:lnB>
                    <a:solidFill>
                      <a:srgbClr val="808080"/>
                    </a:solidFill>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a:noFill/>
                    </a:lnT>
                    <a:lnB>
                      <a:noFill/>
                    </a:lnB>
                    <a:solidFill>
                      <a:srgbClr val="808080"/>
                    </a:solidFill>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a:noFill/>
                    </a:lnT>
                    <a:lnB>
                      <a:noFill/>
                    </a:lnB>
                    <a:solidFill>
                      <a:srgbClr val="808080"/>
                    </a:solidFill>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solidFill>
                      <a:srgbClr val="808080"/>
                    </a:solidFill>
                  </a:tcPr>
                </a:tc>
                <a:extLst>
                  <a:ext uri="{0D108BD9-81ED-4DB2-BD59-A6C34878D82A}">
                    <a16:rowId xmlns:a16="http://schemas.microsoft.com/office/drawing/2014/main" val="272429324"/>
                  </a:ext>
                </a:extLst>
              </a:tr>
              <a:tr h="122400">
                <a:tc>
                  <a:txBody>
                    <a:bodyPr/>
                    <a:lstStyle/>
                    <a:p>
                      <a:pPr algn="l" fontAlgn="ctr"/>
                      <a:r>
                        <a:rPr lang="en-US" sz="800" b="0" i="0" u="none" strike="noStrike">
                          <a:solidFill>
                            <a:srgbClr val="000000"/>
                          </a:solidFill>
                          <a:effectLst/>
                          <a:latin typeface="Arial" panose="020B0604020202020204" pitchFamily="34" charset="0"/>
                          <a:ea typeface="맑은 고딕" panose="020B0503020000020004" pitchFamily="50" charset="-127"/>
                        </a:rPr>
                        <a:t>94Ah</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3,768</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a:noFill/>
                    </a:lnT>
                    <a:lnB>
                      <a:noFill/>
                    </a:lnB>
                    <a:solidFill>
                      <a:srgbClr val="808080"/>
                    </a:solidFill>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a:noFill/>
                    </a:lnT>
                    <a:lnB>
                      <a:noFill/>
                    </a:lnB>
                    <a:solidFill>
                      <a:srgbClr val="808080"/>
                    </a:solidFill>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a:noFill/>
                    </a:lnT>
                    <a:lnB>
                      <a:noFill/>
                    </a:lnB>
                    <a:solidFill>
                      <a:srgbClr val="808080"/>
                    </a:solidFill>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a:noFill/>
                    </a:lnT>
                    <a:lnB>
                      <a:noFill/>
                    </a:lnB>
                    <a:solidFill>
                      <a:srgbClr val="808080"/>
                    </a:solidFill>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solidFill>
                      <a:srgbClr val="808080"/>
                    </a:solidFill>
                  </a:tcPr>
                </a:tc>
                <a:extLst>
                  <a:ext uri="{0D108BD9-81ED-4DB2-BD59-A6C34878D82A}">
                    <a16:rowId xmlns:a16="http://schemas.microsoft.com/office/drawing/2014/main" val="3173917467"/>
                  </a:ext>
                </a:extLst>
              </a:tr>
              <a:tr h="122400">
                <a:tc>
                  <a:txBody>
                    <a:bodyPr/>
                    <a:lstStyle/>
                    <a:p>
                      <a:pPr algn="l" fontAlgn="ctr"/>
                      <a:r>
                        <a:rPr lang="en-US" sz="800" b="0" i="0" u="none" strike="noStrike">
                          <a:solidFill>
                            <a:srgbClr val="000000"/>
                          </a:solidFill>
                          <a:effectLst/>
                          <a:latin typeface="Arial" panose="020B0604020202020204" pitchFamily="34" charset="0"/>
                          <a:ea typeface="맑은 고딕" panose="020B0503020000020004" pitchFamily="50" charset="-127"/>
                        </a:rPr>
                        <a:t>112Ah</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3,041</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3,024</a:t>
                      </a:r>
                    </a:p>
                  </a:txBody>
                  <a:tcPr marL="36000" marR="36000" marT="0" marB="0" anchor="ctr">
                    <a:lnL>
                      <a:noFill/>
                    </a:lnL>
                    <a:lnR>
                      <a:noFill/>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a:noFill/>
                    </a:lnT>
                    <a:lnB>
                      <a:noFill/>
                    </a:lnB>
                    <a:solidFill>
                      <a:srgbClr val="808080"/>
                    </a:solidFill>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a:noFill/>
                    </a:lnT>
                    <a:lnB>
                      <a:noFill/>
                    </a:lnB>
                    <a:solidFill>
                      <a:srgbClr val="808080"/>
                    </a:solidFill>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a:noFill/>
                    </a:lnT>
                    <a:lnB>
                      <a:noFill/>
                    </a:lnB>
                    <a:solidFill>
                      <a:srgbClr val="808080"/>
                    </a:solidFill>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solidFill>
                      <a:srgbClr val="808080"/>
                    </a:solidFill>
                  </a:tcPr>
                </a:tc>
                <a:extLst>
                  <a:ext uri="{0D108BD9-81ED-4DB2-BD59-A6C34878D82A}">
                    <a16:rowId xmlns:a16="http://schemas.microsoft.com/office/drawing/2014/main" val="3639840419"/>
                  </a:ext>
                </a:extLst>
              </a:tr>
              <a:tr h="122400">
                <a:tc>
                  <a:txBody>
                    <a:bodyPr/>
                    <a:lstStyle/>
                    <a:p>
                      <a:pPr algn="l" fontAlgn="ctr"/>
                      <a:r>
                        <a:rPr lang="en-US" sz="800" b="0" i="0" u="none" strike="noStrike">
                          <a:solidFill>
                            <a:srgbClr val="000000"/>
                          </a:solidFill>
                          <a:effectLst/>
                          <a:latin typeface="Arial" panose="020B0604020202020204" pitchFamily="34" charset="0"/>
                          <a:ea typeface="맑은 고딕" panose="020B0503020000020004" pitchFamily="50" charset="-127"/>
                        </a:rPr>
                        <a:t>149Ah</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r"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rPr>
                        <a:t>　</a:t>
                      </a:r>
                      <a:r>
                        <a:rPr lang="en-US" altLang="ko-KR" sz="800" b="0" i="0" u="none" strike="noStrike" dirty="0">
                          <a:solidFill>
                            <a:srgbClr val="000000"/>
                          </a:solidFill>
                          <a:effectLst/>
                          <a:latin typeface="Arial" panose="020B0604020202020204" pitchFamily="34" charset="0"/>
                          <a:ea typeface="맑은 고딕" panose="020B0503020000020004" pitchFamily="50" charset="-127"/>
                        </a:rPr>
                        <a:t>-</a:t>
                      </a:r>
                      <a:endParaRPr lang="ko-KR" altLang="en-US" sz="8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3,024</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2,972</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2,943</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2,907</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2,870</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3152214776"/>
                  </a:ext>
                </a:extLst>
              </a:tr>
              <a:tr h="122400">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정기 </a:t>
                      </a:r>
                      <a:r>
                        <a:rPr lang="en-US" altLang="ko-KR" sz="800" b="0" i="0" u="none" strike="noStrike">
                          <a:solidFill>
                            <a:srgbClr val="000000"/>
                          </a:solidFill>
                          <a:effectLst/>
                          <a:latin typeface="Arial" panose="020B0604020202020204" pitchFamily="34" charset="0"/>
                          <a:ea typeface="맑은 고딕" panose="020B0503020000020004" pitchFamily="50" charset="-127"/>
                        </a:rPr>
                        <a:t>CR</a:t>
                      </a:r>
                      <a:r>
                        <a:rPr lang="ko-KR" altLang="en-US" sz="800" b="0" i="0" u="none" strike="noStrike" err="1">
                          <a:solidFill>
                            <a:srgbClr val="000000"/>
                          </a:solidFill>
                          <a:effectLst/>
                          <a:latin typeface="Arial" panose="020B0604020202020204" pitchFamily="34" charset="0"/>
                          <a:ea typeface="맑은 고딕" panose="020B0503020000020004" pitchFamily="50" charset="-127"/>
                        </a:rPr>
                        <a:t>률</a:t>
                      </a:r>
                      <a:endParaRPr 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rPr>
                        <a:t>(2.5)%</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(2.5)%</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rPr>
                        <a:t>(2.5)%</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rPr>
                        <a:t>(2.5)%</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rPr>
                        <a:t>(2.5)%</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rPr>
                        <a:t>(2.5)%</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noFill/>
                      <a:prstDash val="solid"/>
                      <a:round/>
                      <a:headEnd type="none" w="med" len="med"/>
                      <a:tailEnd type="none" w="med" len="med"/>
                    </a:lnB>
                  </a:tcPr>
                </a:tc>
                <a:extLst>
                  <a:ext uri="{0D108BD9-81ED-4DB2-BD59-A6C34878D82A}">
                    <a16:rowId xmlns:a16="http://schemas.microsoft.com/office/drawing/2014/main" val="98679091"/>
                  </a:ext>
                </a:extLst>
              </a:tr>
              <a:tr h="122400">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생산자 물가상승률</a:t>
                      </a:r>
                      <a:endParaRPr 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rPr>
                        <a:t>8.9%</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2.0%</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rPr>
                        <a:t>0.8%</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rPr>
                        <a:t>1.6%</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rPr>
                        <a:t>1.3%</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1" u="none" strike="noStrike" dirty="0">
                          <a:solidFill>
                            <a:srgbClr val="000000"/>
                          </a:solidFill>
                          <a:effectLst/>
                          <a:latin typeface="Arial" panose="020B0604020202020204" pitchFamily="34" charset="0"/>
                          <a:ea typeface="맑은 고딕" panose="020B0503020000020004" pitchFamily="50" charset="-127"/>
                        </a:rPr>
                        <a:t>1.3%</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2453435823"/>
                  </a:ext>
                </a:extLst>
              </a:tr>
            </a:tbl>
          </a:graphicData>
        </a:graphic>
      </p:graphicFrame>
      <p:graphicFrame>
        <p:nvGraphicFramePr>
          <p:cNvPr id="18" name="표 17">
            <a:extLst>
              <a:ext uri="{FF2B5EF4-FFF2-40B4-BE49-F238E27FC236}">
                <a16:creationId xmlns:a16="http://schemas.microsoft.com/office/drawing/2014/main" id="{E26E5D41-6FD1-472E-8CDA-F25BC3B34885}"/>
              </a:ext>
            </a:extLst>
          </p:cNvPr>
          <p:cNvGraphicFramePr>
            <a:graphicFrameLocks noGrp="1"/>
          </p:cNvGraphicFramePr>
          <p:nvPr>
            <p:extLst>
              <p:ext uri="{D42A27DB-BD31-4B8C-83A1-F6EECF244321}">
                <p14:modId xmlns:p14="http://schemas.microsoft.com/office/powerpoint/2010/main" val="1593262045"/>
              </p:ext>
            </p:extLst>
          </p:nvPr>
        </p:nvGraphicFramePr>
        <p:xfrm>
          <a:off x="5202769" y="3321028"/>
          <a:ext cx="1620000" cy="609600"/>
        </p:xfrm>
        <a:graphic>
          <a:graphicData uri="http://schemas.openxmlformats.org/drawingml/2006/table">
            <a:tbl>
              <a:tblPr>
                <a:tableStyleId>{5C22544A-7EE6-4342-B048-85BDC9FD1C3A}</a:tableStyleId>
              </a:tblPr>
              <a:tblGrid>
                <a:gridCol w="720000">
                  <a:extLst>
                    <a:ext uri="{9D8B030D-6E8A-4147-A177-3AD203B41FA5}">
                      <a16:colId xmlns:a16="http://schemas.microsoft.com/office/drawing/2014/main" val="1581355060"/>
                    </a:ext>
                  </a:extLst>
                </a:gridCol>
                <a:gridCol w="900000">
                  <a:extLst>
                    <a:ext uri="{9D8B030D-6E8A-4147-A177-3AD203B41FA5}">
                      <a16:colId xmlns:a16="http://schemas.microsoft.com/office/drawing/2014/main" val="64215618"/>
                    </a:ext>
                  </a:extLst>
                </a:gridCol>
              </a:tblGrid>
              <a:tr h="152400">
                <a:tc>
                  <a:txBody>
                    <a:bodyPr/>
                    <a:lstStyle/>
                    <a:p>
                      <a:pPr algn="l" fontAlgn="ctr"/>
                      <a:r>
                        <a:rPr lang="en-US" altLang="ko-KR" sz="800" b="1" u="none" strike="noStrike">
                          <a:solidFill>
                            <a:schemeClr val="bg1"/>
                          </a:solidFill>
                          <a:effectLst/>
                          <a:latin typeface="+mn-ea"/>
                          <a:ea typeface="+mn-ea"/>
                        </a:rPr>
                        <a:t>(</a:t>
                      </a:r>
                      <a:r>
                        <a:rPr lang="ko-KR" altLang="en-US" sz="800" b="1" u="none" strike="noStrike">
                          <a:solidFill>
                            <a:schemeClr val="bg1"/>
                          </a:solidFill>
                          <a:effectLst/>
                          <a:latin typeface="+mn-ea"/>
                          <a:ea typeface="+mn-ea"/>
                        </a:rPr>
                        <a:t>단위 </a:t>
                      </a:r>
                      <a:r>
                        <a:rPr lang="en-US" altLang="ko-KR" sz="800" b="1" u="none" strike="noStrike">
                          <a:solidFill>
                            <a:schemeClr val="bg1"/>
                          </a:solidFill>
                          <a:effectLst/>
                          <a:latin typeface="+mn-ea"/>
                          <a:ea typeface="+mn-ea"/>
                        </a:rPr>
                        <a:t>: </a:t>
                      </a:r>
                      <a:r>
                        <a:rPr lang="ko-KR" altLang="en-US" sz="800" b="1" u="none" strike="noStrike">
                          <a:solidFill>
                            <a:schemeClr val="bg1"/>
                          </a:solidFill>
                          <a:effectLst/>
                          <a:latin typeface="+mn-ea"/>
                          <a:ea typeface="+mn-ea"/>
                        </a:rPr>
                        <a:t>원</a:t>
                      </a:r>
                      <a:r>
                        <a:rPr lang="en-US" altLang="ko-KR" sz="800" b="1" u="none" strike="noStrike">
                          <a:solidFill>
                            <a:schemeClr val="bg1"/>
                          </a:solidFill>
                          <a:effectLst/>
                          <a:latin typeface="+mn-ea"/>
                          <a:ea typeface="+mn-ea"/>
                        </a:rPr>
                        <a:t>)</a:t>
                      </a:r>
                      <a:endParaRPr lang="ko-KR" altLang="en-US" sz="800" b="1" i="0" u="none" strike="noStrike">
                        <a:solidFill>
                          <a:schemeClr val="bg1"/>
                        </a:solidFill>
                        <a:effectLst/>
                        <a:latin typeface="+mn-ea"/>
                        <a:ea typeface="+mn-ea"/>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solidFill>
                      <a:srgbClr val="00338D"/>
                    </a:solidFill>
                  </a:tcPr>
                </a:tc>
                <a:tc>
                  <a:txBody>
                    <a:bodyPr/>
                    <a:lstStyle/>
                    <a:p>
                      <a:pPr algn="r" fontAlgn="ctr"/>
                      <a:r>
                        <a:rPr lang="en-US" sz="800" b="1" u="none" strike="noStrike">
                          <a:solidFill>
                            <a:schemeClr val="bg1"/>
                          </a:solidFill>
                          <a:effectLst/>
                          <a:latin typeface="+mn-ea"/>
                          <a:ea typeface="+mn-ea"/>
                        </a:rPr>
                        <a:t>SDI </a:t>
                      </a:r>
                      <a:r>
                        <a:rPr lang="ko-KR" altLang="en-US" sz="800" b="1" u="none" strike="noStrike">
                          <a:solidFill>
                            <a:schemeClr val="bg1"/>
                          </a:solidFill>
                          <a:effectLst/>
                          <a:latin typeface="+mn-ea"/>
                          <a:ea typeface="+mn-ea"/>
                        </a:rPr>
                        <a:t>제출 견적서</a:t>
                      </a:r>
                      <a:endParaRPr lang="ko-KR" altLang="en-US" sz="800" b="1" i="0" u="none" strike="noStrike">
                        <a:solidFill>
                          <a:schemeClr val="bg1"/>
                        </a:solidFill>
                        <a:effectLst/>
                        <a:latin typeface="+mn-ea"/>
                        <a:ea typeface="+mn-ea"/>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solidFill>
                      <a:srgbClr val="00338D"/>
                    </a:solidFill>
                  </a:tcPr>
                </a:tc>
                <a:extLst>
                  <a:ext uri="{0D108BD9-81ED-4DB2-BD59-A6C34878D82A}">
                    <a16:rowId xmlns:a16="http://schemas.microsoft.com/office/drawing/2014/main" val="1346232246"/>
                  </a:ext>
                </a:extLst>
              </a:tr>
              <a:tr h="152400">
                <a:tc>
                  <a:txBody>
                    <a:bodyPr/>
                    <a:lstStyle/>
                    <a:p>
                      <a:pPr algn="l" fontAlgn="ctr"/>
                      <a:r>
                        <a:rPr lang="ko-KR" altLang="en-US" sz="800" u="none" strike="noStrike">
                          <a:effectLst/>
                          <a:latin typeface="+mn-ea"/>
                          <a:ea typeface="+mn-ea"/>
                        </a:rPr>
                        <a:t>판매단가</a:t>
                      </a:r>
                      <a:endParaRPr lang="ko-KR" altLang="en-US" sz="800" b="0" i="0" u="none" strike="noStrike">
                        <a:solidFill>
                          <a:srgbClr val="000000"/>
                        </a:solidFill>
                        <a:effectLst/>
                        <a:latin typeface="+mn-ea"/>
                        <a:ea typeface="+mn-ea"/>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B w="6350" cap="flat" cmpd="sng" algn="ctr">
                      <a:noFill/>
                      <a:prstDash val="solid"/>
                      <a:round/>
                      <a:headEnd type="none" w="med" len="med"/>
                      <a:tailEnd type="none" w="med" len="med"/>
                    </a:lnB>
                    <a:noFill/>
                  </a:tcPr>
                </a:tc>
                <a:tc>
                  <a:txBody>
                    <a:bodyPr/>
                    <a:lstStyle/>
                    <a:p>
                      <a:pPr algn="r" fontAlgn="ctr"/>
                      <a:r>
                        <a:rPr lang="en-US" altLang="ko-KR" sz="800" u="none" strike="noStrike">
                          <a:effectLst/>
                          <a:latin typeface="Arial" panose="020B0604020202020204" pitchFamily="34" charset="0"/>
                          <a:ea typeface="+mn-ea"/>
                          <a:cs typeface="Arial" panose="020B0604020202020204" pitchFamily="34" charset="0"/>
                        </a:rPr>
                        <a:t>3,721 </a:t>
                      </a:r>
                      <a:endParaRPr lang="en-US" altLang="ko-KR" sz="800" b="0" i="0" u="none" strike="noStrike">
                        <a:solidFill>
                          <a:srgbClr val="000000"/>
                        </a:solidFill>
                        <a:effectLst/>
                        <a:latin typeface="Arial" panose="020B0604020202020204" pitchFamily="34" charset="0"/>
                        <a:ea typeface="+mn-ea"/>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B w="6350" cap="flat" cmpd="sng" algn="ctr">
                      <a:noFill/>
                      <a:prstDash val="solid"/>
                      <a:round/>
                      <a:headEnd type="none" w="med" len="med"/>
                      <a:tailEnd type="none" w="med" len="med"/>
                    </a:lnB>
                    <a:noFill/>
                  </a:tcPr>
                </a:tc>
                <a:extLst>
                  <a:ext uri="{0D108BD9-81ED-4DB2-BD59-A6C34878D82A}">
                    <a16:rowId xmlns:a16="http://schemas.microsoft.com/office/drawing/2014/main" val="694818010"/>
                  </a:ext>
                </a:extLst>
              </a:tr>
              <a:tr h="152400">
                <a:tc>
                  <a:txBody>
                    <a:bodyPr/>
                    <a:lstStyle/>
                    <a:p>
                      <a:pPr algn="l" fontAlgn="ctr"/>
                      <a:r>
                        <a:rPr lang="ko-KR" altLang="en-US" sz="800" u="none" strike="noStrike">
                          <a:effectLst/>
                          <a:latin typeface="+mn-ea"/>
                          <a:ea typeface="+mn-ea"/>
                        </a:rPr>
                        <a:t>재료비</a:t>
                      </a:r>
                      <a:endParaRPr lang="ko-KR" altLang="en-US" sz="800" b="0" i="0" u="none" strike="noStrike">
                        <a:solidFill>
                          <a:srgbClr val="000000"/>
                        </a:solidFill>
                        <a:effectLst/>
                        <a:latin typeface="+mn-ea"/>
                        <a:ea typeface="+mn-ea"/>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noFill/>
                  </a:tcPr>
                </a:tc>
                <a:tc>
                  <a:txBody>
                    <a:bodyPr/>
                    <a:lstStyle/>
                    <a:p>
                      <a:pPr algn="r" fontAlgn="ctr"/>
                      <a:r>
                        <a:rPr lang="en-US" altLang="ko-KR" sz="800" u="none" strike="noStrike">
                          <a:effectLst/>
                          <a:latin typeface="Arial" panose="020B0604020202020204" pitchFamily="34" charset="0"/>
                          <a:ea typeface="+mn-ea"/>
                          <a:cs typeface="Arial" panose="020B0604020202020204" pitchFamily="34" charset="0"/>
                        </a:rPr>
                        <a:t>(2,829)</a:t>
                      </a:r>
                      <a:endParaRPr lang="en-US" altLang="ko-KR" sz="800" b="0" i="0" u="none" strike="noStrike">
                        <a:solidFill>
                          <a:srgbClr val="000000"/>
                        </a:solidFill>
                        <a:effectLst/>
                        <a:latin typeface="Arial" panose="020B0604020202020204" pitchFamily="34" charset="0"/>
                        <a:ea typeface="+mn-ea"/>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noFill/>
                  </a:tcPr>
                </a:tc>
                <a:extLst>
                  <a:ext uri="{0D108BD9-81ED-4DB2-BD59-A6C34878D82A}">
                    <a16:rowId xmlns:a16="http://schemas.microsoft.com/office/drawing/2014/main" val="2457803216"/>
                  </a:ext>
                </a:extLst>
              </a:tr>
              <a:tr h="152400">
                <a:tc>
                  <a:txBody>
                    <a:bodyPr/>
                    <a:lstStyle/>
                    <a:p>
                      <a:pPr algn="l" fontAlgn="ctr"/>
                      <a:r>
                        <a:rPr lang="ko-KR" altLang="en-US" sz="800" u="none" strike="noStrike">
                          <a:effectLst/>
                          <a:latin typeface="+mn-ea"/>
                          <a:ea typeface="+mn-ea"/>
                        </a:rPr>
                        <a:t>가공마진</a:t>
                      </a:r>
                      <a:endParaRPr lang="ko-KR" altLang="en-US" sz="800" b="0" i="0" u="none" strike="noStrike">
                        <a:solidFill>
                          <a:srgbClr val="000000"/>
                        </a:solidFill>
                        <a:effectLst/>
                        <a:latin typeface="+mn-ea"/>
                        <a:ea typeface="+mn-ea"/>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tc>
                  <a:txBody>
                    <a:bodyPr/>
                    <a:lstStyle/>
                    <a:p>
                      <a:pPr algn="r" fontAlgn="ctr"/>
                      <a:r>
                        <a:rPr lang="en-US" altLang="ko-KR" sz="800" u="none" strike="noStrike">
                          <a:effectLst/>
                          <a:latin typeface="Arial" panose="020B0604020202020204" pitchFamily="34" charset="0"/>
                          <a:ea typeface="+mn-ea"/>
                          <a:cs typeface="Arial" panose="020B0604020202020204" pitchFamily="34" charset="0"/>
                        </a:rPr>
                        <a:t>892 </a:t>
                      </a:r>
                      <a:endParaRPr lang="en-US" altLang="ko-KR" sz="800" b="0" i="0" u="none" strike="noStrike">
                        <a:solidFill>
                          <a:srgbClr val="000000"/>
                        </a:solidFill>
                        <a:effectLst/>
                        <a:latin typeface="Arial" panose="020B0604020202020204" pitchFamily="34" charset="0"/>
                        <a:ea typeface="+mn-ea"/>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extLst>
                  <a:ext uri="{0D108BD9-81ED-4DB2-BD59-A6C34878D82A}">
                    <a16:rowId xmlns:a16="http://schemas.microsoft.com/office/drawing/2014/main" val="1608686325"/>
                  </a:ext>
                </a:extLst>
              </a:tr>
            </a:tbl>
          </a:graphicData>
        </a:graphic>
      </p:graphicFrame>
      <p:graphicFrame>
        <p:nvGraphicFramePr>
          <p:cNvPr id="19" name="표 18">
            <a:extLst>
              <a:ext uri="{FF2B5EF4-FFF2-40B4-BE49-F238E27FC236}">
                <a16:creationId xmlns:a16="http://schemas.microsoft.com/office/drawing/2014/main" id="{C8D47B0A-1555-4E0E-81E0-3349DEBEA752}"/>
              </a:ext>
            </a:extLst>
          </p:cNvPr>
          <p:cNvGraphicFramePr>
            <a:graphicFrameLocks noGrp="1"/>
          </p:cNvGraphicFramePr>
          <p:nvPr>
            <p:extLst>
              <p:ext uri="{D42A27DB-BD31-4B8C-83A1-F6EECF244321}">
                <p14:modId xmlns:p14="http://schemas.microsoft.com/office/powerpoint/2010/main" val="2430797721"/>
              </p:ext>
            </p:extLst>
          </p:nvPr>
        </p:nvGraphicFramePr>
        <p:xfrm>
          <a:off x="7172323" y="3321029"/>
          <a:ext cx="2090209" cy="609600"/>
        </p:xfrm>
        <a:graphic>
          <a:graphicData uri="http://schemas.openxmlformats.org/drawingml/2006/table">
            <a:tbl>
              <a:tblPr>
                <a:tableStyleId>{5C22544A-7EE6-4342-B048-85BDC9FD1C3A}</a:tableStyleId>
              </a:tblPr>
              <a:tblGrid>
                <a:gridCol w="634528">
                  <a:extLst>
                    <a:ext uri="{9D8B030D-6E8A-4147-A177-3AD203B41FA5}">
                      <a16:colId xmlns:a16="http://schemas.microsoft.com/office/drawing/2014/main" val="1581355060"/>
                    </a:ext>
                  </a:extLst>
                </a:gridCol>
                <a:gridCol w="485227">
                  <a:extLst>
                    <a:ext uri="{9D8B030D-6E8A-4147-A177-3AD203B41FA5}">
                      <a16:colId xmlns:a16="http://schemas.microsoft.com/office/drawing/2014/main" val="3470987732"/>
                    </a:ext>
                  </a:extLst>
                </a:gridCol>
                <a:gridCol w="485227">
                  <a:extLst>
                    <a:ext uri="{9D8B030D-6E8A-4147-A177-3AD203B41FA5}">
                      <a16:colId xmlns:a16="http://schemas.microsoft.com/office/drawing/2014/main" val="1735108392"/>
                    </a:ext>
                  </a:extLst>
                </a:gridCol>
                <a:gridCol w="485227">
                  <a:extLst>
                    <a:ext uri="{9D8B030D-6E8A-4147-A177-3AD203B41FA5}">
                      <a16:colId xmlns:a16="http://schemas.microsoft.com/office/drawing/2014/main" val="64215618"/>
                    </a:ext>
                  </a:extLst>
                </a:gridCol>
              </a:tblGrid>
              <a:tr h="152400">
                <a:tc>
                  <a:txBody>
                    <a:bodyPr/>
                    <a:lstStyle/>
                    <a:p>
                      <a:pPr algn="l" fontAlgn="ctr"/>
                      <a:r>
                        <a:rPr lang="en-US" altLang="ko-KR" sz="800" b="1" u="none" strike="noStrike">
                          <a:solidFill>
                            <a:schemeClr val="bg1"/>
                          </a:solidFill>
                          <a:effectLst/>
                          <a:latin typeface="+mn-ea"/>
                          <a:ea typeface="+mn-ea"/>
                        </a:rPr>
                        <a:t>(</a:t>
                      </a:r>
                      <a:r>
                        <a:rPr lang="ko-KR" altLang="en-US" sz="800" b="1" u="none" strike="noStrike">
                          <a:solidFill>
                            <a:schemeClr val="bg1"/>
                          </a:solidFill>
                          <a:effectLst/>
                          <a:latin typeface="+mn-ea"/>
                          <a:ea typeface="+mn-ea"/>
                        </a:rPr>
                        <a:t>단위 </a:t>
                      </a:r>
                      <a:r>
                        <a:rPr lang="en-US" altLang="ko-KR" sz="800" b="1" u="none" strike="noStrike">
                          <a:solidFill>
                            <a:schemeClr val="bg1"/>
                          </a:solidFill>
                          <a:effectLst/>
                          <a:latin typeface="+mn-ea"/>
                          <a:ea typeface="+mn-ea"/>
                        </a:rPr>
                        <a:t>: </a:t>
                      </a:r>
                      <a:r>
                        <a:rPr lang="ko-KR" altLang="en-US" sz="800" b="1" u="none" strike="noStrike">
                          <a:solidFill>
                            <a:schemeClr val="bg1"/>
                          </a:solidFill>
                          <a:effectLst/>
                          <a:latin typeface="+mn-ea"/>
                          <a:ea typeface="+mn-ea"/>
                        </a:rPr>
                        <a:t>원</a:t>
                      </a:r>
                      <a:r>
                        <a:rPr lang="en-US" altLang="ko-KR" sz="800" b="1" u="none" strike="noStrike">
                          <a:solidFill>
                            <a:schemeClr val="bg1"/>
                          </a:solidFill>
                          <a:effectLst/>
                          <a:latin typeface="+mn-ea"/>
                          <a:ea typeface="+mn-ea"/>
                        </a:rPr>
                        <a:t>)</a:t>
                      </a:r>
                      <a:endParaRPr lang="ko-KR" altLang="en-US" sz="800" b="1" i="0" u="none" strike="noStrike">
                        <a:solidFill>
                          <a:schemeClr val="bg1"/>
                        </a:solidFill>
                        <a:effectLst/>
                        <a:latin typeface="+mn-ea"/>
                        <a:ea typeface="+mn-ea"/>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noFill/>
                      <a:prstDash val="solid"/>
                      <a:round/>
                      <a:headEnd type="none" w="med" len="med"/>
                      <a:tailEnd type="none" w="med" len="med"/>
                    </a:lnT>
                    <a:solidFill>
                      <a:srgbClr val="00338D"/>
                    </a:solidFill>
                  </a:tcPr>
                </a:tc>
                <a:tc>
                  <a:txBody>
                    <a:bodyPr/>
                    <a:lstStyle/>
                    <a:p>
                      <a:pPr algn="ctr" fontAlgn="ctr"/>
                      <a:r>
                        <a:rPr lang="en-US" altLang="ko-KR" sz="800" b="1" i="0" u="none" strike="noStrike">
                          <a:solidFill>
                            <a:schemeClr val="bg1"/>
                          </a:solidFill>
                          <a:effectLst/>
                          <a:latin typeface="Arial" panose="020B0604020202020204" pitchFamily="34" charset="0"/>
                          <a:ea typeface="+mn-ea"/>
                          <a:cs typeface="Arial" panose="020B0604020202020204" pitchFamily="34" charset="0"/>
                        </a:rPr>
                        <a:t>2025 F</a:t>
                      </a:r>
                      <a:endParaRPr lang="ko-KR" altLang="en-US" sz="800" b="1" i="0" u="none" strike="noStrike">
                        <a:solidFill>
                          <a:schemeClr val="bg1"/>
                        </a:solidFill>
                        <a:effectLst/>
                        <a:latin typeface="Arial" panose="020B0604020202020204" pitchFamily="34" charset="0"/>
                        <a:ea typeface="+mn-ea"/>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noFill/>
                      <a:prstDash val="solid"/>
                      <a:round/>
                      <a:headEnd type="none" w="med" len="med"/>
                      <a:tailEnd type="none" w="med" len="med"/>
                    </a:lnT>
                    <a:solidFill>
                      <a:srgbClr val="00338D"/>
                    </a:solidFill>
                  </a:tcPr>
                </a:tc>
                <a:tc>
                  <a:txBody>
                    <a:bodyPr/>
                    <a:lstStyle/>
                    <a:p>
                      <a:pPr algn="ctr" fontAlgn="ctr"/>
                      <a:r>
                        <a:rPr lang="en-US" altLang="ko-KR" sz="800" b="1" i="0" u="none" strike="noStrike">
                          <a:solidFill>
                            <a:schemeClr val="bg1"/>
                          </a:solidFill>
                          <a:effectLst/>
                          <a:latin typeface="Arial" panose="020B0604020202020204" pitchFamily="34" charset="0"/>
                          <a:ea typeface="+mn-ea"/>
                          <a:cs typeface="Arial" panose="020B0604020202020204" pitchFamily="34" charset="0"/>
                        </a:rPr>
                        <a:t>2026 F</a:t>
                      </a:r>
                      <a:endParaRPr lang="ko-KR" altLang="en-US" sz="800" b="1" i="0" u="none" strike="noStrike">
                        <a:solidFill>
                          <a:schemeClr val="bg1"/>
                        </a:solidFill>
                        <a:effectLst/>
                        <a:latin typeface="Arial" panose="020B0604020202020204" pitchFamily="34" charset="0"/>
                        <a:ea typeface="+mn-ea"/>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noFill/>
                      <a:prstDash val="solid"/>
                      <a:round/>
                      <a:headEnd type="none" w="med" len="med"/>
                      <a:tailEnd type="none" w="med" len="med"/>
                    </a:lnT>
                    <a:solidFill>
                      <a:srgbClr val="00338D"/>
                    </a:solidFill>
                  </a:tcPr>
                </a:tc>
                <a:tc>
                  <a:txBody>
                    <a:bodyPr/>
                    <a:lstStyle/>
                    <a:p>
                      <a:pPr algn="ctr" fontAlgn="ctr"/>
                      <a:r>
                        <a:rPr lang="en-US" sz="800" b="1" u="none" strike="noStrike">
                          <a:solidFill>
                            <a:schemeClr val="bg1"/>
                          </a:solidFill>
                          <a:effectLst/>
                          <a:latin typeface="Arial" panose="020B0604020202020204" pitchFamily="34" charset="0"/>
                          <a:ea typeface="+mn-ea"/>
                          <a:cs typeface="Arial" panose="020B0604020202020204" pitchFamily="34" charset="0"/>
                        </a:rPr>
                        <a:t>2027 F</a:t>
                      </a:r>
                      <a:endParaRPr lang="ko-KR" altLang="en-US" sz="800" b="1" i="0" u="none" strike="noStrike">
                        <a:solidFill>
                          <a:schemeClr val="bg1"/>
                        </a:solidFill>
                        <a:effectLst/>
                        <a:latin typeface="Arial" panose="020B0604020202020204" pitchFamily="34" charset="0"/>
                        <a:ea typeface="+mn-ea"/>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noFill/>
                      <a:prstDash val="solid"/>
                      <a:round/>
                      <a:headEnd type="none" w="med" len="med"/>
                      <a:tailEnd type="none" w="med" len="med"/>
                    </a:lnT>
                    <a:solidFill>
                      <a:srgbClr val="00338D"/>
                    </a:solidFill>
                  </a:tcPr>
                </a:tc>
                <a:extLst>
                  <a:ext uri="{0D108BD9-81ED-4DB2-BD59-A6C34878D82A}">
                    <a16:rowId xmlns:a16="http://schemas.microsoft.com/office/drawing/2014/main" val="1346232246"/>
                  </a:ext>
                </a:extLst>
              </a:tr>
              <a:tr h="152400">
                <a:tc>
                  <a:txBody>
                    <a:bodyPr/>
                    <a:lstStyle/>
                    <a:p>
                      <a:pPr algn="l" fontAlgn="ctr"/>
                      <a:r>
                        <a:rPr lang="ko-KR" altLang="en-US" sz="800" b="0" i="0" u="none" strike="noStrike">
                          <a:solidFill>
                            <a:srgbClr val="000000"/>
                          </a:solidFill>
                          <a:effectLst/>
                          <a:latin typeface="+mn-ea"/>
                          <a:ea typeface="+mn-ea"/>
                        </a:rPr>
                        <a:t>물가상승률</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B w="6350" cap="flat" cmpd="sng" algn="ctr">
                      <a:solidFill>
                        <a:srgbClr val="00338D"/>
                      </a:solidFill>
                      <a:prstDash val="solid"/>
                      <a:round/>
                      <a:headEnd type="none" w="med" len="med"/>
                      <a:tailEnd type="none" w="med" len="med"/>
                    </a:lnB>
                    <a:noFill/>
                  </a:tcPr>
                </a:tc>
                <a:tc>
                  <a:txBody>
                    <a:bodyPr/>
                    <a:lstStyle/>
                    <a:p>
                      <a:pPr algn="r" fontAlgn="ctr"/>
                      <a:r>
                        <a:rPr lang="en-US" altLang="ko-KR" sz="800" b="0" i="1" u="none" strike="noStrike">
                          <a:solidFill>
                            <a:srgbClr val="000000"/>
                          </a:solidFill>
                          <a:effectLst/>
                          <a:latin typeface="Arial" panose="020B0604020202020204" pitchFamily="34" charset="0"/>
                          <a:ea typeface="+mn-ea"/>
                          <a:cs typeface="Arial" panose="020B0604020202020204" pitchFamily="34" charset="0"/>
                        </a:rPr>
                        <a:t>2.0%</a:t>
                      </a:r>
                    </a:p>
                  </a:txBody>
                  <a:tcPr marL="36000" marR="36000" marT="0" marB="0" anchor="ctr">
                    <a:lnL w="6350" cap="flat" cmpd="sng" algn="ctr">
                      <a:solidFill>
                        <a:srgbClr val="00338D"/>
                      </a:solidFill>
                      <a:prstDash val="solid"/>
                      <a:round/>
                      <a:headEnd type="none" w="med" len="med"/>
                      <a:tailEnd type="none" w="med" len="med"/>
                    </a:lnL>
                    <a:lnB w="6350" cap="flat" cmpd="sng" algn="ctr">
                      <a:solidFill>
                        <a:srgbClr val="00338D"/>
                      </a:solidFill>
                      <a:prstDash val="solid"/>
                      <a:round/>
                      <a:headEnd type="none" w="med" len="med"/>
                      <a:tailEnd type="none" w="med" len="med"/>
                    </a:lnB>
                    <a:noFill/>
                  </a:tcPr>
                </a:tc>
                <a:tc>
                  <a:txBody>
                    <a:bodyPr/>
                    <a:lstStyle/>
                    <a:p>
                      <a:pPr algn="r" fontAlgn="ctr"/>
                      <a:r>
                        <a:rPr lang="en-US" altLang="ko-KR" sz="800" b="0" i="1" u="none" strike="noStrike">
                          <a:solidFill>
                            <a:srgbClr val="000000"/>
                          </a:solidFill>
                          <a:effectLst/>
                          <a:latin typeface="Arial" panose="020B0604020202020204" pitchFamily="34" charset="0"/>
                          <a:ea typeface="+mn-ea"/>
                          <a:cs typeface="Arial" panose="020B0604020202020204" pitchFamily="34" charset="0"/>
                        </a:rPr>
                        <a:t>2.0%</a:t>
                      </a:r>
                    </a:p>
                  </a:txBody>
                  <a:tcPr marL="36000" marR="36000" marT="0" marB="0" anchor="ctr">
                    <a:lnB w="6350" cap="flat" cmpd="sng" algn="ctr">
                      <a:solidFill>
                        <a:srgbClr val="00338D"/>
                      </a:solidFill>
                      <a:prstDash val="solid"/>
                      <a:round/>
                      <a:headEnd type="none" w="med" len="med"/>
                      <a:tailEnd type="none" w="med" len="med"/>
                    </a:lnB>
                    <a:noFill/>
                  </a:tcPr>
                </a:tc>
                <a:tc>
                  <a:txBody>
                    <a:bodyPr/>
                    <a:lstStyle/>
                    <a:p>
                      <a:pPr algn="r" fontAlgn="ctr"/>
                      <a:r>
                        <a:rPr lang="en-US" altLang="ko-KR" sz="800" i="1" u="none" strike="noStrike">
                          <a:effectLst/>
                          <a:latin typeface="Arial" panose="020B0604020202020204" pitchFamily="34" charset="0"/>
                          <a:ea typeface="+mn-ea"/>
                          <a:cs typeface="Arial" panose="020B0604020202020204" pitchFamily="34" charset="0"/>
                        </a:rPr>
                        <a:t>2.0%</a:t>
                      </a:r>
                      <a:endParaRPr lang="en-US" altLang="ko-KR" sz="800" b="0" i="1" u="none" strike="noStrike">
                        <a:solidFill>
                          <a:srgbClr val="000000"/>
                        </a:solidFill>
                        <a:effectLst/>
                        <a:latin typeface="Arial" panose="020B0604020202020204" pitchFamily="34" charset="0"/>
                        <a:ea typeface="+mn-ea"/>
                        <a:cs typeface="Arial" panose="020B0604020202020204" pitchFamily="34" charset="0"/>
                      </a:endParaRPr>
                    </a:p>
                  </a:txBody>
                  <a:tcPr marL="36000" marR="36000" marT="0" marB="0" anchor="ctr">
                    <a:lnR w="6350" cap="flat" cmpd="sng" algn="ctr">
                      <a:solidFill>
                        <a:srgbClr val="00338D"/>
                      </a:solidFill>
                      <a:prstDash val="solid"/>
                      <a:round/>
                      <a:headEnd type="none" w="med" len="med"/>
                      <a:tailEnd type="none" w="med" len="med"/>
                    </a:lnR>
                    <a:lnB w="6350" cap="flat" cmpd="sng" algn="ctr">
                      <a:solidFill>
                        <a:srgbClr val="00338D"/>
                      </a:solidFill>
                      <a:prstDash val="solid"/>
                      <a:round/>
                      <a:headEnd type="none" w="med" len="med"/>
                      <a:tailEnd type="none" w="med" len="med"/>
                    </a:lnB>
                    <a:noFill/>
                  </a:tcPr>
                </a:tc>
                <a:extLst>
                  <a:ext uri="{0D108BD9-81ED-4DB2-BD59-A6C34878D82A}">
                    <a16:rowId xmlns:a16="http://schemas.microsoft.com/office/drawing/2014/main" val="694818010"/>
                  </a:ext>
                </a:extLst>
              </a:tr>
              <a:tr h="152400">
                <a:tc>
                  <a:txBody>
                    <a:bodyPr/>
                    <a:lstStyle/>
                    <a:p>
                      <a:pPr algn="l" fontAlgn="ctr"/>
                      <a:r>
                        <a:rPr lang="ko-KR" altLang="en-US" sz="800" b="0" i="0" u="none" strike="noStrike">
                          <a:solidFill>
                            <a:srgbClr val="000000"/>
                          </a:solidFill>
                          <a:effectLst/>
                          <a:latin typeface="+mn-ea"/>
                          <a:ea typeface="+mn-ea"/>
                        </a:rPr>
                        <a:t>판매단가</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noFill/>
                      <a:prstDash val="solid"/>
                      <a:round/>
                      <a:headEnd type="none" w="med" len="med"/>
                      <a:tailEnd type="none" w="med" len="med"/>
                    </a:lnB>
                    <a:noFill/>
                  </a:tcPr>
                </a:tc>
                <a:tc>
                  <a:txBody>
                    <a:bodyPr/>
                    <a:lstStyle/>
                    <a:p>
                      <a:pPr algn="r" fontAlgn="ctr"/>
                      <a:r>
                        <a:rPr lang="en-US" altLang="ko-KR" sz="800" b="0" i="0" u="none" strike="noStrike">
                          <a:solidFill>
                            <a:srgbClr val="000000"/>
                          </a:solidFill>
                          <a:effectLst/>
                          <a:latin typeface="Arial" panose="020B0604020202020204" pitchFamily="34" charset="0"/>
                          <a:ea typeface="+mn-ea"/>
                          <a:cs typeface="Arial" panose="020B0604020202020204" pitchFamily="34" charset="0"/>
                        </a:rPr>
                        <a:t>3,721</a:t>
                      </a:r>
                    </a:p>
                  </a:txBody>
                  <a:tcPr marL="36000" marR="36000" marT="0" marB="0" anchor="ctr">
                    <a:lnL w="6350" cap="flat" cmpd="sng" algn="ctr">
                      <a:solidFill>
                        <a:srgbClr val="00338D"/>
                      </a:solidFill>
                      <a:prstDash val="solid"/>
                      <a:round/>
                      <a:headEnd type="none" w="med" len="med"/>
                      <a:tailEnd type="none" w="med" len="med"/>
                    </a:lnL>
                    <a:lnT w="6350" cap="flat" cmpd="sng" algn="ctr">
                      <a:solidFill>
                        <a:srgbClr val="00338D"/>
                      </a:solidFill>
                      <a:prstDash val="solid"/>
                      <a:round/>
                      <a:headEnd type="none" w="med" len="med"/>
                      <a:tailEnd type="none" w="med" len="med"/>
                    </a:lnT>
                    <a:lnB w="6350" cap="flat" cmpd="sng" algn="ctr">
                      <a:noFill/>
                      <a:prstDash val="solid"/>
                      <a:round/>
                      <a:headEnd type="none" w="med" len="med"/>
                      <a:tailEnd type="none" w="med" len="med"/>
                    </a:lnB>
                    <a:noFill/>
                  </a:tcPr>
                </a:tc>
                <a:tc>
                  <a:txBody>
                    <a:bodyPr/>
                    <a:lstStyle/>
                    <a:p>
                      <a:pPr algn="r" fontAlgn="ctr"/>
                      <a:r>
                        <a:rPr lang="en-US" altLang="ko-KR" sz="800" b="0" i="0" u="none" strike="noStrike">
                          <a:solidFill>
                            <a:srgbClr val="000000"/>
                          </a:solidFill>
                          <a:effectLst/>
                          <a:latin typeface="Arial" panose="020B0604020202020204" pitchFamily="34" charset="0"/>
                          <a:ea typeface="+mn-ea"/>
                          <a:cs typeface="Arial" panose="020B0604020202020204" pitchFamily="34" charset="0"/>
                        </a:rPr>
                        <a:t>3,795</a:t>
                      </a:r>
                    </a:p>
                  </a:txBody>
                  <a:tcPr marL="36000" marR="36000" marT="0" marB="0" anchor="ctr">
                    <a:lnT w="6350" cap="flat" cmpd="sng" algn="ctr">
                      <a:solidFill>
                        <a:srgbClr val="00338D"/>
                      </a:solidFill>
                      <a:prstDash val="solid"/>
                      <a:round/>
                      <a:headEnd type="none" w="med" len="med"/>
                      <a:tailEnd type="none" w="med" len="med"/>
                    </a:lnT>
                    <a:lnB w="6350" cap="flat" cmpd="sng" algn="ctr">
                      <a:noFill/>
                      <a:prstDash val="solid"/>
                      <a:round/>
                      <a:headEnd type="none" w="med" len="med"/>
                      <a:tailEnd type="none" w="med" len="med"/>
                    </a:lnB>
                    <a:noFill/>
                  </a:tcPr>
                </a:tc>
                <a:tc>
                  <a:txBody>
                    <a:bodyPr/>
                    <a:lstStyle/>
                    <a:p>
                      <a:pPr algn="r" fontAlgn="ctr"/>
                      <a:r>
                        <a:rPr lang="en-US" altLang="ko-KR" sz="800" u="none" strike="noStrike">
                          <a:effectLst/>
                          <a:latin typeface="Arial" panose="020B0604020202020204" pitchFamily="34" charset="0"/>
                          <a:ea typeface="+mn-ea"/>
                          <a:cs typeface="Arial" panose="020B0604020202020204" pitchFamily="34" charset="0"/>
                        </a:rPr>
                        <a:t>3,871</a:t>
                      </a:r>
                      <a:endParaRPr lang="en-US" altLang="ko-KR" sz="800" b="0" i="0" u="none" strike="noStrike">
                        <a:solidFill>
                          <a:srgbClr val="000000"/>
                        </a:solidFill>
                        <a:effectLst/>
                        <a:latin typeface="Arial" panose="020B0604020202020204" pitchFamily="34" charset="0"/>
                        <a:ea typeface="+mn-ea"/>
                        <a:cs typeface="Arial" panose="020B0604020202020204" pitchFamily="34" charset="0"/>
                      </a:endParaRPr>
                    </a:p>
                  </a:txBody>
                  <a:tcPr marL="36000" marR="36000" marT="0" marB="0" anchor="ctr">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noFill/>
                      <a:prstDash val="solid"/>
                      <a:round/>
                      <a:headEnd type="none" w="med" len="med"/>
                      <a:tailEnd type="none" w="med" len="med"/>
                    </a:lnB>
                    <a:noFill/>
                  </a:tcPr>
                </a:tc>
                <a:extLst>
                  <a:ext uri="{0D108BD9-81ED-4DB2-BD59-A6C34878D82A}">
                    <a16:rowId xmlns:a16="http://schemas.microsoft.com/office/drawing/2014/main" val="2457803216"/>
                  </a:ext>
                </a:extLst>
              </a:tr>
              <a:tr h="152400">
                <a:tc>
                  <a:txBody>
                    <a:bodyPr/>
                    <a:lstStyle/>
                    <a:p>
                      <a:pPr algn="l" fontAlgn="ctr"/>
                      <a:r>
                        <a:rPr lang="ko-KR" altLang="en-US" sz="800" u="none" strike="noStrike">
                          <a:effectLst/>
                          <a:latin typeface="+mn-ea"/>
                          <a:ea typeface="+mn-ea"/>
                        </a:rPr>
                        <a:t>가공마진</a:t>
                      </a:r>
                      <a:endParaRPr lang="ko-KR" altLang="en-US" sz="800" b="0" i="0" u="none" strike="noStrike">
                        <a:solidFill>
                          <a:srgbClr val="000000"/>
                        </a:solidFill>
                        <a:effectLst/>
                        <a:latin typeface="+mn-ea"/>
                        <a:ea typeface="+mn-ea"/>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tc>
                  <a:txBody>
                    <a:bodyPr/>
                    <a:lstStyle/>
                    <a:p>
                      <a:pPr algn="r" fontAlgn="ctr"/>
                      <a:r>
                        <a:rPr lang="en-US" altLang="ko-KR" sz="800" b="0" i="0" u="none" strike="noStrike">
                          <a:solidFill>
                            <a:srgbClr val="000000"/>
                          </a:solidFill>
                          <a:effectLst/>
                          <a:latin typeface="Arial" panose="020B0604020202020204" pitchFamily="34" charset="0"/>
                          <a:ea typeface="+mn-ea"/>
                          <a:cs typeface="Arial" panose="020B0604020202020204" pitchFamily="34" charset="0"/>
                        </a:rPr>
                        <a:t>892</a:t>
                      </a:r>
                    </a:p>
                  </a:txBody>
                  <a:tcPr marL="36000" marR="36000" marT="0" marB="0" anchor="ctr">
                    <a:lnL w="6350" cap="flat" cmpd="sng" algn="ctr">
                      <a:solidFill>
                        <a:srgbClr val="00338D"/>
                      </a:solidFill>
                      <a:prstDash val="solid"/>
                      <a:round/>
                      <a:headEnd type="none" w="med" len="med"/>
                      <a:tailEnd type="none" w="med" len="med"/>
                    </a:lnL>
                    <a:lnT w="635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tc>
                  <a:txBody>
                    <a:bodyPr/>
                    <a:lstStyle/>
                    <a:p>
                      <a:pPr algn="r" fontAlgn="ctr"/>
                      <a:r>
                        <a:rPr lang="en-US" altLang="ko-KR" sz="800" b="0" i="0" u="none" strike="noStrike">
                          <a:solidFill>
                            <a:srgbClr val="000000"/>
                          </a:solidFill>
                          <a:effectLst/>
                          <a:latin typeface="Arial" panose="020B0604020202020204" pitchFamily="34" charset="0"/>
                          <a:ea typeface="+mn-ea"/>
                          <a:cs typeface="Arial" panose="020B0604020202020204" pitchFamily="34" charset="0"/>
                        </a:rPr>
                        <a:t>910</a:t>
                      </a:r>
                    </a:p>
                  </a:txBody>
                  <a:tcPr marL="36000" marR="36000" marT="0" marB="0" anchor="ctr">
                    <a:lnT w="635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tc>
                  <a:txBody>
                    <a:bodyPr/>
                    <a:lstStyle/>
                    <a:p>
                      <a:pPr algn="r" fontAlgn="ctr"/>
                      <a:r>
                        <a:rPr lang="en-US" altLang="ko-KR" sz="800" u="none" strike="noStrike">
                          <a:effectLst/>
                          <a:latin typeface="Arial" panose="020B0604020202020204" pitchFamily="34" charset="0"/>
                          <a:ea typeface="+mn-ea"/>
                          <a:cs typeface="Arial" panose="020B0604020202020204" pitchFamily="34" charset="0"/>
                        </a:rPr>
                        <a:t>928</a:t>
                      </a:r>
                      <a:endParaRPr lang="en-US" altLang="ko-KR" sz="800" b="0" i="0" u="none" strike="noStrike">
                        <a:solidFill>
                          <a:srgbClr val="000000"/>
                        </a:solidFill>
                        <a:effectLst/>
                        <a:latin typeface="Arial" panose="020B0604020202020204" pitchFamily="34" charset="0"/>
                        <a:ea typeface="+mn-ea"/>
                        <a:cs typeface="Arial" panose="020B0604020202020204" pitchFamily="34" charset="0"/>
                      </a:endParaRPr>
                    </a:p>
                  </a:txBody>
                  <a:tcPr marL="36000" marR="36000" marT="0" marB="0" anchor="ctr">
                    <a:lnR w="6350" cap="flat" cmpd="sng" algn="ctr">
                      <a:solidFill>
                        <a:srgbClr val="00338D"/>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extLst>
                  <a:ext uri="{0D108BD9-81ED-4DB2-BD59-A6C34878D82A}">
                    <a16:rowId xmlns:a16="http://schemas.microsoft.com/office/drawing/2014/main" val="1608686325"/>
                  </a:ext>
                </a:extLst>
              </a:tr>
            </a:tbl>
          </a:graphicData>
        </a:graphic>
      </p:graphicFrame>
      <p:sp>
        <p:nvSpPr>
          <p:cNvPr id="20" name="이등변 삼각형 19">
            <a:extLst>
              <a:ext uri="{FF2B5EF4-FFF2-40B4-BE49-F238E27FC236}">
                <a16:creationId xmlns:a16="http://schemas.microsoft.com/office/drawing/2014/main" id="{22DD03E6-6880-4215-8FF1-BC170AE813C4}"/>
              </a:ext>
            </a:extLst>
          </p:cNvPr>
          <p:cNvSpPr/>
          <p:nvPr/>
        </p:nvSpPr>
        <p:spPr>
          <a:xfrm rot="5400000">
            <a:off x="6692746" y="3451050"/>
            <a:ext cx="609598" cy="349557"/>
          </a:xfrm>
          <a:prstGeom prst="triangle">
            <a:avLst>
              <a:gd name="adj" fmla="val 52709"/>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err="1">
              <a:solidFill>
                <a:schemeClr val="bg1"/>
              </a:solidFill>
            </a:endParaRPr>
          </a:p>
        </p:txBody>
      </p:sp>
      <p:sp>
        <p:nvSpPr>
          <p:cNvPr id="16" name="TextBox 15">
            <a:extLst>
              <a:ext uri="{FF2B5EF4-FFF2-40B4-BE49-F238E27FC236}">
                <a16:creationId xmlns:a16="http://schemas.microsoft.com/office/drawing/2014/main" id="{4A94D7DF-5542-4BE1-86E6-7E8CB489277A}"/>
              </a:ext>
            </a:extLst>
          </p:cNvPr>
          <p:cNvSpPr txBox="1"/>
          <p:nvPr/>
        </p:nvSpPr>
        <p:spPr>
          <a:xfrm>
            <a:off x="5135482" y="1342615"/>
            <a:ext cx="4275218" cy="126364"/>
          </a:xfrm>
          <a:prstGeom prst="rect">
            <a:avLst/>
          </a:prstGeom>
          <a:noFill/>
        </p:spPr>
        <p:txBody>
          <a:bodyPr wrap="square" lIns="0" tIns="0" rIns="0" bIns="0" rtlCol="0">
            <a:spAutoFit/>
          </a:bodyPr>
          <a:lstStyle/>
          <a:p>
            <a:pPr algn="r"/>
            <a:r>
              <a:rPr lang="en-US" altLang="ko-KR" sz="800" dirty="0">
                <a:latin typeface="Arial" panose="020B0604020202020204" pitchFamily="34" charset="0"/>
                <a:ea typeface="+mj-ea"/>
                <a:cs typeface="Arial" panose="020B0604020202020204" pitchFamily="34" charset="0"/>
              </a:rPr>
              <a:t>(Source: </a:t>
            </a:r>
            <a:r>
              <a:rPr lang="ko-KR" altLang="en-US" sz="800" dirty="0">
                <a:latin typeface="Arial" panose="020B0604020202020204" pitchFamily="34" charset="0"/>
                <a:ea typeface="+mj-ea"/>
                <a:cs typeface="Arial" panose="020B0604020202020204" pitchFamily="34" charset="0"/>
              </a:rPr>
              <a:t>사업부 제시 자료</a:t>
            </a:r>
            <a:r>
              <a:rPr lang="en-US" altLang="ko-KR" sz="800" dirty="0">
                <a:latin typeface="Arial" panose="020B0604020202020204" pitchFamily="34" charset="0"/>
                <a:ea typeface="+mj-ea"/>
                <a:cs typeface="Arial" panose="020B0604020202020204" pitchFamily="34" charset="0"/>
              </a:rPr>
              <a:t>, KPMG Analysis)</a:t>
            </a:r>
          </a:p>
        </p:txBody>
      </p:sp>
      <p:sp>
        <p:nvSpPr>
          <p:cNvPr id="21" name="직사각형 20">
            <a:extLst>
              <a:ext uri="{FF2B5EF4-FFF2-40B4-BE49-F238E27FC236}">
                <a16:creationId xmlns:a16="http://schemas.microsoft.com/office/drawing/2014/main" id="{5E632E3C-9F79-400C-9BB0-CD8B3EC2EDAC}"/>
              </a:ext>
            </a:extLst>
          </p:cNvPr>
          <p:cNvSpPr/>
          <p:nvPr/>
        </p:nvSpPr>
        <p:spPr>
          <a:xfrm>
            <a:off x="647614" y="2186940"/>
            <a:ext cx="910341" cy="172720"/>
          </a:xfrm>
          <a:prstGeom prst="rect">
            <a:avLst/>
          </a:prstGeom>
          <a:solidFill>
            <a:srgbClr val="00338D"/>
          </a:solidFill>
          <a:ln w="635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altLang="ko-KR" sz="900" b="1" dirty="0">
                <a:solidFill>
                  <a:schemeClr val="bg1"/>
                </a:solidFill>
                <a:latin typeface="Arial" panose="020B0604020202020204" pitchFamily="34" charset="0"/>
                <a:cs typeface="Arial" panose="020B0604020202020204" pitchFamily="34" charset="0"/>
              </a:rPr>
              <a:t>Case </a:t>
            </a:r>
            <a:r>
              <a:rPr lang="ko-KR" altLang="en-US" sz="900" b="1" dirty="0">
                <a:solidFill>
                  <a:schemeClr val="bg1"/>
                </a:solidFill>
                <a:latin typeface="Arial" panose="020B0604020202020204" pitchFamily="34" charset="0"/>
                <a:cs typeface="Arial" panose="020B0604020202020204" pitchFamily="34" charset="0"/>
              </a:rPr>
              <a:t>공통</a:t>
            </a:r>
          </a:p>
        </p:txBody>
      </p:sp>
      <p:sp>
        <p:nvSpPr>
          <p:cNvPr id="22" name="직사각형 21">
            <a:extLst>
              <a:ext uri="{FF2B5EF4-FFF2-40B4-BE49-F238E27FC236}">
                <a16:creationId xmlns:a16="http://schemas.microsoft.com/office/drawing/2014/main" id="{24EDD3B3-BC39-497C-B9D1-EE4510B83DF3}"/>
              </a:ext>
            </a:extLst>
          </p:cNvPr>
          <p:cNvSpPr/>
          <p:nvPr/>
        </p:nvSpPr>
        <p:spPr>
          <a:xfrm>
            <a:off x="5207206" y="2186940"/>
            <a:ext cx="910341" cy="172720"/>
          </a:xfrm>
          <a:prstGeom prst="rect">
            <a:avLst/>
          </a:prstGeom>
          <a:solidFill>
            <a:srgbClr val="00338D"/>
          </a:solidFill>
          <a:ln w="635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altLang="ko-KR" sz="900" b="1" dirty="0">
                <a:solidFill>
                  <a:schemeClr val="bg1"/>
                </a:solidFill>
                <a:latin typeface="Arial" panose="020B0604020202020204" pitchFamily="34" charset="0"/>
                <a:cs typeface="Arial" panose="020B0604020202020204" pitchFamily="34" charset="0"/>
              </a:rPr>
              <a:t>Case 1,2</a:t>
            </a:r>
            <a:endParaRPr lang="ko-KR" altLang="en-US" sz="900" b="1" dirty="0">
              <a:solidFill>
                <a:schemeClr val="bg1"/>
              </a:solidFill>
              <a:latin typeface="Arial" panose="020B0604020202020204" pitchFamily="34" charset="0"/>
              <a:cs typeface="Arial" panose="020B0604020202020204" pitchFamily="34" charset="0"/>
            </a:endParaRPr>
          </a:p>
        </p:txBody>
      </p:sp>
      <p:graphicFrame>
        <p:nvGraphicFramePr>
          <p:cNvPr id="24" name="표 23">
            <a:extLst>
              <a:ext uri="{FF2B5EF4-FFF2-40B4-BE49-F238E27FC236}">
                <a16:creationId xmlns:a16="http://schemas.microsoft.com/office/drawing/2014/main" id="{E10A23F7-5E63-4F01-B9AF-20B62F93E8C2}"/>
              </a:ext>
            </a:extLst>
          </p:cNvPr>
          <p:cNvGraphicFramePr>
            <a:graphicFrameLocks noGrp="1"/>
          </p:cNvGraphicFramePr>
          <p:nvPr>
            <p:extLst>
              <p:ext uri="{D42A27DB-BD31-4B8C-83A1-F6EECF244321}">
                <p14:modId xmlns:p14="http://schemas.microsoft.com/office/powerpoint/2010/main" val="3486673232"/>
              </p:ext>
            </p:extLst>
          </p:nvPr>
        </p:nvGraphicFramePr>
        <p:xfrm>
          <a:off x="495299" y="1476540"/>
          <a:ext cx="8915412" cy="609600"/>
        </p:xfrm>
        <a:graphic>
          <a:graphicData uri="http://schemas.openxmlformats.org/drawingml/2006/table">
            <a:tbl>
              <a:tblPr/>
              <a:tblGrid>
                <a:gridCol w="1038226">
                  <a:extLst>
                    <a:ext uri="{9D8B030D-6E8A-4147-A177-3AD203B41FA5}">
                      <a16:colId xmlns:a16="http://schemas.microsoft.com/office/drawing/2014/main" val="2084094682"/>
                    </a:ext>
                  </a:extLst>
                </a:gridCol>
                <a:gridCol w="1038226">
                  <a:extLst>
                    <a:ext uri="{9D8B030D-6E8A-4147-A177-3AD203B41FA5}">
                      <a16:colId xmlns:a16="http://schemas.microsoft.com/office/drawing/2014/main" val="1735593211"/>
                    </a:ext>
                  </a:extLst>
                </a:gridCol>
                <a:gridCol w="683896">
                  <a:extLst>
                    <a:ext uri="{9D8B030D-6E8A-4147-A177-3AD203B41FA5}">
                      <a16:colId xmlns:a16="http://schemas.microsoft.com/office/drawing/2014/main" val="215447901"/>
                    </a:ext>
                  </a:extLst>
                </a:gridCol>
                <a:gridCol w="683896">
                  <a:extLst>
                    <a:ext uri="{9D8B030D-6E8A-4147-A177-3AD203B41FA5}">
                      <a16:colId xmlns:a16="http://schemas.microsoft.com/office/drawing/2014/main" val="151791895"/>
                    </a:ext>
                  </a:extLst>
                </a:gridCol>
                <a:gridCol w="683896">
                  <a:extLst>
                    <a:ext uri="{9D8B030D-6E8A-4147-A177-3AD203B41FA5}">
                      <a16:colId xmlns:a16="http://schemas.microsoft.com/office/drawing/2014/main" val="2527012931"/>
                    </a:ext>
                  </a:extLst>
                </a:gridCol>
                <a:gridCol w="683896">
                  <a:extLst>
                    <a:ext uri="{9D8B030D-6E8A-4147-A177-3AD203B41FA5}">
                      <a16:colId xmlns:a16="http://schemas.microsoft.com/office/drawing/2014/main" val="1133862561"/>
                    </a:ext>
                  </a:extLst>
                </a:gridCol>
                <a:gridCol w="683896">
                  <a:extLst>
                    <a:ext uri="{9D8B030D-6E8A-4147-A177-3AD203B41FA5}">
                      <a16:colId xmlns:a16="http://schemas.microsoft.com/office/drawing/2014/main" val="3434064316"/>
                    </a:ext>
                  </a:extLst>
                </a:gridCol>
                <a:gridCol w="683896">
                  <a:extLst>
                    <a:ext uri="{9D8B030D-6E8A-4147-A177-3AD203B41FA5}">
                      <a16:colId xmlns:a16="http://schemas.microsoft.com/office/drawing/2014/main" val="3804422858"/>
                    </a:ext>
                  </a:extLst>
                </a:gridCol>
                <a:gridCol w="683896">
                  <a:extLst>
                    <a:ext uri="{9D8B030D-6E8A-4147-A177-3AD203B41FA5}">
                      <a16:colId xmlns:a16="http://schemas.microsoft.com/office/drawing/2014/main" val="2625983768"/>
                    </a:ext>
                  </a:extLst>
                </a:gridCol>
                <a:gridCol w="683896">
                  <a:extLst>
                    <a:ext uri="{9D8B030D-6E8A-4147-A177-3AD203B41FA5}">
                      <a16:colId xmlns:a16="http://schemas.microsoft.com/office/drawing/2014/main" val="2245310754"/>
                    </a:ext>
                  </a:extLst>
                </a:gridCol>
                <a:gridCol w="683896">
                  <a:extLst>
                    <a:ext uri="{9D8B030D-6E8A-4147-A177-3AD203B41FA5}">
                      <a16:colId xmlns:a16="http://schemas.microsoft.com/office/drawing/2014/main" val="1975226249"/>
                    </a:ext>
                  </a:extLst>
                </a:gridCol>
                <a:gridCol w="683896">
                  <a:extLst>
                    <a:ext uri="{9D8B030D-6E8A-4147-A177-3AD203B41FA5}">
                      <a16:colId xmlns:a16="http://schemas.microsoft.com/office/drawing/2014/main" val="2165601275"/>
                    </a:ext>
                  </a:extLst>
                </a:gridCol>
              </a:tblGrid>
              <a:tr h="84472">
                <a:tc rowSpan="2">
                  <a:txBody>
                    <a:bodyPr/>
                    <a:lstStyle/>
                    <a:p>
                      <a:pPr algn="l" fontAlgn="ctr"/>
                      <a:r>
                        <a:rPr lang="en-US" altLang="ko-KR" sz="800" b="1" i="0" u="none" strike="noStrike">
                          <a:solidFill>
                            <a:schemeClr val="bg1"/>
                          </a:solidFill>
                          <a:effectLst/>
                          <a:latin typeface="맑은 고딕" panose="020B0503020000020004" pitchFamily="50" charset="-127"/>
                          <a:ea typeface="맑은 고딕" panose="020B0503020000020004" pitchFamily="50" charset="-127"/>
                        </a:rPr>
                        <a:t>(</a:t>
                      </a:r>
                      <a:r>
                        <a:rPr lang="ko-KR" altLang="en-US" sz="800" b="1" i="0" u="none" strike="noStrike">
                          <a:solidFill>
                            <a:schemeClr val="bg1"/>
                          </a:solidFill>
                          <a:effectLst/>
                          <a:latin typeface="맑은 고딕" panose="020B0503020000020004" pitchFamily="50" charset="-127"/>
                          <a:ea typeface="맑은 고딕" panose="020B0503020000020004" pitchFamily="50" charset="-127"/>
                        </a:rPr>
                        <a:t>단위 </a:t>
                      </a:r>
                      <a:r>
                        <a:rPr lang="en-US" altLang="ko-KR" sz="800" b="1" i="0" u="none" strike="noStrike">
                          <a:solidFill>
                            <a:schemeClr val="bg1"/>
                          </a:solidFill>
                          <a:effectLst/>
                          <a:latin typeface="맑은 고딕" panose="020B0503020000020004" pitchFamily="50" charset="-127"/>
                          <a:ea typeface="맑은 고딕" panose="020B0503020000020004" pitchFamily="50" charset="-127"/>
                        </a:rPr>
                        <a:t>: </a:t>
                      </a:r>
                      <a:r>
                        <a:rPr lang="ko-KR" altLang="en-US" sz="800" b="1" i="0" u="none" strike="noStrike">
                          <a:solidFill>
                            <a:schemeClr val="bg1"/>
                          </a:solidFill>
                          <a:effectLst/>
                          <a:latin typeface="맑은 고딕" panose="020B0503020000020004" pitchFamily="50" charset="-127"/>
                          <a:ea typeface="맑은 고딕" panose="020B0503020000020004" pitchFamily="50" charset="-127"/>
                        </a:rPr>
                        <a:t>백만원</a:t>
                      </a:r>
                      <a:r>
                        <a:rPr lang="en-US" altLang="ko-KR" sz="800" b="1" i="0" u="none" strike="noStrike">
                          <a:solidFill>
                            <a:schemeClr val="bg1"/>
                          </a:solidFill>
                          <a:effectLst/>
                          <a:latin typeface="맑은 고딕" panose="020B0503020000020004" pitchFamily="50" charset="-127"/>
                          <a:ea typeface="맑은 고딕" panose="020B0503020000020004" pitchFamily="50" charset="-127"/>
                        </a:rPr>
                        <a:t>)</a:t>
                      </a:r>
                      <a:endParaRPr lang="ko-KR" altLang="en-US" sz="800" b="1" i="0" u="none" strike="noStrike">
                        <a:solidFill>
                          <a:schemeClr val="bg1"/>
                        </a:solidFill>
                        <a:effectLst/>
                        <a:latin typeface="맑은 고딕" panose="020B0503020000020004" pitchFamily="50" charset="-127"/>
                        <a:ea typeface="맑은 고딕" panose="020B0503020000020004" pitchFamily="50" charset="-127"/>
                      </a:endParaRP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rowSpan="2">
                  <a:txBody>
                    <a:bodyPr/>
                    <a:lstStyle/>
                    <a:p>
                      <a:pPr algn="ctr" fontAlgn="ctr"/>
                      <a:r>
                        <a:rPr lang="en-US" altLang="ko-KR" sz="800" b="1" i="0" u="none" strike="noStrike">
                          <a:solidFill>
                            <a:schemeClr val="bg1"/>
                          </a:solidFill>
                          <a:effectLst/>
                          <a:latin typeface="맑은 고딕" panose="020B0503020000020004" pitchFamily="50" charset="-127"/>
                          <a:ea typeface="맑은 고딕" panose="020B0503020000020004" pitchFamily="50" charset="-127"/>
                        </a:rPr>
                        <a:t>Case </a:t>
                      </a:r>
                      <a:r>
                        <a:rPr lang="ko-KR" altLang="en-US" sz="800" b="1" i="0" u="none" strike="noStrike">
                          <a:solidFill>
                            <a:schemeClr val="bg1"/>
                          </a:solidFill>
                          <a:effectLst/>
                          <a:latin typeface="맑은 고딕" panose="020B0503020000020004" pitchFamily="50" charset="-127"/>
                          <a:ea typeface="맑은 고딕" panose="020B0503020000020004" pitchFamily="50" charset="-127"/>
                        </a:rPr>
                        <a:t>구분</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fontAlgn="ctr"/>
                      <a:r>
                        <a:rPr lang="en-US" sz="800" b="1" i="0" u="none" strike="noStrike">
                          <a:solidFill>
                            <a:srgbClr val="FFFFFF"/>
                          </a:solidFill>
                          <a:effectLst/>
                          <a:latin typeface="Arial" panose="020B0604020202020204" pitchFamily="34" charset="0"/>
                          <a:ea typeface="맑은 고딕" panose="020B0503020000020004" pitchFamily="50" charset="-127"/>
                        </a:rPr>
                        <a:t>Actual</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l" fontAlgn="ctr"/>
                      <a:r>
                        <a:rPr lang="ko-KR" altLang="en-US" sz="800" b="1" i="0" u="none" strike="noStrike">
                          <a:solidFill>
                            <a:srgbClr val="FFFFFF"/>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l" fontAlgn="ctr"/>
                      <a:r>
                        <a:rPr lang="ko-KR" altLang="en-US" sz="800" b="1" i="0" u="none" strike="noStrike">
                          <a:solidFill>
                            <a:srgbClr val="FFFFFF"/>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l" fontAlgn="ctr"/>
                      <a:r>
                        <a:rPr lang="ko-KR" altLang="en-US" sz="800" b="1" i="0" u="none" strike="noStrike">
                          <a:solidFill>
                            <a:srgbClr val="FFFFFF"/>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sz="800" b="1" i="0" u="none" strike="noStrike">
                          <a:solidFill>
                            <a:srgbClr val="FFFFFF"/>
                          </a:solidFill>
                          <a:effectLst/>
                          <a:latin typeface="Arial" panose="020B0604020202020204" pitchFamily="34" charset="0"/>
                          <a:ea typeface="맑은 고딕" panose="020B0503020000020004" pitchFamily="50" charset="-127"/>
                        </a:rPr>
                        <a:t>Forecast</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l" fontAlgn="ctr"/>
                      <a:r>
                        <a:rPr lang="ko-KR" altLang="en-US" sz="800" b="1" i="0" u="none" strike="noStrike">
                          <a:solidFill>
                            <a:srgbClr val="FFFFFF"/>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l" fontAlgn="ctr"/>
                      <a:r>
                        <a:rPr lang="ko-KR" altLang="en-US" sz="800" b="1" i="0" u="none" strike="noStrike">
                          <a:solidFill>
                            <a:srgbClr val="FFFFFF"/>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l" fontAlgn="ctr"/>
                      <a:r>
                        <a:rPr lang="ko-KR" altLang="en-US" sz="800" b="1" i="0" u="none" strike="noStrike">
                          <a:solidFill>
                            <a:srgbClr val="FFFFFF"/>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l" fontAlgn="ctr"/>
                      <a:r>
                        <a:rPr lang="ko-KR" altLang="en-US" sz="800" b="1" i="0" u="none" strike="noStrike">
                          <a:solidFill>
                            <a:srgbClr val="FFFFFF"/>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l" fontAlgn="ctr"/>
                      <a:r>
                        <a:rPr lang="ko-KR" altLang="en-US" sz="800" b="1" i="0" u="none" strike="noStrike">
                          <a:solidFill>
                            <a:srgbClr val="FFFFFF"/>
                          </a:solidFill>
                          <a:effectLst/>
                          <a:latin typeface="Arial" panose="020B0604020202020204" pitchFamily="34" charset="0"/>
                          <a:ea typeface="맑은 고딕" panose="020B0503020000020004" pitchFamily="50" charset="-127"/>
                        </a:rPr>
                        <a:t>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extLst>
                  <a:ext uri="{0D108BD9-81ED-4DB2-BD59-A6C34878D82A}">
                    <a16:rowId xmlns:a16="http://schemas.microsoft.com/office/drawing/2014/main" val="3818432422"/>
                  </a:ext>
                </a:extLst>
              </a:tr>
              <a:tr h="84472">
                <a:tc vMerge="1">
                  <a:txBody>
                    <a:bodyPr/>
                    <a:lstStyle/>
                    <a:p>
                      <a:pPr algn="l" fontAlgn="ctr"/>
                      <a:endParaRPr lang="en-US" altLang="ko-KR" sz="900" b="1" i="0" u="none" strike="noStrike">
                        <a:solidFill>
                          <a:schemeClr val="bg1"/>
                        </a:solidFill>
                        <a:effectLst/>
                        <a:latin typeface="Arial" panose="020B0604020202020204" pitchFamily="34" charset="0"/>
                        <a:ea typeface="맑은 고딕" panose="020B0503020000020004" pitchFamily="50" charset="-127"/>
                      </a:endParaRPr>
                    </a:p>
                  </a:txBody>
                  <a:tcPr marL="36000" marR="36000" marT="0" marB="0" anchor="ctr">
                    <a:lnL w="6350" cap="flat" cmpd="sng" algn="ctr">
                      <a:no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solidFill>
                      <a:srgbClr val="00338D"/>
                    </a:solidFill>
                  </a:tcPr>
                </a:tc>
                <a:tc vMerge="1">
                  <a:txBody>
                    <a:bodyPr/>
                    <a:lstStyle/>
                    <a:p>
                      <a:pPr algn="l" fontAlgn="ctr"/>
                      <a:endParaRPr lang="en-US" altLang="ko-KR" sz="900" b="1" i="0" u="none" strike="noStrike">
                        <a:solidFill>
                          <a:schemeClr val="bg1"/>
                        </a:solidFill>
                        <a:effectLst/>
                        <a:latin typeface="Arial" panose="020B0604020202020204" pitchFamily="34" charset="0"/>
                        <a:ea typeface="맑은 고딕" panose="020B0503020000020004" pitchFamily="50" charset="-127"/>
                      </a:endParaRPr>
                    </a:p>
                  </a:txBody>
                  <a:tcPr marL="36000" marR="36000" marT="0" marB="0" anchor="ctr">
                    <a:lnL w="6350" cap="flat" cmpd="sng" algn="ctr">
                      <a:no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fontAlgn="ctr"/>
                      <a:r>
                        <a:rPr lang="en-US" sz="800" b="1" i="0" u="none" strike="noStrike">
                          <a:solidFill>
                            <a:srgbClr val="FFFFFF"/>
                          </a:solidFill>
                          <a:effectLst/>
                          <a:latin typeface="Arial" panose="020B0604020202020204" pitchFamily="34" charset="0"/>
                          <a:ea typeface="맑은 고딕" panose="020B0503020000020004" pitchFamily="50" charset="-127"/>
                        </a:rPr>
                        <a:t>2019 A</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fontAlgn="ctr"/>
                      <a:r>
                        <a:rPr lang="en-US" sz="800" b="1" i="0" u="none" strike="noStrike">
                          <a:solidFill>
                            <a:srgbClr val="FFFFFF"/>
                          </a:solidFill>
                          <a:effectLst/>
                          <a:latin typeface="Arial" panose="020B0604020202020204" pitchFamily="34" charset="0"/>
                          <a:ea typeface="맑은 고딕" panose="020B0503020000020004" pitchFamily="50" charset="-127"/>
                        </a:rPr>
                        <a:t>2020 A</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fontAlgn="ctr"/>
                      <a:r>
                        <a:rPr lang="en-US" sz="800" b="1" i="0" u="none" strike="noStrike">
                          <a:solidFill>
                            <a:srgbClr val="FFFFFF"/>
                          </a:solidFill>
                          <a:effectLst/>
                          <a:latin typeface="Arial" panose="020B0604020202020204" pitchFamily="34" charset="0"/>
                          <a:ea typeface="맑은 고딕" panose="020B0503020000020004" pitchFamily="50" charset="-127"/>
                        </a:rPr>
                        <a:t>2021 A</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fontAlgn="ctr"/>
                      <a:r>
                        <a:rPr lang="en-US" sz="800" b="1" i="0" u="none" strike="noStrike">
                          <a:solidFill>
                            <a:srgbClr val="FFFFFF"/>
                          </a:solidFill>
                          <a:effectLst/>
                          <a:latin typeface="Arial" panose="020B0604020202020204" pitchFamily="34" charset="0"/>
                          <a:ea typeface="맑은 고딕" panose="020B0503020000020004" pitchFamily="50" charset="-127"/>
                        </a:rPr>
                        <a:t>2022 1H A</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fontAlgn="ctr"/>
                      <a:r>
                        <a:rPr lang="en-US" sz="800" b="1" i="0" u="none" strike="noStrike">
                          <a:solidFill>
                            <a:srgbClr val="FFFFFF"/>
                          </a:solidFill>
                          <a:effectLst/>
                          <a:latin typeface="Arial" panose="020B0604020202020204" pitchFamily="34" charset="0"/>
                          <a:ea typeface="맑은 고딕" panose="020B0503020000020004" pitchFamily="50" charset="-127"/>
                        </a:rPr>
                        <a:t>2022 2H F</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fontAlgn="ctr"/>
                      <a:r>
                        <a:rPr lang="en-US" sz="800" b="1" i="0" u="none" strike="noStrike">
                          <a:solidFill>
                            <a:srgbClr val="FFFFFF"/>
                          </a:solidFill>
                          <a:effectLst/>
                          <a:latin typeface="Arial" panose="020B0604020202020204" pitchFamily="34" charset="0"/>
                          <a:ea typeface="맑은 고딕" panose="020B0503020000020004" pitchFamily="50" charset="-127"/>
                        </a:rPr>
                        <a:t>2023 F</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fontAlgn="ctr"/>
                      <a:r>
                        <a:rPr lang="en-US" sz="800" b="1" i="0" u="none" strike="noStrike">
                          <a:solidFill>
                            <a:srgbClr val="FFFFFF"/>
                          </a:solidFill>
                          <a:effectLst/>
                          <a:latin typeface="Arial" panose="020B0604020202020204" pitchFamily="34" charset="0"/>
                          <a:ea typeface="맑은 고딕" panose="020B0503020000020004" pitchFamily="50" charset="-127"/>
                        </a:rPr>
                        <a:t>2024 F</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fontAlgn="ctr"/>
                      <a:r>
                        <a:rPr lang="en-US" sz="800" b="1" i="0" u="none" strike="noStrike">
                          <a:solidFill>
                            <a:srgbClr val="FFFFFF"/>
                          </a:solidFill>
                          <a:effectLst/>
                          <a:latin typeface="Arial" panose="020B0604020202020204" pitchFamily="34" charset="0"/>
                          <a:ea typeface="맑은 고딕" panose="020B0503020000020004" pitchFamily="50" charset="-127"/>
                        </a:rPr>
                        <a:t>2025 F</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fontAlgn="ctr"/>
                      <a:r>
                        <a:rPr lang="en-US" sz="800" b="1" i="0" u="none" strike="noStrike">
                          <a:solidFill>
                            <a:srgbClr val="FFFFFF"/>
                          </a:solidFill>
                          <a:effectLst/>
                          <a:latin typeface="Arial" panose="020B0604020202020204" pitchFamily="34" charset="0"/>
                          <a:ea typeface="맑은 고딕" panose="020B0503020000020004" pitchFamily="50" charset="-127"/>
                        </a:rPr>
                        <a:t>2026 F</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fontAlgn="ctr"/>
                      <a:r>
                        <a:rPr lang="en-US" sz="800" b="1" i="0" u="none" strike="noStrike">
                          <a:solidFill>
                            <a:srgbClr val="FFFFFF"/>
                          </a:solidFill>
                          <a:effectLst/>
                          <a:latin typeface="Arial" panose="020B0604020202020204" pitchFamily="34" charset="0"/>
                          <a:ea typeface="맑은 고딕" panose="020B0503020000020004" pitchFamily="50" charset="-127"/>
                        </a:rPr>
                        <a:t>2027 F</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solidFill>
                      <a:srgbClr val="00338D"/>
                    </a:solidFill>
                  </a:tcPr>
                </a:tc>
                <a:extLst>
                  <a:ext uri="{0D108BD9-81ED-4DB2-BD59-A6C34878D82A}">
                    <a16:rowId xmlns:a16="http://schemas.microsoft.com/office/drawing/2014/main" val="2479629347"/>
                  </a:ext>
                </a:extLst>
              </a:tr>
              <a:tr h="84472">
                <a:tc>
                  <a:txBody>
                    <a:bodyPr/>
                    <a:lstStyle/>
                    <a:p>
                      <a:pPr algn="l" fontAlgn="ctr"/>
                      <a:r>
                        <a:rPr lang="en-US" sz="800" b="1" i="0" u="none" strike="noStrike" dirty="0">
                          <a:solidFill>
                            <a:schemeClr val="tx1"/>
                          </a:solidFill>
                          <a:effectLst/>
                          <a:latin typeface="Arial" panose="020B0604020202020204" pitchFamily="34" charset="0"/>
                          <a:ea typeface="맑은 고딕" panose="020B0503020000020004" pitchFamily="50" charset="-127"/>
                        </a:rPr>
                        <a:t>Revenue</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l" fontAlgn="ctr"/>
                      <a:r>
                        <a:rPr lang="en-US" sz="800" b="1" i="0" u="none" strike="noStrike" dirty="0">
                          <a:solidFill>
                            <a:srgbClr val="000000"/>
                          </a:solidFill>
                          <a:effectLst/>
                          <a:latin typeface="Arial" panose="020B0604020202020204" pitchFamily="34" charset="0"/>
                          <a:ea typeface="맑은 고딕" panose="020B0503020000020004" pitchFamily="50" charset="-127"/>
                        </a:rPr>
                        <a:t>Case 1 (Best</a:t>
                      </a:r>
                      <a:r>
                        <a:rPr lang="en-US" altLang="ko-KR" sz="800" b="1" i="0" u="none" strike="noStrike" dirty="0">
                          <a:solidFill>
                            <a:srgbClr val="000000"/>
                          </a:solidFill>
                          <a:effectLst/>
                          <a:latin typeface="Arial" panose="020B0604020202020204" pitchFamily="34" charset="0"/>
                          <a:ea typeface="맑은 고딕" panose="020B0503020000020004" pitchFamily="50" charset="-127"/>
                        </a:rPr>
                        <a:t>)</a:t>
                      </a:r>
                      <a:endParaRPr lang="en-US" sz="800" b="1"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800" b="1" i="0" u="none" strike="noStrike" dirty="0">
                          <a:solidFill>
                            <a:srgbClr val="000000"/>
                          </a:solidFill>
                          <a:effectLst/>
                          <a:latin typeface="Arial" panose="020B0604020202020204" pitchFamily="34" charset="0"/>
                          <a:ea typeface="맑은 고딕" panose="020B0503020000020004" pitchFamily="50" charset="-127"/>
                        </a:rPr>
                        <a:t>9,870</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800" b="1" i="0" u="none" strike="noStrike" dirty="0">
                          <a:solidFill>
                            <a:srgbClr val="000000"/>
                          </a:solidFill>
                          <a:effectLst/>
                          <a:latin typeface="Arial" panose="020B0604020202020204" pitchFamily="34" charset="0"/>
                          <a:ea typeface="맑은 고딕" panose="020B0503020000020004" pitchFamily="50" charset="-127"/>
                        </a:rPr>
                        <a:t>18,672</a:t>
                      </a:r>
                    </a:p>
                  </a:txBody>
                  <a:tcPr marL="36000" marR="36000" marT="0" marB="0" anchor="ctr">
                    <a:lnL>
                      <a:noFill/>
                    </a:lnL>
                    <a:lnR>
                      <a:noFill/>
                    </a:lnR>
                    <a:lnT>
                      <a:noFill/>
                    </a:lnT>
                    <a:lnB>
                      <a:noFill/>
                    </a:lnB>
                  </a:tcPr>
                </a:tc>
                <a:tc>
                  <a:txBody>
                    <a:bodyPr/>
                    <a:lstStyle/>
                    <a:p>
                      <a:pPr algn="r" fontAlgn="ctr"/>
                      <a:r>
                        <a:rPr lang="en-US" altLang="ko-KR" sz="800" b="1" i="0" u="none" strike="noStrike" dirty="0">
                          <a:solidFill>
                            <a:srgbClr val="000000"/>
                          </a:solidFill>
                          <a:effectLst/>
                          <a:latin typeface="Arial" panose="020B0604020202020204" pitchFamily="34" charset="0"/>
                          <a:ea typeface="맑은 고딕" panose="020B0503020000020004" pitchFamily="50" charset="-127"/>
                        </a:rPr>
                        <a:t>21,122</a:t>
                      </a:r>
                    </a:p>
                  </a:txBody>
                  <a:tcPr marL="36000" marR="36000" marT="0" marB="0" anchor="ctr">
                    <a:lnL>
                      <a:noFill/>
                    </a:lnL>
                    <a:lnR>
                      <a:noFill/>
                    </a:lnR>
                    <a:lnT>
                      <a:noFill/>
                    </a:lnT>
                    <a:lnB>
                      <a:noFill/>
                    </a:lnB>
                  </a:tcPr>
                </a:tc>
                <a:tc>
                  <a:txBody>
                    <a:bodyPr/>
                    <a:lstStyle/>
                    <a:p>
                      <a:pPr algn="r" fontAlgn="ctr"/>
                      <a:r>
                        <a:rPr lang="en-US" altLang="ko-KR" sz="800" b="1" i="0" u="none" strike="noStrike" dirty="0">
                          <a:solidFill>
                            <a:srgbClr val="000000"/>
                          </a:solidFill>
                          <a:effectLst/>
                          <a:latin typeface="Arial" panose="020B0604020202020204" pitchFamily="34" charset="0"/>
                          <a:ea typeface="맑은 고딕" panose="020B0503020000020004" pitchFamily="50" charset="-127"/>
                        </a:rPr>
                        <a:t>8,723</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800" b="1" i="0" u="none" strike="noStrike" dirty="0">
                          <a:solidFill>
                            <a:srgbClr val="000000"/>
                          </a:solidFill>
                          <a:effectLst/>
                          <a:latin typeface="Arial" panose="020B0604020202020204" pitchFamily="34" charset="0"/>
                          <a:ea typeface="맑은 고딕" panose="020B0503020000020004" pitchFamily="50" charset="-127"/>
                        </a:rPr>
                        <a:t>11,668</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800" b="1" i="0" u="none" strike="noStrike" dirty="0">
                          <a:solidFill>
                            <a:srgbClr val="000000"/>
                          </a:solidFill>
                          <a:effectLst/>
                          <a:latin typeface="Arial" panose="020B0604020202020204" pitchFamily="34" charset="0"/>
                          <a:ea typeface="맑은 고딕" panose="020B0503020000020004" pitchFamily="50" charset="-127"/>
                        </a:rPr>
                        <a:t>22,844</a:t>
                      </a:r>
                    </a:p>
                  </a:txBody>
                  <a:tcPr marL="36000" marR="36000" marT="0" marB="0" anchor="ctr">
                    <a:lnL>
                      <a:noFill/>
                    </a:lnL>
                    <a:lnR>
                      <a:noFill/>
                    </a:lnR>
                    <a:lnT>
                      <a:noFill/>
                    </a:lnT>
                    <a:lnB>
                      <a:noFill/>
                    </a:lnB>
                  </a:tcPr>
                </a:tc>
                <a:tc>
                  <a:txBody>
                    <a:bodyPr/>
                    <a:lstStyle/>
                    <a:p>
                      <a:pPr algn="r" fontAlgn="ctr"/>
                      <a:r>
                        <a:rPr lang="en-US" altLang="ko-KR" sz="800" b="1" i="0" u="none" strike="noStrike" dirty="0">
                          <a:solidFill>
                            <a:srgbClr val="000000"/>
                          </a:solidFill>
                          <a:effectLst/>
                          <a:latin typeface="Arial" panose="020B0604020202020204" pitchFamily="34" charset="0"/>
                          <a:ea typeface="맑은 고딕" panose="020B0503020000020004" pitchFamily="50" charset="-127"/>
                        </a:rPr>
                        <a:t>27,431</a:t>
                      </a:r>
                    </a:p>
                  </a:txBody>
                  <a:tcPr marL="36000" marR="36000" marT="0" marB="0" anchor="ctr">
                    <a:lnL>
                      <a:noFill/>
                    </a:lnL>
                    <a:lnR>
                      <a:noFill/>
                    </a:lnR>
                    <a:lnT>
                      <a:noFill/>
                    </a:lnT>
                    <a:lnB>
                      <a:noFill/>
                    </a:lnB>
                  </a:tcPr>
                </a:tc>
                <a:tc>
                  <a:txBody>
                    <a:bodyPr/>
                    <a:lstStyle/>
                    <a:p>
                      <a:pPr algn="r" fontAlgn="ctr"/>
                      <a:r>
                        <a:rPr lang="en-US" altLang="ko-KR" sz="800" b="1" i="0" u="none" strike="noStrike" dirty="0">
                          <a:solidFill>
                            <a:srgbClr val="000000"/>
                          </a:solidFill>
                          <a:effectLst/>
                          <a:latin typeface="Arial" panose="020B0604020202020204" pitchFamily="34" charset="0"/>
                          <a:ea typeface="맑은 고딕" panose="020B0503020000020004" pitchFamily="50" charset="-127"/>
                        </a:rPr>
                        <a:t>205,777</a:t>
                      </a:r>
                    </a:p>
                  </a:txBody>
                  <a:tcPr marL="36000" marR="36000" marT="0" marB="0" anchor="ctr">
                    <a:lnL>
                      <a:noFill/>
                    </a:lnL>
                    <a:lnR>
                      <a:noFill/>
                    </a:lnR>
                    <a:lnT>
                      <a:noFill/>
                    </a:lnT>
                    <a:lnB>
                      <a:noFill/>
                    </a:lnB>
                  </a:tcPr>
                </a:tc>
                <a:tc>
                  <a:txBody>
                    <a:bodyPr/>
                    <a:lstStyle/>
                    <a:p>
                      <a:pPr algn="r" fontAlgn="ctr"/>
                      <a:r>
                        <a:rPr lang="en-US" altLang="ko-KR" sz="800" b="1" i="0" u="none" strike="noStrike" dirty="0">
                          <a:solidFill>
                            <a:srgbClr val="000000"/>
                          </a:solidFill>
                          <a:effectLst/>
                          <a:latin typeface="Arial" panose="020B0604020202020204" pitchFamily="34" charset="0"/>
                          <a:ea typeface="맑은 고딕" panose="020B0503020000020004" pitchFamily="50" charset="-127"/>
                        </a:rPr>
                        <a:t>209,011</a:t>
                      </a:r>
                    </a:p>
                  </a:txBody>
                  <a:tcPr marL="36000" marR="36000" marT="0" marB="0" anchor="ctr">
                    <a:lnL>
                      <a:noFill/>
                    </a:lnL>
                    <a:lnR>
                      <a:noFill/>
                    </a:lnR>
                    <a:lnT>
                      <a:noFill/>
                    </a:lnT>
                    <a:lnB>
                      <a:noFill/>
                    </a:lnB>
                  </a:tcPr>
                </a:tc>
                <a:tc>
                  <a:txBody>
                    <a:bodyPr/>
                    <a:lstStyle/>
                    <a:p>
                      <a:pPr algn="r" fontAlgn="ctr"/>
                      <a:r>
                        <a:rPr lang="en-US" altLang="ko-KR" sz="800" b="1" i="0" u="none" strike="noStrike" dirty="0">
                          <a:solidFill>
                            <a:srgbClr val="000000"/>
                          </a:solidFill>
                          <a:effectLst/>
                          <a:latin typeface="Arial" panose="020B0604020202020204" pitchFamily="34" charset="0"/>
                          <a:ea typeface="맑은 고딕" panose="020B0503020000020004" pitchFamily="50" charset="-127"/>
                        </a:rPr>
                        <a:t>212,320</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1384809447"/>
                  </a:ext>
                </a:extLst>
              </a:tr>
              <a:tr h="84472">
                <a:tc>
                  <a:txBody>
                    <a:bodyPr/>
                    <a:lstStyle/>
                    <a:p>
                      <a:pPr algn="l" fontAlgn="ctr"/>
                      <a:endParaRPr lang="en-US" sz="800" b="1" i="0" u="none" strike="noStrike">
                        <a:solidFill>
                          <a:schemeClr val="tx1"/>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l" fontAlgn="ctr"/>
                      <a:r>
                        <a:rPr lang="en-US" altLang="ko-KR" sz="800" b="1" i="0" u="none" strike="noStrike" dirty="0">
                          <a:solidFill>
                            <a:srgbClr val="000000"/>
                          </a:solidFill>
                          <a:effectLst/>
                          <a:latin typeface="Arial" panose="020B0604020202020204" pitchFamily="34" charset="0"/>
                          <a:ea typeface="맑은 고딕" panose="020B0503020000020004" pitchFamily="50" charset="-127"/>
                        </a:rPr>
                        <a:t>Case 2 (Base)</a:t>
                      </a:r>
                      <a:endParaRPr lang="en-US" sz="800" b="1"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9,870</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18,672</a:t>
                      </a:r>
                    </a:p>
                  </a:txBody>
                  <a:tcPr marL="36000" marR="36000" marT="0" marB="0" anchor="ctr">
                    <a:lnL>
                      <a:noFill/>
                    </a:lnL>
                    <a:lnR>
                      <a:noFill/>
                    </a:lnR>
                    <a:lnT>
                      <a:noFill/>
                    </a:lnT>
                    <a:lnB>
                      <a:noFill/>
                    </a:lnB>
                  </a:tcPr>
                </a:tc>
                <a:tc>
                  <a:txBody>
                    <a:bodyPr/>
                    <a:lstStyle/>
                    <a:p>
                      <a:pPr algn="r" fontAlgn="ctr"/>
                      <a:r>
                        <a:rPr lang="en-US" altLang="ko-KR" sz="800" b="1" i="0" u="none" strike="noStrike" dirty="0">
                          <a:solidFill>
                            <a:srgbClr val="000000"/>
                          </a:solidFill>
                          <a:effectLst/>
                          <a:latin typeface="Arial" panose="020B0604020202020204" pitchFamily="34" charset="0"/>
                          <a:ea typeface="맑은 고딕" panose="020B0503020000020004" pitchFamily="50" charset="-127"/>
                        </a:rPr>
                        <a:t>21,122</a:t>
                      </a:r>
                    </a:p>
                  </a:txBody>
                  <a:tcPr marL="36000" marR="36000" marT="0" marB="0" anchor="ctr">
                    <a:lnL>
                      <a:noFill/>
                    </a:lnL>
                    <a:lnR>
                      <a:noFill/>
                    </a:lnR>
                    <a:lnT>
                      <a:noFill/>
                    </a:lnT>
                    <a:lnB>
                      <a:noFill/>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8,723</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800" b="1" i="0" u="none" strike="noStrike" dirty="0">
                          <a:solidFill>
                            <a:srgbClr val="000000"/>
                          </a:solidFill>
                          <a:effectLst/>
                          <a:latin typeface="Arial" panose="020B0604020202020204" pitchFamily="34" charset="0"/>
                          <a:ea typeface="맑은 고딕" panose="020B0503020000020004" pitchFamily="50" charset="-127"/>
                        </a:rPr>
                        <a:t>11,668</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22,815</a:t>
                      </a:r>
                    </a:p>
                  </a:txBody>
                  <a:tcPr marL="36000" marR="36000" marT="0" marB="0" anchor="ctr">
                    <a:lnL>
                      <a:noFill/>
                    </a:lnL>
                    <a:lnR>
                      <a:noFill/>
                    </a:lnR>
                    <a:lnT>
                      <a:noFill/>
                    </a:lnT>
                    <a:lnB>
                      <a:noFill/>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22,351</a:t>
                      </a:r>
                    </a:p>
                  </a:txBody>
                  <a:tcPr marL="36000" marR="36000" marT="0" marB="0" anchor="ctr">
                    <a:lnL>
                      <a:noFill/>
                    </a:lnL>
                    <a:lnR>
                      <a:noFill/>
                    </a:lnR>
                    <a:lnT>
                      <a:noFill/>
                    </a:lnT>
                    <a:lnB>
                      <a:noFill/>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201,197</a:t>
                      </a:r>
                    </a:p>
                  </a:txBody>
                  <a:tcPr marL="36000" marR="36000" marT="0" marB="0" anchor="ctr">
                    <a:lnL>
                      <a:noFill/>
                    </a:lnL>
                    <a:lnR>
                      <a:noFill/>
                    </a:lnR>
                    <a:lnT>
                      <a:noFill/>
                    </a:lnT>
                    <a:lnB>
                      <a:noFill/>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204,934</a:t>
                      </a:r>
                    </a:p>
                  </a:txBody>
                  <a:tcPr marL="36000" marR="36000" marT="0" marB="0" anchor="ctr">
                    <a:lnL>
                      <a:noFill/>
                    </a:lnL>
                    <a:lnR>
                      <a:noFill/>
                    </a:lnR>
                    <a:lnT>
                      <a:noFill/>
                    </a:lnT>
                    <a:lnB>
                      <a:noFill/>
                    </a:lnB>
                  </a:tcPr>
                </a:tc>
                <a:tc>
                  <a:txBody>
                    <a:bodyPr/>
                    <a:lstStyle/>
                    <a:p>
                      <a:pPr algn="r" fontAlgn="ctr"/>
                      <a:r>
                        <a:rPr lang="en-US" altLang="ko-KR" sz="800" b="1" i="0" u="none" strike="noStrike" dirty="0">
                          <a:solidFill>
                            <a:srgbClr val="000000"/>
                          </a:solidFill>
                          <a:effectLst/>
                          <a:latin typeface="Arial" panose="020B0604020202020204" pitchFamily="34" charset="0"/>
                          <a:ea typeface="맑은 고딕" panose="020B0503020000020004" pitchFamily="50" charset="-127"/>
                        </a:rPr>
                        <a:t>208,734</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136180697"/>
                  </a:ext>
                </a:extLst>
              </a:tr>
              <a:tr h="84472">
                <a:tc>
                  <a:txBody>
                    <a:bodyPr/>
                    <a:lstStyle/>
                    <a:p>
                      <a:pPr algn="l" fontAlgn="ctr"/>
                      <a:endParaRPr lang="en-US" sz="800" b="1" i="0" u="none" strike="noStrike">
                        <a:solidFill>
                          <a:schemeClr val="tx1"/>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l" fontAlgn="ctr"/>
                      <a:r>
                        <a:rPr lang="en-US" sz="800" b="1" i="0" u="none" strike="noStrike" dirty="0">
                          <a:solidFill>
                            <a:srgbClr val="000000"/>
                          </a:solidFill>
                          <a:effectLst/>
                          <a:latin typeface="Arial" panose="020B0604020202020204" pitchFamily="34" charset="0"/>
                          <a:ea typeface="맑은 고딕" panose="020B0503020000020004" pitchFamily="50" charset="-127"/>
                        </a:rPr>
                        <a:t>Case 3 (Worst</a:t>
                      </a:r>
                      <a:r>
                        <a:rPr lang="en-US" altLang="ko-KR" sz="800" b="1" i="0" u="none" strike="noStrike" dirty="0">
                          <a:solidFill>
                            <a:srgbClr val="000000"/>
                          </a:solidFill>
                          <a:effectLst/>
                          <a:latin typeface="Arial" panose="020B0604020202020204" pitchFamily="34" charset="0"/>
                          <a:ea typeface="맑은 고딕" panose="020B0503020000020004" pitchFamily="50" charset="-127"/>
                        </a:rPr>
                        <a:t>)</a:t>
                      </a:r>
                      <a:endParaRPr lang="en-US" sz="800" b="1"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dirty="0">
                          <a:solidFill>
                            <a:srgbClr val="000000"/>
                          </a:solidFill>
                          <a:effectLst/>
                          <a:latin typeface="Arial" panose="020B0604020202020204" pitchFamily="34" charset="0"/>
                          <a:ea typeface="맑은 고딕" panose="020B0503020000020004" pitchFamily="50" charset="-127"/>
                        </a:rPr>
                        <a:t>9,870</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18,672</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21,122</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dirty="0">
                          <a:solidFill>
                            <a:srgbClr val="000000"/>
                          </a:solidFill>
                          <a:effectLst/>
                          <a:latin typeface="Arial" panose="020B0604020202020204" pitchFamily="34" charset="0"/>
                          <a:ea typeface="맑은 고딕" panose="020B0503020000020004" pitchFamily="50" charset="-127"/>
                        </a:rPr>
                        <a:t>8,723</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11,668</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dirty="0">
                          <a:solidFill>
                            <a:srgbClr val="000000"/>
                          </a:solidFill>
                          <a:effectLst/>
                          <a:latin typeface="Arial" panose="020B0604020202020204" pitchFamily="34" charset="0"/>
                          <a:ea typeface="맑은 고딕" panose="020B0503020000020004" pitchFamily="50" charset="-127"/>
                        </a:rPr>
                        <a:t>22,844</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dirty="0">
                          <a:solidFill>
                            <a:srgbClr val="000000"/>
                          </a:solidFill>
                          <a:effectLst/>
                          <a:latin typeface="Arial" panose="020B0604020202020204" pitchFamily="34" charset="0"/>
                          <a:ea typeface="맑은 고딕" panose="020B0503020000020004" pitchFamily="50" charset="-127"/>
                        </a:rPr>
                        <a:t>27,431</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dirty="0">
                          <a:solidFill>
                            <a:srgbClr val="000000"/>
                          </a:solidFill>
                          <a:effectLst/>
                          <a:latin typeface="Arial" panose="020B0604020202020204" pitchFamily="34" charset="0"/>
                          <a:ea typeface="맑은 고딕" panose="020B0503020000020004" pitchFamily="50" charset="-127"/>
                        </a:rPr>
                        <a:t>27,169</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dirty="0">
                          <a:solidFill>
                            <a:srgbClr val="000000"/>
                          </a:solidFill>
                          <a:effectLst/>
                          <a:latin typeface="Arial" panose="020B0604020202020204" pitchFamily="34" charset="0"/>
                          <a:ea typeface="맑은 고딕" panose="020B0503020000020004" pitchFamily="50" charset="-127"/>
                        </a:rPr>
                        <a:t>26,831</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dirty="0">
                          <a:solidFill>
                            <a:srgbClr val="000000"/>
                          </a:solidFill>
                          <a:effectLst/>
                          <a:latin typeface="Arial" panose="020B0604020202020204" pitchFamily="34" charset="0"/>
                          <a:ea typeface="맑은 고딕" panose="020B0503020000020004" pitchFamily="50" charset="-127"/>
                        </a:rPr>
                        <a:t>26,496</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914933998"/>
                  </a:ext>
                </a:extLst>
              </a:tr>
            </a:tbl>
          </a:graphicData>
        </a:graphic>
      </p:graphicFrame>
    </p:spTree>
    <p:extLst>
      <p:ext uri="{BB962C8B-B14F-4D97-AF65-F5344CB8AC3E}">
        <p14:creationId xmlns:p14="http://schemas.microsoft.com/office/powerpoint/2010/main" val="1678908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제목 2">
            <a:extLst>
              <a:ext uri="{FF2B5EF4-FFF2-40B4-BE49-F238E27FC236}">
                <a16:creationId xmlns:a16="http://schemas.microsoft.com/office/drawing/2014/main" id="{EC31AAB1-348F-4B38-BBAE-3ED466156B32}"/>
              </a:ext>
            </a:extLst>
          </p:cNvPr>
          <p:cNvSpPr txBox="1">
            <a:spLocks/>
          </p:cNvSpPr>
          <p:nvPr/>
        </p:nvSpPr>
        <p:spPr>
          <a:xfrm>
            <a:off x="399665" y="496343"/>
            <a:ext cx="8591450" cy="586535"/>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4400" b="1" dirty="0">
                <a:solidFill>
                  <a:srgbClr val="00338D"/>
                </a:solidFill>
                <a:latin typeface="KPMG Extralight" panose="020B0303030202040204" pitchFamily="34" charset="0"/>
              </a:rPr>
              <a:t>Major</a:t>
            </a:r>
            <a:r>
              <a:rPr lang="ko-KR" altLang="en-US" sz="4400" b="1" dirty="0">
                <a:solidFill>
                  <a:srgbClr val="00338D"/>
                </a:solidFill>
                <a:latin typeface="KPMG Extralight" panose="020B0303030202040204" pitchFamily="34" charset="0"/>
              </a:rPr>
              <a:t> </a:t>
            </a:r>
            <a:r>
              <a:rPr lang="en-US" altLang="ko-KR" sz="4400" b="1" dirty="0">
                <a:solidFill>
                  <a:srgbClr val="00338D"/>
                </a:solidFill>
                <a:latin typeface="KPMG Extralight" panose="020B0303030202040204" pitchFamily="34" charset="0"/>
              </a:rPr>
              <a:t>Assumptions (3/17)</a:t>
            </a:r>
          </a:p>
        </p:txBody>
      </p:sp>
      <p:sp>
        <p:nvSpPr>
          <p:cNvPr id="10" name="제목 2">
            <a:extLst>
              <a:ext uri="{FF2B5EF4-FFF2-40B4-BE49-F238E27FC236}">
                <a16:creationId xmlns:a16="http://schemas.microsoft.com/office/drawing/2014/main" id="{3C3ECB29-B165-4523-8AEA-B139D1820DD2}"/>
              </a:ext>
            </a:extLst>
          </p:cNvPr>
          <p:cNvSpPr txBox="1">
            <a:spLocks/>
          </p:cNvSpPr>
          <p:nvPr/>
        </p:nvSpPr>
        <p:spPr>
          <a:xfrm>
            <a:off x="399665" y="227197"/>
            <a:ext cx="8591450" cy="273424"/>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2500" b="1">
                <a:solidFill>
                  <a:srgbClr val="00338D"/>
                </a:solidFill>
                <a:latin typeface="KPMG Extralight" panose="020B0303030202040204" pitchFamily="34" charset="0"/>
              </a:rPr>
              <a:t>Assumptions &amp; Results</a:t>
            </a:r>
          </a:p>
        </p:txBody>
      </p:sp>
      <p:graphicFrame>
        <p:nvGraphicFramePr>
          <p:cNvPr id="4" name="표 3">
            <a:extLst>
              <a:ext uri="{FF2B5EF4-FFF2-40B4-BE49-F238E27FC236}">
                <a16:creationId xmlns:a16="http://schemas.microsoft.com/office/drawing/2014/main" id="{60C7910B-48F2-43A1-8057-DB89C21C6C4D}"/>
              </a:ext>
            </a:extLst>
          </p:cNvPr>
          <p:cNvGraphicFramePr>
            <a:graphicFrameLocks noGrp="1"/>
          </p:cNvGraphicFramePr>
          <p:nvPr>
            <p:extLst>
              <p:ext uri="{D42A27DB-BD31-4B8C-83A1-F6EECF244321}">
                <p14:modId xmlns:p14="http://schemas.microsoft.com/office/powerpoint/2010/main" val="1173260611"/>
              </p:ext>
            </p:extLst>
          </p:nvPr>
        </p:nvGraphicFramePr>
        <p:xfrm>
          <a:off x="495299" y="1476540"/>
          <a:ext cx="8915408" cy="1813560"/>
        </p:xfrm>
        <a:graphic>
          <a:graphicData uri="http://schemas.openxmlformats.org/drawingml/2006/table">
            <a:tbl>
              <a:tblPr/>
              <a:tblGrid>
                <a:gridCol w="1069849">
                  <a:extLst>
                    <a:ext uri="{9D8B030D-6E8A-4147-A177-3AD203B41FA5}">
                      <a16:colId xmlns:a16="http://schemas.microsoft.com/office/drawing/2014/main" val="2084094682"/>
                    </a:ext>
                  </a:extLst>
                </a:gridCol>
                <a:gridCol w="1069849">
                  <a:extLst>
                    <a:ext uri="{9D8B030D-6E8A-4147-A177-3AD203B41FA5}">
                      <a16:colId xmlns:a16="http://schemas.microsoft.com/office/drawing/2014/main" val="1735593211"/>
                    </a:ext>
                  </a:extLst>
                </a:gridCol>
                <a:gridCol w="677571">
                  <a:extLst>
                    <a:ext uri="{9D8B030D-6E8A-4147-A177-3AD203B41FA5}">
                      <a16:colId xmlns:a16="http://schemas.microsoft.com/office/drawing/2014/main" val="215447901"/>
                    </a:ext>
                  </a:extLst>
                </a:gridCol>
                <a:gridCol w="677571">
                  <a:extLst>
                    <a:ext uri="{9D8B030D-6E8A-4147-A177-3AD203B41FA5}">
                      <a16:colId xmlns:a16="http://schemas.microsoft.com/office/drawing/2014/main" val="151791895"/>
                    </a:ext>
                  </a:extLst>
                </a:gridCol>
                <a:gridCol w="677571">
                  <a:extLst>
                    <a:ext uri="{9D8B030D-6E8A-4147-A177-3AD203B41FA5}">
                      <a16:colId xmlns:a16="http://schemas.microsoft.com/office/drawing/2014/main" val="2527012931"/>
                    </a:ext>
                  </a:extLst>
                </a:gridCol>
                <a:gridCol w="677571">
                  <a:extLst>
                    <a:ext uri="{9D8B030D-6E8A-4147-A177-3AD203B41FA5}">
                      <a16:colId xmlns:a16="http://schemas.microsoft.com/office/drawing/2014/main" val="1133862561"/>
                    </a:ext>
                  </a:extLst>
                </a:gridCol>
                <a:gridCol w="677571">
                  <a:extLst>
                    <a:ext uri="{9D8B030D-6E8A-4147-A177-3AD203B41FA5}">
                      <a16:colId xmlns:a16="http://schemas.microsoft.com/office/drawing/2014/main" val="3434064316"/>
                    </a:ext>
                  </a:extLst>
                </a:gridCol>
                <a:gridCol w="677571">
                  <a:extLst>
                    <a:ext uri="{9D8B030D-6E8A-4147-A177-3AD203B41FA5}">
                      <a16:colId xmlns:a16="http://schemas.microsoft.com/office/drawing/2014/main" val="3804422858"/>
                    </a:ext>
                  </a:extLst>
                </a:gridCol>
                <a:gridCol w="677571">
                  <a:extLst>
                    <a:ext uri="{9D8B030D-6E8A-4147-A177-3AD203B41FA5}">
                      <a16:colId xmlns:a16="http://schemas.microsoft.com/office/drawing/2014/main" val="2625983768"/>
                    </a:ext>
                  </a:extLst>
                </a:gridCol>
                <a:gridCol w="677571">
                  <a:extLst>
                    <a:ext uri="{9D8B030D-6E8A-4147-A177-3AD203B41FA5}">
                      <a16:colId xmlns:a16="http://schemas.microsoft.com/office/drawing/2014/main" val="2245310754"/>
                    </a:ext>
                  </a:extLst>
                </a:gridCol>
                <a:gridCol w="677571">
                  <a:extLst>
                    <a:ext uri="{9D8B030D-6E8A-4147-A177-3AD203B41FA5}">
                      <a16:colId xmlns:a16="http://schemas.microsoft.com/office/drawing/2014/main" val="1975226249"/>
                    </a:ext>
                  </a:extLst>
                </a:gridCol>
                <a:gridCol w="677571">
                  <a:extLst>
                    <a:ext uri="{9D8B030D-6E8A-4147-A177-3AD203B41FA5}">
                      <a16:colId xmlns:a16="http://schemas.microsoft.com/office/drawing/2014/main" val="2165601275"/>
                    </a:ext>
                  </a:extLst>
                </a:gridCol>
              </a:tblGrid>
              <a:tr h="83742">
                <a:tc rowSpan="2">
                  <a:txBody>
                    <a:bodyPr/>
                    <a:lstStyle/>
                    <a:p>
                      <a:pPr algn="l" fontAlgn="ctr"/>
                      <a:r>
                        <a:rPr lang="en-US" altLang="ko-KR" sz="700" b="1" i="0" u="none" strike="noStrike">
                          <a:solidFill>
                            <a:schemeClr val="bg1"/>
                          </a:solidFill>
                          <a:effectLst/>
                          <a:latin typeface="맑은 고딕" panose="020B0503020000020004" pitchFamily="50" charset="-127"/>
                          <a:ea typeface="맑은 고딕" panose="020B0503020000020004" pitchFamily="50" charset="-127"/>
                        </a:rPr>
                        <a:t>(</a:t>
                      </a:r>
                      <a:r>
                        <a:rPr lang="ko-KR" altLang="en-US" sz="700" b="1" i="0" u="none" strike="noStrike">
                          <a:solidFill>
                            <a:schemeClr val="bg1"/>
                          </a:solidFill>
                          <a:effectLst/>
                          <a:latin typeface="맑은 고딕" panose="020B0503020000020004" pitchFamily="50" charset="-127"/>
                          <a:ea typeface="맑은 고딕" panose="020B0503020000020004" pitchFamily="50" charset="-127"/>
                        </a:rPr>
                        <a:t>단위 </a:t>
                      </a:r>
                      <a:r>
                        <a:rPr lang="en-US" altLang="ko-KR" sz="700" b="1" i="0" u="none" strike="noStrike">
                          <a:solidFill>
                            <a:schemeClr val="bg1"/>
                          </a:solidFill>
                          <a:effectLst/>
                          <a:latin typeface="맑은 고딕" panose="020B0503020000020004" pitchFamily="50" charset="-127"/>
                          <a:ea typeface="맑은 고딕" panose="020B0503020000020004" pitchFamily="50" charset="-127"/>
                        </a:rPr>
                        <a:t>: </a:t>
                      </a:r>
                      <a:r>
                        <a:rPr lang="ko-KR" altLang="en-US" sz="700" b="1" i="0" u="none" strike="noStrike">
                          <a:solidFill>
                            <a:schemeClr val="bg1"/>
                          </a:solidFill>
                          <a:effectLst/>
                          <a:latin typeface="맑은 고딕" panose="020B0503020000020004" pitchFamily="50" charset="-127"/>
                          <a:ea typeface="맑은 고딕" panose="020B0503020000020004" pitchFamily="50" charset="-127"/>
                        </a:rPr>
                        <a:t>백만원</a:t>
                      </a:r>
                      <a:r>
                        <a:rPr lang="en-US" altLang="ko-KR" sz="700" b="1" i="0" u="none" strike="noStrike">
                          <a:solidFill>
                            <a:schemeClr val="bg1"/>
                          </a:solidFill>
                          <a:effectLst/>
                          <a:latin typeface="맑은 고딕" panose="020B0503020000020004" pitchFamily="50" charset="-127"/>
                          <a:ea typeface="맑은 고딕" panose="020B0503020000020004" pitchFamily="50" charset="-127"/>
                        </a:rPr>
                        <a:t>)</a:t>
                      </a:r>
                      <a:endParaRPr lang="ko-KR" altLang="en-US" sz="700" b="1" i="0" u="none" strike="noStrike">
                        <a:solidFill>
                          <a:schemeClr val="bg1"/>
                        </a:solidFill>
                        <a:effectLst/>
                        <a:latin typeface="맑은 고딕" panose="020B0503020000020004" pitchFamily="50" charset="-127"/>
                        <a:ea typeface="맑은 고딕" panose="020B0503020000020004" pitchFamily="50" charset="-127"/>
                      </a:endParaRP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rowSpan="2">
                  <a:txBody>
                    <a:bodyPr/>
                    <a:lstStyle/>
                    <a:p>
                      <a:pPr algn="ctr" fontAlgn="ctr"/>
                      <a:r>
                        <a:rPr lang="en-US" altLang="ko-KR" sz="700" b="1" i="0" u="none" strike="noStrike">
                          <a:solidFill>
                            <a:schemeClr val="bg1"/>
                          </a:solidFill>
                          <a:effectLst/>
                          <a:latin typeface="맑은 고딕" panose="020B0503020000020004" pitchFamily="50" charset="-127"/>
                          <a:ea typeface="맑은 고딕" panose="020B0503020000020004" pitchFamily="50" charset="-127"/>
                        </a:rPr>
                        <a:t>Case </a:t>
                      </a:r>
                      <a:r>
                        <a:rPr lang="ko-KR" altLang="en-US" sz="700" b="1" i="0" u="none" strike="noStrike">
                          <a:solidFill>
                            <a:schemeClr val="bg1"/>
                          </a:solidFill>
                          <a:effectLst/>
                          <a:latin typeface="맑은 고딕" panose="020B0503020000020004" pitchFamily="50" charset="-127"/>
                          <a:ea typeface="맑은 고딕" panose="020B0503020000020004" pitchFamily="50" charset="-127"/>
                        </a:rPr>
                        <a:t>구분</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fontAlgn="ctr"/>
                      <a:r>
                        <a:rPr lang="en-US" sz="700" b="1" i="0" u="none" strike="noStrike">
                          <a:solidFill>
                            <a:srgbClr val="FFFFFF"/>
                          </a:solidFill>
                          <a:effectLst/>
                          <a:latin typeface="Arial" panose="020B0604020202020204" pitchFamily="34" charset="0"/>
                          <a:ea typeface="맑은 고딕" panose="020B0503020000020004" pitchFamily="50" charset="-127"/>
                        </a:rPr>
                        <a:t>Actual</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l" fontAlgn="ctr"/>
                      <a:r>
                        <a:rPr lang="ko-KR" altLang="en-US" sz="700" b="1" i="0" u="none" strike="noStrike">
                          <a:solidFill>
                            <a:srgbClr val="FFFFFF"/>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l" fontAlgn="ctr"/>
                      <a:r>
                        <a:rPr lang="ko-KR" altLang="en-US" sz="700" b="1" i="0" u="none" strike="noStrike">
                          <a:solidFill>
                            <a:srgbClr val="FFFFFF"/>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l" fontAlgn="ctr"/>
                      <a:r>
                        <a:rPr lang="ko-KR" altLang="en-US" sz="700" b="1" i="0" u="none" strike="noStrike">
                          <a:solidFill>
                            <a:srgbClr val="FFFFFF"/>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sz="700" b="1" i="0" u="none" strike="noStrike" dirty="0">
                          <a:solidFill>
                            <a:srgbClr val="FFFFFF"/>
                          </a:solidFill>
                          <a:effectLst/>
                          <a:latin typeface="Arial" panose="020B0604020202020204" pitchFamily="34" charset="0"/>
                          <a:ea typeface="맑은 고딕" panose="020B0503020000020004" pitchFamily="50" charset="-127"/>
                        </a:rPr>
                        <a:t>Forecast</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l" fontAlgn="ctr"/>
                      <a:r>
                        <a:rPr lang="ko-KR" altLang="en-US" sz="700" b="1" i="0" u="none" strike="noStrike">
                          <a:solidFill>
                            <a:srgbClr val="FFFFFF"/>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l" fontAlgn="ctr"/>
                      <a:r>
                        <a:rPr lang="ko-KR" altLang="en-US" sz="700" b="1" i="0" u="none" strike="noStrike">
                          <a:solidFill>
                            <a:srgbClr val="FFFFFF"/>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l" fontAlgn="ctr"/>
                      <a:r>
                        <a:rPr lang="ko-KR" altLang="en-US" sz="700" b="1" i="0" u="none" strike="noStrike">
                          <a:solidFill>
                            <a:srgbClr val="FFFFFF"/>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l" fontAlgn="ctr"/>
                      <a:r>
                        <a:rPr lang="ko-KR" altLang="en-US" sz="700" b="1" i="0" u="none" strike="noStrike">
                          <a:solidFill>
                            <a:srgbClr val="FFFFFF"/>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l" fontAlgn="ctr"/>
                      <a:r>
                        <a:rPr lang="ko-KR" altLang="en-US" sz="700" b="1" i="0" u="none" strike="noStrike">
                          <a:solidFill>
                            <a:srgbClr val="FFFFFF"/>
                          </a:solidFill>
                          <a:effectLst/>
                          <a:latin typeface="Arial" panose="020B0604020202020204" pitchFamily="34" charset="0"/>
                          <a:ea typeface="맑은 고딕" panose="020B0503020000020004" pitchFamily="50" charset="-127"/>
                        </a:rPr>
                        <a:t>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extLst>
                  <a:ext uri="{0D108BD9-81ED-4DB2-BD59-A6C34878D82A}">
                    <a16:rowId xmlns:a16="http://schemas.microsoft.com/office/drawing/2014/main" val="3818432422"/>
                  </a:ext>
                </a:extLst>
              </a:tr>
              <a:tr h="83742">
                <a:tc vMerge="1">
                  <a:txBody>
                    <a:bodyPr/>
                    <a:lstStyle/>
                    <a:p>
                      <a:pPr algn="l" fontAlgn="ctr"/>
                      <a:endParaRPr lang="en-US" altLang="ko-KR" sz="900" b="1" i="0" u="none" strike="noStrike">
                        <a:solidFill>
                          <a:schemeClr val="bg1"/>
                        </a:solidFill>
                        <a:effectLst/>
                        <a:latin typeface="Arial" panose="020B0604020202020204" pitchFamily="34" charset="0"/>
                        <a:ea typeface="맑은 고딕" panose="020B0503020000020004" pitchFamily="50" charset="-127"/>
                      </a:endParaRPr>
                    </a:p>
                  </a:txBody>
                  <a:tcPr marL="36000" marR="36000" marT="0" marB="0" anchor="ctr">
                    <a:lnL w="6350" cap="flat" cmpd="sng" algn="ctr">
                      <a:no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solidFill>
                      <a:srgbClr val="00338D"/>
                    </a:solidFill>
                  </a:tcPr>
                </a:tc>
                <a:tc vMerge="1">
                  <a:txBody>
                    <a:bodyPr/>
                    <a:lstStyle/>
                    <a:p>
                      <a:pPr algn="l" fontAlgn="ctr"/>
                      <a:endParaRPr lang="en-US" altLang="ko-KR" sz="900" b="1" i="0" u="none" strike="noStrike">
                        <a:solidFill>
                          <a:schemeClr val="bg1"/>
                        </a:solidFill>
                        <a:effectLst/>
                        <a:latin typeface="Arial" panose="020B0604020202020204" pitchFamily="34" charset="0"/>
                        <a:ea typeface="맑은 고딕" panose="020B0503020000020004" pitchFamily="50" charset="-127"/>
                      </a:endParaRPr>
                    </a:p>
                  </a:txBody>
                  <a:tcPr marL="36000" marR="36000" marT="0" marB="0" anchor="ctr">
                    <a:lnL w="6350" cap="flat" cmpd="sng" algn="ctr">
                      <a:no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fontAlgn="ctr"/>
                      <a:r>
                        <a:rPr lang="en-US" sz="700" b="1" i="0" u="none" strike="noStrike">
                          <a:solidFill>
                            <a:srgbClr val="FFFFFF"/>
                          </a:solidFill>
                          <a:effectLst/>
                          <a:latin typeface="Arial" panose="020B0604020202020204" pitchFamily="34" charset="0"/>
                          <a:ea typeface="맑은 고딕" panose="020B0503020000020004" pitchFamily="50" charset="-127"/>
                        </a:rPr>
                        <a:t>2019 A</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fontAlgn="ctr"/>
                      <a:r>
                        <a:rPr lang="en-US" sz="700" b="1" i="0" u="none" strike="noStrike" dirty="0">
                          <a:solidFill>
                            <a:srgbClr val="FFFFFF"/>
                          </a:solidFill>
                          <a:effectLst/>
                          <a:latin typeface="Arial" panose="020B0604020202020204" pitchFamily="34" charset="0"/>
                          <a:ea typeface="맑은 고딕" panose="020B0503020000020004" pitchFamily="50" charset="-127"/>
                        </a:rPr>
                        <a:t>2020 A</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fontAlgn="ctr"/>
                      <a:r>
                        <a:rPr lang="en-US" sz="700" b="1" i="0" u="none" strike="noStrike">
                          <a:solidFill>
                            <a:srgbClr val="FFFFFF"/>
                          </a:solidFill>
                          <a:effectLst/>
                          <a:latin typeface="Arial" panose="020B0604020202020204" pitchFamily="34" charset="0"/>
                          <a:ea typeface="맑은 고딕" panose="020B0503020000020004" pitchFamily="50" charset="-127"/>
                        </a:rPr>
                        <a:t>2021 A</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fontAlgn="ctr"/>
                      <a:r>
                        <a:rPr lang="en-US" sz="700" b="1" i="0" u="none" strike="noStrike">
                          <a:solidFill>
                            <a:srgbClr val="FFFFFF"/>
                          </a:solidFill>
                          <a:effectLst/>
                          <a:latin typeface="Arial" panose="020B0604020202020204" pitchFamily="34" charset="0"/>
                          <a:ea typeface="맑은 고딕" panose="020B0503020000020004" pitchFamily="50" charset="-127"/>
                        </a:rPr>
                        <a:t>2022 1H A</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fontAlgn="ctr"/>
                      <a:r>
                        <a:rPr lang="en-US" sz="700" b="1" i="0" u="none" strike="noStrike" dirty="0">
                          <a:solidFill>
                            <a:srgbClr val="FFFFFF"/>
                          </a:solidFill>
                          <a:effectLst/>
                          <a:latin typeface="Arial" panose="020B0604020202020204" pitchFamily="34" charset="0"/>
                          <a:ea typeface="맑은 고딕" panose="020B0503020000020004" pitchFamily="50" charset="-127"/>
                        </a:rPr>
                        <a:t>2022 2H F</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fontAlgn="ctr"/>
                      <a:r>
                        <a:rPr lang="en-US" sz="700" b="1" i="0" u="none" strike="noStrike">
                          <a:solidFill>
                            <a:srgbClr val="FFFFFF"/>
                          </a:solidFill>
                          <a:effectLst/>
                          <a:latin typeface="Arial" panose="020B0604020202020204" pitchFamily="34" charset="0"/>
                          <a:ea typeface="맑은 고딕" panose="020B0503020000020004" pitchFamily="50" charset="-127"/>
                        </a:rPr>
                        <a:t>2023 F</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fontAlgn="ctr"/>
                      <a:r>
                        <a:rPr lang="en-US" sz="700" b="1" i="0" u="none" strike="noStrike">
                          <a:solidFill>
                            <a:srgbClr val="FFFFFF"/>
                          </a:solidFill>
                          <a:effectLst/>
                          <a:latin typeface="Arial" panose="020B0604020202020204" pitchFamily="34" charset="0"/>
                          <a:ea typeface="맑은 고딕" panose="020B0503020000020004" pitchFamily="50" charset="-127"/>
                        </a:rPr>
                        <a:t>2024 F</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fontAlgn="ctr"/>
                      <a:r>
                        <a:rPr lang="en-US" sz="700" b="1" i="0" u="none" strike="noStrike">
                          <a:solidFill>
                            <a:srgbClr val="FFFFFF"/>
                          </a:solidFill>
                          <a:effectLst/>
                          <a:latin typeface="Arial" panose="020B0604020202020204" pitchFamily="34" charset="0"/>
                          <a:ea typeface="맑은 고딕" panose="020B0503020000020004" pitchFamily="50" charset="-127"/>
                        </a:rPr>
                        <a:t>2025 F</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fontAlgn="ctr"/>
                      <a:r>
                        <a:rPr lang="en-US" sz="700" b="1" i="0" u="none" strike="noStrike">
                          <a:solidFill>
                            <a:srgbClr val="FFFFFF"/>
                          </a:solidFill>
                          <a:effectLst/>
                          <a:latin typeface="Arial" panose="020B0604020202020204" pitchFamily="34" charset="0"/>
                          <a:ea typeface="맑은 고딕" panose="020B0503020000020004" pitchFamily="50" charset="-127"/>
                        </a:rPr>
                        <a:t>2026 F</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fontAlgn="ctr"/>
                      <a:r>
                        <a:rPr lang="en-US" sz="700" b="1" i="0" u="none" strike="noStrike">
                          <a:solidFill>
                            <a:srgbClr val="FFFFFF"/>
                          </a:solidFill>
                          <a:effectLst/>
                          <a:latin typeface="Arial" panose="020B0604020202020204" pitchFamily="34" charset="0"/>
                          <a:ea typeface="맑은 고딕" panose="020B0503020000020004" pitchFamily="50" charset="-127"/>
                        </a:rPr>
                        <a:t>2027 F</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solidFill>
                      <a:srgbClr val="00338D"/>
                    </a:solidFill>
                  </a:tcPr>
                </a:tc>
                <a:extLst>
                  <a:ext uri="{0D108BD9-81ED-4DB2-BD59-A6C34878D82A}">
                    <a16:rowId xmlns:a16="http://schemas.microsoft.com/office/drawing/2014/main" val="2479629347"/>
                  </a:ext>
                </a:extLst>
              </a:tr>
              <a:tr h="83742">
                <a:tc>
                  <a:txBody>
                    <a:bodyPr/>
                    <a:lstStyle/>
                    <a:p>
                      <a:pPr algn="l" fontAlgn="ctr"/>
                      <a:r>
                        <a:rPr lang="en-US" sz="700" b="1" i="0" u="none" strike="noStrike" dirty="0">
                          <a:solidFill>
                            <a:schemeClr val="tx1"/>
                          </a:solidFill>
                          <a:effectLst/>
                          <a:latin typeface="Arial" panose="020B0604020202020204" pitchFamily="34" charset="0"/>
                          <a:ea typeface="맑은 고딕" panose="020B0503020000020004" pitchFamily="50" charset="-127"/>
                        </a:rPr>
                        <a:t>COGS</a:t>
                      </a:r>
                      <a:r>
                        <a:rPr lang="en-US" sz="700" b="1" i="0" u="none" strike="noStrike" baseline="30000" dirty="0">
                          <a:solidFill>
                            <a:schemeClr val="tx1"/>
                          </a:solidFill>
                          <a:effectLst/>
                          <a:latin typeface="Arial" panose="020B0604020202020204" pitchFamily="34" charset="0"/>
                          <a:ea typeface="맑은 고딕" panose="020B0503020000020004" pitchFamily="50" charset="-127"/>
                        </a:rPr>
                        <a:t>1</a:t>
                      </a:r>
                    </a:p>
                  </a:txBody>
                  <a:tcPr marL="36000" marR="36000" marT="0" marB="0" anchor="ctr">
                    <a:lnL w="6350" cap="flat" cmpd="sng" algn="ctr">
                      <a:solidFill>
                        <a:srgbClr val="00338D"/>
                      </a:solidFill>
                      <a:prstDash val="solid"/>
                      <a:round/>
                      <a:headEnd type="none" w="med" len="med"/>
                      <a:tailEnd type="none" w="med" len="med"/>
                    </a:lnL>
                    <a:lnR w="6350" cap="flat" cmpd="sng" algn="ctr">
                      <a:noFill/>
                      <a:prstDash val="dot"/>
                      <a:round/>
                      <a:headEnd type="none" w="med" len="med"/>
                      <a:tailEnd type="none" w="med" len="med"/>
                    </a:lnR>
                    <a:lnT>
                      <a:noFill/>
                    </a:lnT>
                    <a:lnB>
                      <a:noFill/>
                    </a:lnB>
                  </a:tcPr>
                </a:tc>
                <a:tc>
                  <a:txBody>
                    <a:bodyPr/>
                    <a:lstStyle/>
                    <a:p>
                      <a:pPr algn="l" fontAlgn="ctr"/>
                      <a:r>
                        <a:rPr lang="en-US" sz="700" b="1" i="0" u="none" strike="noStrike" dirty="0">
                          <a:solidFill>
                            <a:srgbClr val="000000"/>
                          </a:solidFill>
                          <a:effectLst/>
                          <a:latin typeface="Arial" panose="020B0604020202020204" pitchFamily="34" charset="0"/>
                          <a:ea typeface="맑은 고딕" panose="020B0503020000020004" pitchFamily="50" charset="-127"/>
                        </a:rPr>
                        <a:t>Case 1 (Best</a:t>
                      </a:r>
                      <a:r>
                        <a:rPr lang="en-US" altLang="ko-KR" sz="700" b="1" i="0" u="none" strike="noStrike" dirty="0">
                          <a:solidFill>
                            <a:srgbClr val="000000"/>
                          </a:solidFill>
                          <a:effectLst/>
                          <a:latin typeface="Arial" panose="020B0604020202020204" pitchFamily="34" charset="0"/>
                          <a:ea typeface="맑은 고딕" panose="020B0503020000020004" pitchFamily="50" charset="-127"/>
                        </a:rPr>
                        <a:t>)</a:t>
                      </a:r>
                      <a:endParaRPr lang="en-US" sz="700" b="1"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noFill/>
                      <a:prstDash val="dot"/>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700" b="1" i="0" u="none" strike="noStrike" dirty="0">
                          <a:solidFill>
                            <a:srgbClr val="000000"/>
                          </a:solidFill>
                          <a:effectLst/>
                          <a:latin typeface="Arial" panose="020B0604020202020204" pitchFamily="34" charset="0"/>
                          <a:ea typeface="맑은 고딕" panose="020B0503020000020004" pitchFamily="50" charset="-127"/>
                        </a:rPr>
                        <a:t>11,908</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700" b="1" i="0" u="none" strike="noStrike">
                          <a:solidFill>
                            <a:srgbClr val="000000"/>
                          </a:solidFill>
                          <a:effectLst/>
                          <a:latin typeface="Arial" panose="020B0604020202020204" pitchFamily="34" charset="0"/>
                          <a:ea typeface="맑은 고딕" panose="020B0503020000020004" pitchFamily="50" charset="-127"/>
                        </a:rPr>
                        <a:t>19,671</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700" b="1" i="0" u="none" strike="noStrike">
                          <a:solidFill>
                            <a:srgbClr val="000000"/>
                          </a:solidFill>
                          <a:effectLst/>
                          <a:latin typeface="Arial" panose="020B0604020202020204" pitchFamily="34" charset="0"/>
                          <a:ea typeface="맑은 고딕" panose="020B0503020000020004" pitchFamily="50" charset="-127"/>
                        </a:rPr>
                        <a:t>19,734</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700" b="1" i="0" u="none" strike="noStrike" dirty="0">
                          <a:solidFill>
                            <a:srgbClr val="000000"/>
                          </a:solidFill>
                          <a:effectLst/>
                          <a:latin typeface="Arial" panose="020B0604020202020204" pitchFamily="34" charset="0"/>
                          <a:ea typeface="맑은 고딕" panose="020B0503020000020004" pitchFamily="50" charset="-127"/>
                        </a:rPr>
                        <a:t>8,231</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700" b="1" i="0" u="none" strike="noStrike">
                          <a:solidFill>
                            <a:srgbClr val="000000"/>
                          </a:solidFill>
                          <a:effectLst/>
                          <a:latin typeface="Arial" panose="020B0604020202020204" pitchFamily="34" charset="0"/>
                          <a:ea typeface="맑은 고딕" panose="020B0503020000020004" pitchFamily="50" charset="-127"/>
                        </a:rPr>
                        <a:t>9,533</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700" b="1" i="0" u="none" strike="noStrike">
                          <a:solidFill>
                            <a:srgbClr val="000000"/>
                          </a:solidFill>
                          <a:effectLst/>
                          <a:latin typeface="Arial" panose="020B0604020202020204" pitchFamily="34" charset="0"/>
                          <a:ea typeface="맑은 고딕" panose="020B0503020000020004" pitchFamily="50" charset="-127"/>
                        </a:rPr>
                        <a:t>19,263</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700" b="1" i="0" u="none" strike="noStrike">
                          <a:solidFill>
                            <a:srgbClr val="000000"/>
                          </a:solidFill>
                          <a:effectLst/>
                          <a:latin typeface="Arial" panose="020B0604020202020204" pitchFamily="34" charset="0"/>
                          <a:ea typeface="맑은 고딕" panose="020B0503020000020004" pitchFamily="50" charset="-127"/>
                        </a:rPr>
                        <a:t>24,155</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700" b="1" i="0" u="none" strike="noStrike">
                          <a:solidFill>
                            <a:srgbClr val="000000"/>
                          </a:solidFill>
                          <a:effectLst/>
                          <a:latin typeface="Arial" panose="020B0604020202020204" pitchFamily="34" charset="0"/>
                          <a:ea typeface="맑은 고딕" panose="020B0503020000020004" pitchFamily="50" charset="-127"/>
                        </a:rPr>
                        <a:t>179,882</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700" b="1" i="0" u="none" strike="noStrike">
                          <a:solidFill>
                            <a:srgbClr val="000000"/>
                          </a:solidFill>
                          <a:effectLst/>
                          <a:latin typeface="Arial" panose="020B0604020202020204" pitchFamily="34" charset="0"/>
                          <a:ea typeface="맑은 고딕" panose="020B0503020000020004" pitchFamily="50" charset="-127"/>
                        </a:rPr>
                        <a:t>182,652</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700" b="1" i="0" u="none" strike="noStrike">
                          <a:solidFill>
                            <a:srgbClr val="000000"/>
                          </a:solidFill>
                          <a:effectLst/>
                          <a:latin typeface="Arial" panose="020B0604020202020204" pitchFamily="34" charset="0"/>
                          <a:ea typeface="맑은 고딕" panose="020B0503020000020004" pitchFamily="50" charset="-127"/>
                        </a:rPr>
                        <a:t>185,476</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1384809447"/>
                  </a:ext>
                </a:extLst>
              </a:tr>
              <a:tr h="83742">
                <a:tc>
                  <a:txBody>
                    <a:bodyPr/>
                    <a:lstStyle/>
                    <a:p>
                      <a:pPr algn="l" fontAlgn="ctr"/>
                      <a:endParaRPr lang="en-US" sz="700" b="1" i="0" u="none" strike="noStrike">
                        <a:solidFill>
                          <a:schemeClr val="tx1"/>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noFill/>
                      <a:prstDash val="solid"/>
                      <a:round/>
                      <a:headEnd type="none" w="med" len="med"/>
                      <a:tailEnd type="none" w="med" len="med"/>
                    </a:lnB>
                  </a:tcPr>
                </a:tc>
                <a:tc>
                  <a:txBody>
                    <a:bodyPr/>
                    <a:lstStyle/>
                    <a:p>
                      <a:pPr algn="l" fontAlgn="ctr"/>
                      <a:r>
                        <a:rPr lang="ko-KR" altLang="en-US" sz="700" b="0" i="0" u="none" strike="noStrike" dirty="0">
                          <a:solidFill>
                            <a:srgbClr val="000000"/>
                          </a:solidFill>
                          <a:effectLst/>
                          <a:latin typeface="Arial" panose="020B0604020202020204" pitchFamily="34" charset="0"/>
                          <a:ea typeface="맑은 고딕" panose="020B0503020000020004" pitchFamily="50" charset="-127"/>
                        </a:rPr>
                        <a:t>재료비</a:t>
                      </a:r>
                      <a:endParaRPr lang="en-US" sz="7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700" b="0" i="0" u="none" strike="noStrike" dirty="0">
                          <a:solidFill>
                            <a:srgbClr val="000000"/>
                          </a:solidFill>
                          <a:effectLst/>
                          <a:latin typeface="Arial" panose="020B0604020202020204" pitchFamily="34" charset="0"/>
                          <a:ea typeface="맑은 고딕" panose="020B0503020000020004" pitchFamily="50" charset="-127"/>
                        </a:rPr>
                        <a:t>7,709</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dot"/>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700" b="0" i="0" u="none" strike="noStrike" dirty="0">
                          <a:solidFill>
                            <a:srgbClr val="000000"/>
                          </a:solidFill>
                          <a:effectLst/>
                          <a:latin typeface="Arial" panose="020B0604020202020204" pitchFamily="34" charset="0"/>
                          <a:ea typeface="맑은 고딕" panose="020B0503020000020004" pitchFamily="50" charset="-127"/>
                        </a:rPr>
                        <a:t>13,756</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14,587</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6,401</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7,675</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dot"/>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14,793</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17,641</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152,998</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155,246</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157,550</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noFill/>
                      <a:prstDash val="solid"/>
                      <a:round/>
                      <a:headEnd type="none" w="med" len="med"/>
                      <a:tailEnd type="none" w="med" len="med"/>
                    </a:lnB>
                  </a:tcPr>
                </a:tc>
                <a:extLst>
                  <a:ext uri="{0D108BD9-81ED-4DB2-BD59-A6C34878D82A}">
                    <a16:rowId xmlns:a16="http://schemas.microsoft.com/office/drawing/2014/main" val="1251727326"/>
                  </a:ext>
                </a:extLst>
              </a:tr>
              <a:tr h="83742">
                <a:tc>
                  <a:txBody>
                    <a:bodyPr/>
                    <a:lstStyle/>
                    <a:p>
                      <a:pPr algn="l" fontAlgn="ctr"/>
                      <a:endParaRPr lang="en-US" sz="700" b="1" i="0" u="none" strike="noStrike">
                        <a:solidFill>
                          <a:schemeClr val="tx1"/>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noFill/>
                      <a:prstDash val="solid"/>
                      <a:round/>
                      <a:headEnd type="none" w="med" len="med"/>
                      <a:tailEnd type="none" w="med" len="med"/>
                    </a:lnB>
                  </a:tcPr>
                </a:tc>
                <a:tc>
                  <a:txBody>
                    <a:bodyPr/>
                    <a:lstStyle/>
                    <a:p>
                      <a:pPr algn="l" fontAlgn="ctr"/>
                      <a:r>
                        <a:rPr lang="ko-KR" altLang="en-US" sz="700" b="0" i="0" u="none" strike="noStrike" dirty="0">
                          <a:solidFill>
                            <a:srgbClr val="000000"/>
                          </a:solidFill>
                          <a:effectLst/>
                          <a:latin typeface="Arial" panose="020B0604020202020204" pitchFamily="34" charset="0"/>
                          <a:ea typeface="맑은 고딕" panose="020B0503020000020004" pitchFamily="50" charset="-127"/>
                        </a:rPr>
                        <a:t>노무비</a:t>
                      </a:r>
                      <a:endParaRPr lang="en-US" sz="7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noFill/>
                      <a:prstDash val="solid"/>
                      <a:round/>
                      <a:headEnd type="none" w="med" len="med"/>
                      <a:tailEnd type="none" w="med" len="med"/>
                    </a:lnB>
                  </a:tcPr>
                </a:tc>
                <a:tc>
                  <a:txBody>
                    <a:bodyPr/>
                    <a:lstStyle/>
                    <a:p>
                      <a:pPr algn="r" fontAlgn="ctr"/>
                      <a:r>
                        <a:rPr lang="en-US" altLang="ko-KR" sz="700" b="0" i="0" u="none" strike="noStrike" dirty="0">
                          <a:solidFill>
                            <a:srgbClr val="000000"/>
                          </a:solidFill>
                          <a:effectLst/>
                          <a:latin typeface="Arial" panose="020B0604020202020204" pitchFamily="34" charset="0"/>
                          <a:ea typeface="맑은 고딕" panose="020B0503020000020004" pitchFamily="50" charset="-127"/>
                        </a:rPr>
                        <a:t>2,331</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noFill/>
                      <a:prstDash val="solid"/>
                      <a:round/>
                      <a:headEnd type="none" w="med" len="med"/>
                      <a:tailEnd type="none" w="med" len="med"/>
                    </a:lnB>
                  </a:tcPr>
                </a:tc>
                <a:tc>
                  <a:txBody>
                    <a:bodyPr/>
                    <a:lstStyle/>
                    <a:p>
                      <a:pPr algn="r" fontAlgn="ctr"/>
                      <a:r>
                        <a:rPr lang="en-US" altLang="ko-KR" sz="700" b="0" i="0" u="none" strike="noStrike" dirty="0">
                          <a:solidFill>
                            <a:srgbClr val="000000"/>
                          </a:solidFill>
                          <a:effectLst/>
                          <a:latin typeface="Arial" panose="020B0604020202020204" pitchFamily="34" charset="0"/>
                          <a:ea typeface="맑은 고딕" panose="020B0503020000020004" pitchFamily="50" charset="-127"/>
                        </a:rPr>
                        <a:t>3,556</a:t>
                      </a:r>
                    </a:p>
                  </a:txBody>
                  <a:tcPr marL="36000" marR="36000" marT="0" marB="0" anchor="ctr">
                    <a:lnL>
                      <a:noFill/>
                    </a:lnL>
                    <a:lnR>
                      <a:noFill/>
                    </a:lnR>
                    <a:lnT>
                      <a:noFill/>
                    </a:lnT>
                    <a:lnB w="6350" cap="flat" cmpd="sng" algn="ctr">
                      <a:noFill/>
                      <a:prstDash val="solid"/>
                      <a:round/>
                      <a:headEnd type="none" w="med" len="med"/>
                      <a:tailEnd type="none" w="med" len="med"/>
                    </a:lnB>
                  </a:tcPr>
                </a:tc>
                <a:tc>
                  <a:txBody>
                    <a:bodyPr/>
                    <a:lstStyle/>
                    <a:p>
                      <a:pPr algn="r" fontAlgn="ctr"/>
                      <a:r>
                        <a:rPr lang="en-US" altLang="ko-KR" sz="700" b="0" i="0" u="none" strike="noStrike" dirty="0">
                          <a:solidFill>
                            <a:srgbClr val="000000"/>
                          </a:solidFill>
                          <a:effectLst/>
                          <a:latin typeface="Arial" panose="020B0604020202020204" pitchFamily="34" charset="0"/>
                          <a:ea typeface="맑은 고딕" panose="020B0503020000020004" pitchFamily="50" charset="-127"/>
                        </a:rPr>
                        <a:t>2,847</a:t>
                      </a:r>
                    </a:p>
                  </a:txBody>
                  <a:tcPr marL="36000" marR="36000" marT="0" marB="0" anchor="ctr">
                    <a:lnL>
                      <a:noFill/>
                    </a:lnL>
                    <a:lnR>
                      <a:noFill/>
                    </a:lnR>
                    <a:lnT>
                      <a:noFill/>
                    </a:lnT>
                    <a:lnB w="6350" cap="flat" cmpd="sng" algn="ctr">
                      <a:no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1,005</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no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928</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no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2,411</a:t>
                      </a:r>
                    </a:p>
                  </a:txBody>
                  <a:tcPr marL="36000" marR="36000" marT="0" marB="0" anchor="ctr">
                    <a:lnL>
                      <a:noFill/>
                    </a:lnL>
                    <a:lnR>
                      <a:noFill/>
                    </a:lnR>
                    <a:lnT>
                      <a:noFill/>
                    </a:lnT>
                    <a:lnB w="6350" cap="flat" cmpd="sng" algn="ctr">
                      <a:no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4,023</a:t>
                      </a:r>
                    </a:p>
                  </a:txBody>
                  <a:tcPr marL="36000" marR="36000" marT="0" marB="0" anchor="ctr">
                    <a:lnL>
                      <a:noFill/>
                    </a:lnL>
                    <a:lnR>
                      <a:noFill/>
                    </a:lnR>
                    <a:lnT>
                      <a:noFill/>
                    </a:lnT>
                    <a:lnB w="6350" cap="flat" cmpd="sng" algn="ctr">
                      <a:no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14,619</a:t>
                      </a:r>
                    </a:p>
                  </a:txBody>
                  <a:tcPr marL="36000" marR="36000" marT="0" marB="0" anchor="ctr">
                    <a:lnL>
                      <a:noFill/>
                    </a:lnL>
                    <a:lnR>
                      <a:noFill/>
                    </a:lnR>
                    <a:lnT>
                      <a:noFill/>
                    </a:lnT>
                    <a:lnB w="6350" cap="flat" cmpd="sng" algn="ctr">
                      <a:no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15,001</a:t>
                      </a:r>
                    </a:p>
                  </a:txBody>
                  <a:tcPr marL="36000" marR="36000" marT="0" marB="0" anchor="ctr">
                    <a:lnL>
                      <a:noFill/>
                    </a:lnL>
                    <a:lnR>
                      <a:noFill/>
                    </a:lnR>
                    <a:lnT>
                      <a:noFill/>
                    </a:lnT>
                    <a:lnB w="6350" cap="flat" cmpd="sng" algn="ctr">
                      <a:no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15,394</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noFill/>
                      <a:prstDash val="solid"/>
                      <a:round/>
                      <a:headEnd type="none" w="med" len="med"/>
                      <a:tailEnd type="none" w="med" len="med"/>
                    </a:lnB>
                  </a:tcPr>
                </a:tc>
                <a:extLst>
                  <a:ext uri="{0D108BD9-81ED-4DB2-BD59-A6C34878D82A}">
                    <a16:rowId xmlns:a16="http://schemas.microsoft.com/office/drawing/2014/main" val="1303663748"/>
                  </a:ext>
                </a:extLst>
              </a:tr>
              <a:tr h="83742">
                <a:tc>
                  <a:txBody>
                    <a:bodyPr/>
                    <a:lstStyle/>
                    <a:p>
                      <a:pPr algn="l" fontAlgn="ctr"/>
                      <a:endParaRPr lang="en-US" sz="700" b="1" i="0" u="none" strike="noStrike">
                        <a:solidFill>
                          <a:schemeClr val="tx1"/>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noFill/>
                      <a:prstDash val="solid"/>
                      <a:round/>
                      <a:headEnd type="none" w="med" len="med"/>
                      <a:tailEnd type="none" w="med" len="med"/>
                    </a:lnB>
                  </a:tcPr>
                </a:tc>
                <a:tc>
                  <a:txBody>
                    <a:bodyPr/>
                    <a:lstStyle/>
                    <a:p>
                      <a:pPr algn="l" fontAlgn="ctr"/>
                      <a:r>
                        <a:rPr lang="ko-KR" altLang="en-US" sz="700" b="0" i="0" u="none" strike="noStrike" dirty="0">
                          <a:solidFill>
                            <a:srgbClr val="000000"/>
                          </a:solidFill>
                          <a:effectLst/>
                          <a:latin typeface="Arial" panose="020B0604020202020204" pitchFamily="34" charset="0"/>
                          <a:ea typeface="맑은 고딕" panose="020B0503020000020004" pitchFamily="50" charset="-127"/>
                        </a:rPr>
                        <a:t>감가상각비</a:t>
                      </a:r>
                      <a:endParaRPr lang="en-US" sz="7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noFill/>
                      <a:prstDash val="solid"/>
                      <a:round/>
                      <a:headEnd type="none" w="med" len="med"/>
                      <a:tailEnd type="none" w="med" len="med"/>
                    </a:lnB>
                  </a:tcPr>
                </a:tc>
                <a:tc>
                  <a:txBody>
                    <a:bodyPr/>
                    <a:lstStyle/>
                    <a:p>
                      <a:pPr algn="r" fontAlgn="ctr"/>
                      <a:r>
                        <a:rPr lang="en-US" altLang="ko-KR" sz="700" b="0" i="0" u="none" strike="noStrike" dirty="0">
                          <a:solidFill>
                            <a:srgbClr val="000000"/>
                          </a:solidFill>
                          <a:effectLst/>
                          <a:latin typeface="Arial" panose="020B0604020202020204" pitchFamily="34" charset="0"/>
                          <a:ea typeface="맑은 고딕" panose="020B0503020000020004" pitchFamily="50" charset="-127"/>
                        </a:rPr>
                        <a:t>1,115</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no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1,115</a:t>
                      </a:r>
                    </a:p>
                  </a:txBody>
                  <a:tcPr marL="36000" marR="36000" marT="0" marB="0" anchor="ctr">
                    <a:lnL>
                      <a:noFill/>
                    </a:lnL>
                    <a:lnR>
                      <a:noFill/>
                    </a:lnR>
                    <a:lnT>
                      <a:noFill/>
                    </a:lnT>
                    <a:lnB w="6350" cap="flat" cmpd="sng" algn="ctr">
                      <a:noFill/>
                      <a:prstDash val="solid"/>
                      <a:round/>
                      <a:headEnd type="none" w="med" len="med"/>
                      <a:tailEnd type="none" w="med" len="med"/>
                    </a:lnB>
                  </a:tcPr>
                </a:tc>
                <a:tc>
                  <a:txBody>
                    <a:bodyPr/>
                    <a:lstStyle/>
                    <a:p>
                      <a:pPr algn="r" fontAlgn="ctr"/>
                      <a:r>
                        <a:rPr lang="en-US" altLang="ko-KR" sz="700" b="0" i="0" u="none" strike="noStrike" dirty="0">
                          <a:solidFill>
                            <a:srgbClr val="000000"/>
                          </a:solidFill>
                          <a:effectLst/>
                          <a:latin typeface="Arial" panose="020B0604020202020204" pitchFamily="34" charset="0"/>
                          <a:ea typeface="맑은 고딕" panose="020B0503020000020004" pitchFamily="50" charset="-127"/>
                        </a:rPr>
                        <a:t>1,085</a:t>
                      </a:r>
                    </a:p>
                  </a:txBody>
                  <a:tcPr marL="36000" marR="36000" marT="0" marB="0" anchor="ctr">
                    <a:lnL>
                      <a:noFill/>
                    </a:lnL>
                    <a:lnR>
                      <a:noFill/>
                    </a:lnR>
                    <a:lnT>
                      <a:noFill/>
                    </a:lnT>
                    <a:lnB w="6350" cap="flat" cmpd="sng" algn="ctr">
                      <a:noFill/>
                      <a:prstDash val="solid"/>
                      <a:round/>
                      <a:headEnd type="none" w="med" len="med"/>
                      <a:tailEnd type="none" w="med" len="med"/>
                    </a:lnB>
                  </a:tcPr>
                </a:tc>
                <a:tc>
                  <a:txBody>
                    <a:bodyPr/>
                    <a:lstStyle/>
                    <a:p>
                      <a:pPr algn="r" fontAlgn="ctr"/>
                      <a:r>
                        <a:rPr lang="en-US" altLang="ko-KR" sz="700" b="0" i="0" u="none" strike="noStrike" dirty="0">
                          <a:solidFill>
                            <a:srgbClr val="000000"/>
                          </a:solidFill>
                          <a:effectLst/>
                          <a:latin typeface="Arial" panose="020B0604020202020204" pitchFamily="34" charset="0"/>
                          <a:ea typeface="맑은 고딕" panose="020B0503020000020004" pitchFamily="50" charset="-127"/>
                        </a:rPr>
                        <a:t>488</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no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491</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no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992</a:t>
                      </a:r>
                    </a:p>
                  </a:txBody>
                  <a:tcPr marL="36000" marR="36000" marT="0" marB="0" anchor="ctr">
                    <a:lnL>
                      <a:noFill/>
                    </a:lnL>
                    <a:lnR>
                      <a:noFill/>
                    </a:lnR>
                    <a:lnT>
                      <a:noFill/>
                    </a:lnT>
                    <a:lnB w="6350" cap="flat" cmpd="sng" algn="ctr">
                      <a:no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1,101</a:t>
                      </a:r>
                    </a:p>
                  </a:txBody>
                  <a:tcPr marL="36000" marR="36000" marT="0" marB="0" anchor="ctr">
                    <a:lnL>
                      <a:noFill/>
                    </a:lnL>
                    <a:lnR>
                      <a:noFill/>
                    </a:lnR>
                    <a:lnT>
                      <a:noFill/>
                    </a:lnT>
                    <a:lnB w="6350" cap="flat" cmpd="sng" algn="ctr">
                      <a:no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6,986</a:t>
                      </a:r>
                    </a:p>
                  </a:txBody>
                  <a:tcPr marL="36000" marR="36000" marT="0" marB="0" anchor="ctr">
                    <a:lnL>
                      <a:noFill/>
                    </a:lnL>
                    <a:lnR>
                      <a:noFill/>
                    </a:lnR>
                    <a:lnT>
                      <a:noFill/>
                    </a:lnT>
                    <a:lnB w="6350" cap="flat" cmpd="sng" algn="ctr">
                      <a:no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7,016</a:t>
                      </a:r>
                    </a:p>
                  </a:txBody>
                  <a:tcPr marL="36000" marR="36000" marT="0" marB="0" anchor="ctr">
                    <a:lnL>
                      <a:noFill/>
                    </a:lnL>
                    <a:lnR>
                      <a:noFill/>
                    </a:lnR>
                    <a:lnT>
                      <a:noFill/>
                    </a:lnT>
                    <a:lnB w="6350" cap="flat" cmpd="sng" algn="ctr">
                      <a:no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7,026</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noFill/>
                      <a:prstDash val="solid"/>
                      <a:round/>
                      <a:headEnd type="none" w="med" len="med"/>
                      <a:tailEnd type="none" w="med" len="med"/>
                    </a:lnB>
                  </a:tcPr>
                </a:tc>
                <a:extLst>
                  <a:ext uri="{0D108BD9-81ED-4DB2-BD59-A6C34878D82A}">
                    <a16:rowId xmlns:a16="http://schemas.microsoft.com/office/drawing/2014/main" val="1083598996"/>
                  </a:ext>
                </a:extLst>
              </a:tr>
              <a:tr h="83742">
                <a:tc>
                  <a:txBody>
                    <a:bodyPr/>
                    <a:lstStyle/>
                    <a:p>
                      <a:pPr algn="l" fontAlgn="ctr"/>
                      <a:endParaRPr lang="en-US" sz="700" b="1" i="0" u="none" strike="noStrike">
                        <a:solidFill>
                          <a:schemeClr val="tx1"/>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noFill/>
                      <a:prstDash val="solid"/>
                      <a:round/>
                      <a:headEnd type="none" w="med" len="med"/>
                      <a:tailEnd type="none" w="med" len="med"/>
                    </a:lnB>
                  </a:tcPr>
                </a:tc>
                <a:tc>
                  <a:txBody>
                    <a:bodyPr/>
                    <a:lstStyle/>
                    <a:p>
                      <a:pPr marL="0" marR="0" lvl="0" indent="0" algn="l" defTabSz="914400" rtl="0" eaLnBrk="1" fontAlgn="ctr" latinLnBrk="1" hangingPunct="1">
                        <a:lnSpc>
                          <a:spcPct val="100000"/>
                        </a:lnSpc>
                        <a:spcBef>
                          <a:spcPts val="0"/>
                        </a:spcBef>
                        <a:spcAft>
                          <a:spcPts val="0"/>
                        </a:spcAft>
                        <a:buClrTx/>
                        <a:buSzTx/>
                        <a:buFontTx/>
                        <a:buNone/>
                        <a:tabLst/>
                        <a:defRPr/>
                      </a:pPr>
                      <a:r>
                        <a:rPr lang="ko-KR" altLang="en-US" sz="700" b="0" i="0" u="none" strike="noStrike" dirty="0">
                          <a:solidFill>
                            <a:srgbClr val="000000"/>
                          </a:solidFill>
                          <a:effectLst/>
                          <a:latin typeface="Arial" panose="020B0604020202020204" pitchFamily="34" charset="0"/>
                          <a:ea typeface="맑은 고딕" panose="020B0503020000020004" pitchFamily="50" charset="-127"/>
                        </a:rPr>
                        <a:t>제조경비</a:t>
                      </a:r>
                      <a:endParaRPr lang="en-US" altLang="ko-KR" sz="7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700" b="0" i="0" u="none" strike="noStrike" dirty="0">
                          <a:solidFill>
                            <a:srgbClr val="000000"/>
                          </a:solidFill>
                          <a:effectLst/>
                          <a:latin typeface="Arial" panose="020B0604020202020204" pitchFamily="34" charset="0"/>
                          <a:ea typeface="맑은 고딕" panose="020B0503020000020004" pitchFamily="50" charset="-127"/>
                        </a:rPr>
                        <a:t>1,035</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1,348</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1,128</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700" b="0" i="0" u="none" strike="noStrike" dirty="0">
                          <a:solidFill>
                            <a:srgbClr val="000000"/>
                          </a:solidFill>
                          <a:effectLst/>
                          <a:latin typeface="Arial" panose="020B0604020202020204" pitchFamily="34" charset="0"/>
                          <a:ea typeface="맑은 고딕" panose="020B0503020000020004" pitchFamily="50" charset="-127"/>
                        </a:rPr>
                        <a:t>425</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439</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1,066</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1,390</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5,280</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5,390</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5,506</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3094775406"/>
                  </a:ext>
                </a:extLst>
              </a:tr>
              <a:tr h="83742">
                <a:tc>
                  <a:txBody>
                    <a:bodyPr/>
                    <a:lstStyle/>
                    <a:p>
                      <a:pPr algn="l" fontAlgn="ctr"/>
                      <a:endParaRPr lang="en-US" sz="700" b="1" i="0" u="none" strike="noStrike">
                        <a:solidFill>
                          <a:schemeClr val="tx1"/>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noFill/>
                      <a:prstDash val="dot"/>
                      <a:round/>
                      <a:headEnd type="none" w="med" len="med"/>
                      <a:tailEnd type="none" w="med" len="med"/>
                    </a:lnR>
                    <a:lnT>
                      <a:noFill/>
                    </a:lnT>
                    <a:lnB w="6350" cap="flat" cmpd="sng" algn="ctr">
                      <a:noFill/>
                      <a:prstDash val="solid"/>
                      <a:round/>
                      <a:headEnd type="none" w="med" len="med"/>
                      <a:tailEnd type="none" w="med" len="med"/>
                    </a:lnB>
                  </a:tcPr>
                </a:tc>
                <a:tc>
                  <a:txBody>
                    <a:bodyPr/>
                    <a:lstStyle/>
                    <a:p>
                      <a:pPr algn="l" fontAlgn="ctr"/>
                      <a:r>
                        <a:rPr lang="en-US" sz="700" b="1" i="0" u="none" strike="noStrike" dirty="0">
                          <a:solidFill>
                            <a:srgbClr val="000000"/>
                          </a:solidFill>
                          <a:effectLst/>
                          <a:latin typeface="Arial" panose="020B0604020202020204" pitchFamily="34" charset="0"/>
                          <a:ea typeface="맑은 고딕" panose="020B0503020000020004" pitchFamily="50" charset="-127"/>
                        </a:rPr>
                        <a:t>Case 2 (Base</a:t>
                      </a:r>
                      <a:r>
                        <a:rPr lang="en-US" altLang="ko-KR" sz="700" b="1" i="0" u="none" strike="noStrike" dirty="0">
                          <a:solidFill>
                            <a:srgbClr val="000000"/>
                          </a:solidFill>
                          <a:effectLst/>
                          <a:latin typeface="Arial" panose="020B0604020202020204" pitchFamily="34" charset="0"/>
                          <a:ea typeface="맑은 고딕" panose="020B0503020000020004" pitchFamily="50" charset="-127"/>
                        </a:rPr>
                        <a:t>)</a:t>
                      </a:r>
                      <a:endParaRPr lang="en-US" sz="700" b="1"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noFill/>
                      <a:prstDash val="dot"/>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700" b="1" i="0" u="none" strike="noStrike" dirty="0">
                          <a:solidFill>
                            <a:srgbClr val="000000"/>
                          </a:solidFill>
                          <a:effectLst/>
                          <a:latin typeface="Arial" panose="020B0604020202020204" pitchFamily="34" charset="0"/>
                          <a:ea typeface="맑은 고딕" panose="020B0503020000020004" pitchFamily="50" charset="-127"/>
                        </a:rPr>
                        <a:t>11,908</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700" b="1" i="0" u="none" strike="noStrike">
                          <a:solidFill>
                            <a:srgbClr val="000000"/>
                          </a:solidFill>
                          <a:effectLst/>
                          <a:latin typeface="Arial" panose="020B0604020202020204" pitchFamily="34" charset="0"/>
                          <a:ea typeface="맑은 고딕" panose="020B0503020000020004" pitchFamily="50" charset="-127"/>
                        </a:rPr>
                        <a:t>19,671</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700" b="1" i="0" u="none" strike="noStrike">
                          <a:solidFill>
                            <a:srgbClr val="000000"/>
                          </a:solidFill>
                          <a:effectLst/>
                          <a:latin typeface="Arial" panose="020B0604020202020204" pitchFamily="34" charset="0"/>
                          <a:ea typeface="맑은 고딕" panose="020B0503020000020004" pitchFamily="50" charset="-127"/>
                        </a:rPr>
                        <a:t>19,734</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700" b="1" i="0" u="none" strike="noStrike" dirty="0">
                          <a:solidFill>
                            <a:srgbClr val="000000"/>
                          </a:solidFill>
                          <a:effectLst/>
                          <a:latin typeface="Arial" panose="020B0604020202020204" pitchFamily="34" charset="0"/>
                          <a:ea typeface="맑은 고딕" panose="020B0503020000020004" pitchFamily="50" charset="-127"/>
                        </a:rPr>
                        <a:t>8,231</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700" b="1" i="0" u="none" strike="noStrike">
                          <a:solidFill>
                            <a:srgbClr val="000000"/>
                          </a:solidFill>
                          <a:effectLst/>
                          <a:latin typeface="Arial" panose="020B0604020202020204" pitchFamily="34" charset="0"/>
                          <a:ea typeface="맑은 고딕" panose="020B0503020000020004" pitchFamily="50" charset="-127"/>
                        </a:rPr>
                        <a:t>9,533</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700" b="1" i="0" u="none" strike="noStrike">
                          <a:solidFill>
                            <a:srgbClr val="000000"/>
                          </a:solidFill>
                          <a:effectLst/>
                          <a:latin typeface="Arial" panose="020B0604020202020204" pitchFamily="34" charset="0"/>
                          <a:ea typeface="맑은 고딕" panose="020B0503020000020004" pitchFamily="50" charset="-127"/>
                        </a:rPr>
                        <a:t>19,244</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700" b="1" i="0" u="none" strike="noStrike">
                          <a:solidFill>
                            <a:srgbClr val="000000"/>
                          </a:solidFill>
                          <a:effectLst/>
                          <a:latin typeface="Arial" panose="020B0604020202020204" pitchFamily="34" charset="0"/>
                          <a:ea typeface="맑은 고딕" panose="020B0503020000020004" pitchFamily="50" charset="-127"/>
                        </a:rPr>
                        <a:t>20,771</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700" b="1" i="0" u="none" strike="noStrike">
                          <a:solidFill>
                            <a:srgbClr val="000000"/>
                          </a:solidFill>
                          <a:effectLst/>
                          <a:latin typeface="Arial" panose="020B0604020202020204" pitchFamily="34" charset="0"/>
                          <a:ea typeface="맑은 고딕" panose="020B0503020000020004" pitchFamily="50" charset="-127"/>
                        </a:rPr>
                        <a:t>176,871</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700" b="1" i="0" u="none" strike="noStrike">
                          <a:solidFill>
                            <a:srgbClr val="000000"/>
                          </a:solidFill>
                          <a:effectLst/>
                          <a:latin typeface="Arial" panose="020B0604020202020204" pitchFamily="34" charset="0"/>
                          <a:ea typeface="맑은 고딕" panose="020B0503020000020004" pitchFamily="50" charset="-127"/>
                        </a:rPr>
                        <a:t>180,008</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700" b="1" i="0" u="none" strike="noStrike">
                          <a:solidFill>
                            <a:srgbClr val="000000"/>
                          </a:solidFill>
                          <a:effectLst/>
                          <a:latin typeface="Arial" panose="020B0604020202020204" pitchFamily="34" charset="0"/>
                          <a:ea typeface="맑은 고딕" panose="020B0503020000020004" pitchFamily="50" charset="-127"/>
                        </a:rPr>
                        <a:t>183,182</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706045820"/>
                  </a:ext>
                </a:extLst>
              </a:tr>
              <a:tr h="83742">
                <a:tc>
                  <a:txBody>
                    <a:bodyPr/>
                    <a:lstStyle/>
                    <a:p>
                      <a:pPr algn="l" fontAlgn="ctr"/>
                      <a:endParaRPr lang="en-US" sz="700" b="1" i="0" u="none" strike="noStrike">
                        <a:solidFill>
                          <a:schemeClr val="tx1"/>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noFill/>
                      <a:prstDash val="solid"/>
                      <a:round/>
                      <a:headEnd type="none" w="med" len="med"/>
                      <a:tailEnd type="none" w="med" len="med"/>
                    </a:lnB>
                  </a:tcPr>
                </a:tc>
                <a:tc>
                  <a:txBody>
                    <a:bodyPr/>
                    <a:lstStyle/>
                    <a:p>
                      <a:pPr algn="l" fontAlgn="ctr"/>
                      <a:r>
                        <a:rPr lang="ko-KR" altLang="en-US" sz="700" b="0" i="0" u="none" strike="noStrike">
                          <a:solidFill>
                            <a:srgbClr val="000000"/>
                          </a:solidFill>
                          <a:effectLst/>
                          <a:latin typeface="Arial" panose="020B0604020202020204" pitchFamily="34" charset="0"/>
                          <a:ea typeface="맑은 고딕" panose="020B0503020000020004" pitchFamily="50" charset="-127"/>
                        </a:rPr>
                        <a:t>재료비</a:t>
                      </a:r>
                      <a:endParaRPr lang="en-US" sz="7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700" b="0" i="0" u="none" strike="noStrike" dirty="0">
                          <a:solidFill>
                            <a:srgbClr val="000000"/>
                          </a:solidFill>
                          <a:effectLst/>
                          <a:latin typeface="Arial" panose="020B0604020202020204" pitchFamily="34" charset="0"/>
                          <a:ea typeface="맑은 고딕" panose="020B0503020000020004" pitchFamily="50" charset="-127"/>
                        </a:rPr>
                        <a:t>7,709</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dot"/>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700" b="0" i="0" u="none" strike="noStrike" dirty="0">
                          <a:solidFill>
                            <a:srgbClr val="000000"/>
                          </a:solidFill>
                          <a:effectLst/>
                          <a:latin typeface="Arial" panose="020B0604020202020204" pitchFamily="34" charset="0"/>
                          <a:ea typeface="맑은 고딕" panose="020B0503020000020004" pitchFamily="50" charset="-127"/>
                        </a:rPr>
                        <a:t>13,756</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700" b="0" i="0" u="none" strike="noStrike" dirty="0">
                          <a:solidFill>
                            <a:srgbClr val="000000"/>
                          </a:solidFill>
                          <a:effectLst/>
                          <a:latin typeface="Arial" panose="020B0604020202020204" pitchFamily="34" charset="0"/>
                          <a:ea typeface="맑은 고딕" panose="020B0503020000020004" pitchFamily="50" charset="-127"/>
                        </a:rPr>
                        <a:t>14,587</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700" b="0" i="0" u="none" strike="noStrike" dirty="0">
                          <a:solidFill>
                            <a:srgbClr val="000000"/>
                          </a:solidFill>
                          <a:effectLst/>
                          <a:latin typeface="Arial" panose="020B0604020202020204" pitchFamily="34" charset="0"/>
                          <a:ea typeface="맑은 고딕" panose="020B0503020000020004" pitchFamily="50" charset="-127"/>
                        </a:rPr>
                        <a:t>6,401</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7,675</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dot"/>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14,775</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14,374</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150,095</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152,700</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155,346</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noFill/>
                      <a:prstDash val="solid"/>
                      <a:round/>
                      <a:headEnd type="none" w="med" len="med"/>
                      <a:tailEnd type="none" w="med" len="med"/>
                    </a:lnB>
                  </a:tcPr>
                </a:tc>
                <a:extLst>
                  <a:ext uri="{0D108BD9-81ED-4DB2-BD59-A6C34878D82A}">
                    <a16:rowId xmlns:a16="http://schemas.microsoft.com/office/drawing/2014/main" val="4142075103"/>
                  </a:ext>
                </a:extLst>
              </a:tr>
              <a:tr h="83742">
                <a:tc>
                  <a:txBody>
                    <a:bodyPr/>
                    <a:lstStyle/>
                    <a:p>
                      <a:pPr algn="l" fontAlgn="ctr"/>
                      <a:endParaRPr lang="en-US" sz="700" b="1" i="0" u="none" strike="noStrike">
                        <a:solidFill>
                          <a:schemeClr val="tx1"/>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noFill/>
                      <a:prstDash val="solid"/>
                      <a:round/>
                      <a:headEnd type="none" w="med" len="med"/>
                      <a:tailEnd type="none" w="med" len="med"/>
                    </a:lnB>
                  </a:tcPr>
                </a:tc>
                <a:tc>
                  <a:txBody>
                    <a:bodyPr/>
                    <a:lstStyle/>
                    <a:p>
                      <a:pPr algn="l" fontAlgn="ctr"/>
                      <a:r>
                        <a:rPr lang="ko-KR" altLang="en-US" sz="700" b="0" i="0" u="none" strike="noStrike" dirty="0">
                          <a:solidFill>
                            <a:srgbClr val="000000"/>
                          </a:solidFill>
                          <a:effectLst/>
                          <a:latin typeface="Arial" panose="020B0604020202020204" pitchFamily="34" charset="0"/>
                          <a:ea typeface="맑은 고딕" panose="020B0503020000020004" pitchFamily="50" charset="-127"/>
                        </a:rPr>
                        <a:t>노무비</a:t>
                      </a:r>
                      <a:endParaRPr lang="en-US" sz="7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noFill/>
                      <a:prstDash val="solid"/>
                      <a:round/>
                      <a:headEnd type="none" w="med" len="med"/>
                      <a:tailEnd type="none" w="med" len="med"/>
                    </a:lnB>
                  </a:tcPr>
                </a:tc>
                <a:tc>
                  <a:txBody>
                    <a:bodyPr/>
                    <a:lstStyle/>
                    <a:p>
                      <a:pPr algn="r" fontAlgn="ctr"/>
                      <a:r>
                        <a:rPr lang="en-US" altLang="ko-KR" sz="700" b="0" i="0" u="none" strike="noStrike" dirty="0">
                          <a:solidFill>
                            <a:srgbClr val="000000"/>
                          </a:solidFill>
                          <a:effectLst/>
                          <a:latin typeface="Arial" panose="020B0604020202020204" pitchFamily="34" charset="0"/>
                          <a:ea typeface="맑은 고딕" panose="020B0503020000020004" pitchFamily="50" charset="-127"/>
                        </a:rPr>
                        <a:t>2,331</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noFill/>
                      <a:prstDash val="solid"/>
                      <a:round/>
                      <a:headEnd type="none" w="med" len="med"/>
                      <a:tailEnd type="none" w="med" len="med"/>
                    </a:lnB>
                  </a:tcPr>
                </a:tc>
                <a:tc>
                  <a:txBody>
                    <a:bodyPr/>
                    <a:lstStyle/>
                    <a:p>
                      <a:pPr algn="r" fontAlgn="ctr"/>
                      <a:r>
                        <a:rPr lang="en-US" altLang="ko-KR" sz="700" b="0" i="0" u="none" strike="noStrike" dirty="0">
                          <a:solidFill>
                            <a:srgbClr val="000000"/>
                          </a:solidFill>
                          <a:effectLst/>
                          <a:latin typeface="Arial" panose="020B0604020202020204" pitchFamily="34" charset="0"/>
                          <a:ea typeface="맑은 고딕" panose="020B0503020000020004" pitchFamily="50" charset="-127"/>
                        </a:rPr>
                        <a:t>3,556</a:t>
                      </a:r>
                    </a:p>
                  </a:txBody>
                  <a:tcPr marL="36000" marR="36000" marT="0" marB="0" anchor="ctr">
                    <a:lnL>
                      <a:noFill/>
                    </a:lnL>
                    <a:lnR>
                      <a:noFill/>
                    </a:lnR>
                    <a:lnT>
                      <a:noFill/>
                    </a:lnT>
                    <a:lnB w="6350" cap="flat" cmpd="sng" algn="ctr">
                      <a:no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2,847</a:t>
                      </a:r>
                    </a:p>
                  </a:txBody>
                  <a:tcPr marL="36000" marR="36000" marT="0" marB="0" anchor="ctr">
                    <a:lnL>
                      <a:noFill/>
                    </a:lnL>
                    <a:lnR>
                      <a:noFill/>
                    </a:lnR>
                    <a:lnT>
                      <a:noFill/>
                    </a:lnT>
                    <a:lnB w="6350" cap="flat" cmpd="sng" algn="ctr">
                      <a:noFill/>
                      <a:prstDash val="solid"/>
                      <a:round/>
                      <a:headEnd type="none" w="med" len="med"/>
                      <a:tailEnd type="none" w="med" len="med"/>
                    </a:lnB>
                  </a:tcPr>
                </a:tc>
                <a:tc>
                  <a:txBody>
                    <a:bodyPr/>
                    <a:lstStyle/>
                    <a:p>
                      <a:pPr algn="r" fontAlgn="ctr"/>
                      <a:r>
                        <a:rPr lang="en-US" altLang="ko-KR" sz="700" b="0" i="0" u="none" strike="noStrike" dirty="0">
                          <a:solidFill>
                            <a:srgbClr val="000000"/>
                          </a:solidFill>
                          <a:effectLst/>
                          <a:latin typeface="Arial" panose="020B0604020202020204" pitchFamily="34" charset="0"/>
                          <a:ea typeface="맑은 고딕" panose="020B0503020000020004" pitchFamily="50" charset="-127"/>
                        </a:rPr>
                        <a:t>1,005</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no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928</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no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2,411</a:t>
                      </a:r>
                    </a:p>
                  </a:txBody>
                  <a:tcPr marL="36000" marR="36000" marT="0" marB="0" anchor="ctr">
                    <a:lnL>
                      <a:noFill/>
                    </a:lnL>
                    <a:lnR>
                      <a:noFill/>
                    </a:lnR>
                    <a:lnT>
                      <a:noFill/>
                    </a:lnT>
                    <a:lnB w="6350" cap="flat" cmpd="sng" algn="ctr">
                      <a:no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4,023</a:t>
                      </a:r>
                    </a:p>
                  </a:txBody>
                  <a:tcPr marL="36000" marR="36000" marT="0" marB="0" anchor="ctr">
                    <a:lnL>
                      <a:noFill/>
                    </a:lnL>
                    <a:lnR>
                      <a:noFill/>
                    </a:lnR>
                    <a:lnT>
                      <a:noFill/>
                    </a:lnT>
                    <a:lnB w="6350" cap="flat" cmpd="sng" algn="ctr">
                      <a:no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14,619</a:t>
                      </a:r>
                    </a:p>
                  </a:txBody>
                  <a:tcPr marL="36000" marR="36000" marT="0" marB="0" anchor="ctr">
                    <a:lnL>
                      <a:noFill/>
                    </a:lnL>
                    <a:lnR>
                      <a:noFill/>
                    </a:lnR>
                    <a:lnT>
                      <a:noFill/>
                    </a:lnT>
                    <a:lnB w="6350" cap="flat" cmpd="sng" algn="ctr">
                      <a:no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15,001</a:t>
                      </a:r>
                    </a:p>
                  </a:txBody>
                  <a:tcPr marL="36000" marR="36000" marT="0" marB="0" anchor="ctr">
                    <a:lnL>
                      <a:noFill/>
                    </a:lnL>
                    <a:lnR>
                      <a:noFill/>
                    </a:lnR>
                    <a:lnT>
                      <a:noFill/>
                    </a:lnT>
                    <a:lnB w="6350" cap="flat" cmpd="sng" algn="ctr">
                      <a:no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15,394</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noFill/>
                      <a:prstDash val="solid"/>
                      <a:round/>
                      <a:headEnd type="none" w="med" len="med"/>
                      <a:tailEnd type="none" w="med" len="med"/>
                    </a:lnB>
                  </a:tcPr>
                </a:tc>
                <a:extLst>
                  <a:ext uri="{0D108BD9-81ED-4DB2-BD59-A6C34878D82A}">
                    <a16:rowId xmlns:a16="http://schemas.microsoft.com/office/drawing/2014/main" val="1865228049"/>
                  </a:ext>
                </a:extLst>
              </a:tr>
              <a:tr h="83742">
                <a:tc>
                  <a:txBody>
                    <a:bodyPr/>
                    <a:lstStyle/>
                    <a:p>
                      <a:pPr algn="l" fontAlgn="ctr"/>
                      <a:endParaRPr lang="en-US" sz="700" b="1" i="0" u="none" strike="noStrike">
                        <a:solidFill>
                          <a:schemeClr val="tx1"/>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noFill/>
                      <a:prstDash val="solid"/>
                      <a:round/>
                      <a:headEnd type="none" w="med" len="med"/>
                      <a:tailEnd type="none" w="med" len="med"/>
                    </a:lnB>
                  </a:tcPr>
                </a:tc>
                <a:tc>
                  <a:txBody>
                    <a:bodyPr/>
                    <a:lstStyle/>
                    <a:p>
                      <a:pPr algn="l" fontAlgn="ctr"/>
                      <a:r>
                        <a:rPr lang="ko-KR" altLang="en-US" sz="700" b="0" i="0" u="none" strike="noStrike" dirty="0">
                          <a:solidFill>
                            <a:srgbClr val="000000"/>
                          </a:solidFill>
                          <a:effectLst/>
                          <a:latin typeface="Arial" panose="020B0604020202020204" pitchFamily="34" charset="0"/>
                          <a:ea typeface="맑은 고딕" panose="020B0503020000020004" pitchFamily="50" charset="-127"/>
                        </a:rPr>
                        <a:t>감가상각비</a:t>
                      </a:r>
                      <a:endParaRPr lang="en-US" sz="7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noFill/>
                      <a:prstDash val="solid"/>
                      <a:round/>
                      <a:headEnd type="none" w="med" len="med"/>
                      <a:tailEnd type="none" w="med" len="med"/>
                    </a:lnB>
                  </a:tcPr>
                </a:tc>
                <a:tc>
                  <a:txBody>
                    <a:bodyPr/>
                    <a:lstStyle/>
                    <a:p>
                      <a:pPr algn="r" fontAlgn="ctr"/>
                      <a:r>
                        <a:rPr lang="en-US" altLang="ko-KR" sz="700" b="0" i="0" u="none" strike="noStrike" dirty="0">
                          <a:solidFill>
                            <a:srgbClr val="000000"/>
                          </a:solidFill>
                          <a:effectLst/>
                          <a:latin typeface="Arial" panose="020B0604020202020204" pitchFamily="34" charset="0"/>
                          <a:ea typeface="맑은 고딕" panose="020B0503020000020004" pitchFamily="50" charset="-127"/>
                        </a:rPr>
                        <a:t>1,115</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noFill/>
                      <a:prstDash val="solid"/>
                      <a:round/>
                      <a:headEnd type="none" w="med" len="med"/>
                      <a:tailEnd type="none" w="med" len="med"/>
                    </a:lnB>
                  </a:tcPr>
                </a:tc>
                <a:tc>
                  <a:txBody>
                    <a:bodyPr/>
                    <a:lstStyle/>
                    <a:p>
                      <a:pPr algn="r" fontAlgn="ctr"/>
                      <a:r>
                        <a:rPr lang="en-US" altLang="ko-KR" sz="700" b="0" i="0" u="none" strike="noStrike" dirty="0">
                          <a:solidFill>
                            <a:srgbClr val="000000"/>
                          </a:solidFill>
                          <a:effectLst/>
                          <a:latin typeface="Arial" panose="020B0604020202020204" pitchFamily="34" charset="0"/>
                          <a:ea typeface="맑은 고딕" panose="020B0503020000020004" pitchFamily="50" charset="-127"/>
                        </a:rPr>
                        <a:t>1,115</a:t>
                      </a:r>
                    </a:p>
                  </a:txBody>
                  <a:tcPr marL="36000" marR="36000" marT="0" marB="0" anchor="ctr">
                    <a:lnL>
                      <a:noFill/>
                    </a:lnL>
                    <a:lnR>
                      <a:noFill/>
                    </a:lnR>
                    <a:lnT>
                      <a:noFill/>
                    </a:lnT>
                    <a:lnB w="6350" cap="flat" cmpd="sng" algn="ctr">
                      <a:noFill/>
                      <a:prstDash val="solid"/>
                      <a:round/>
                      <a:headEnd type="none" w="med" len="med"/>
                      <a:tailEnd type="none" w="med" len="med"/>
                    </a:lnB>
                  </a:tcPr>
                </a:tc>
                <a:tc>
                  <a:txBody>
                    <a:bodyPr/>
                    <a:lstStyle/>
                    <a:p>
                      <a:pPr algn="r" fontAlgn="ctr"/>
                      <a:r>
                        <a:rPr lang="en-US" altLang="ko-KR" sz="700" b="0" i="0" u="none" strike="noStrike" dirty="0">
                          <a:solidFill>
                            <a:srgbClr val="000000"/>
                          </a:solidFill>
                          <a:effectLst/>
                          <a:latin typeface="Arial" panose="020B0604020202020204" pitchFamily="34" charset="0"/>
                          <a:ea typeface="맑은 고딕" panose="020B0503020000020004" pitchFamily="50" charset="-127"/>
                        </a:rPr>
                        <a:t>1,085</a:t>
                      </a:r>
                    </a:p>
                  </a:txBody>
                  <a:tcPr marL="36000" marR="36000" marT="0" marB="0" anchor="ctr">
                    <a:lnL>
                      <a:noFill/>
                    </a:lnL>
                    <a:lnR>
                      <a:noFill/>
                    </a:lnR>
                    <a:lnT>
                      <a:noFill/>
                    </a:lnT>
                    <a:lnB w="6350" cap="flat" cmpd="sng" algn="ctr">
                      <a:noFill/>
                      <a:prstDash val="solid"/>
                      <a:round/>
                      <a:headEnd type="none" w="med" len="med"/>
                      <a:tailEnd type="none" w="med" len="med"/>
                    </a:lnB>
                  </a:tcPr>
                </a:tc>
                <a:tc>
                  <a:txBody>
                    <a:bodyPr/>
                    <a:lstStyle/>
                    <a:p>
                      <a:pPr algn="r" fontAlgn="ctr"/>
                      <a:r>
                        <a:rPr lang="en-US" altLang="ko-KR" sz="700" b="0" i="0" u="none" strike="noStrike" dirty="0">
                          <a:solidFill>
                            <a:srgbClr val="000000"/>
                          </a:solidFill>
                          <a:effectLst/>
                          <a:latin typeface="Arial" panose="020B0604020202020204" pitchFamily="34" charset="0"/>
                          <a:ea typeface="맑은 고딕" panose="020B0503020000020004" pitchFamily="50" charset="-127"/>
                        </a:rPr>
                        <a:t>488</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no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491</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no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992</a:t>
                      </a:r>
                    </a:p>
                  </a:txBody>
                  <a:tcPr marL="36000" marR="36000" marT="0" marB="0" anchor="ctr">
                    <a:lnL>
                      <a:noFill/>
                    </a:lnL>
                    <a:lnR>
                      <a:noFill/>
                    </a:lnR>
                    <a:lnT>
                      <a:noFill/>
                    </a:lnT>
                    <a:lnB w="6350" cap="flat" cmpd="sng" algn="ctr">
                      <a:no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1,101</a:t>
                      </a:r>
                    </a:p>
                  </a:txBody>
                  <a:tcPr marL="36000" marR="36000" marT="0" marB="0" anchor="ctr">
                    <a:lnL>
                      <a:noFill/>
                    </a:lnL>
                    <a:lnR>
                      <a:noFill/>
                    </a:lnR>
                    <a:lnT>
                      <a:noFill/>
                    </a:lnT>
                    <a:lnB w="6350" cap="flat" cmpd="sng" algn="ctr">
                      <a:no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6,986</a:t>
                      </a:r>
                    </a:p>
                  </a:txBody>
                  <a:tcPr marL="36000" marR="36000" marT="0" marB="0" anchor="ctr">
                    <a:lnL>
                      <a:noFill/>
                    </a:lnL>
                    <a:lnR>
                      <a:noFill/>
                    </a:lnR>
                    <a:lnT>
                      <a:noFill/>
                    </a:lnT>
                    <a:lnB w="6350" cap="flat" cmpd="sng" algn="ctr">
                      <a:no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7,016</a:t>
                      </a:r>
                    </a:p>
                  </a:txBody>
                  <a:tcPr marL="36000" marR="36000" marT="0" marB="0" anchor="ctr">
                    <a:lnL>
                      <a:noFill/>
                    </a:lnL>
                    <a:lnR>
                      <a:noFill/>
                    </a:lnR>
                    <a:lnT>
                      <a:noFill/>
                    </a:lnT>
                    <a:lnB w="6350" cap="flat" cmpd="sng" algn="ctr">
                      <a:no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7,026</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noFill/>
                      <a:prstDash val="solid"/>
                      <a:round/>
                      <a:headEnd type="none" w="med" len="med"/>
                      <a:tailEnd type="none" w="med" len="med"/>
                    </a:lnB>
                  </a:tcPr>
                </a:tc>
                <a:extLst>
                  <a:ext uri="{0D108BD9-81ED-4DB2-BD59-A6C34878D82A}">
                    <a16:rowId xmlns:a16="http://schemas.microsoft.com/office/drawing/2014/main" val="3884055125"/>
                  </a:ext>
                </a:extLst>
              </a:tr>
              <a:tr h="83742">
                <a:tc>
                  <a:txBody>
                    <a:bodyPr/>
                    <a:lstStyle/>
                    <a:p>
                      <a:pPr algn="l" fontAlgn="ctr"/>
                      <a:endParaRPr lang="en-US" sz="700" b="1" i="0" u="none" strike="noStrike">
                        <a:solidFill>
                          <a:schemeClr val="tx1"/>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noFill/>
                      <a:prstDash val="solid"/>
                      <a:round/>
                      <a:headEnd type="none" w="med" len="med"/>
                      <a:tailEnd type="none" w="med" len="med"/>
                    </a:lnB>
                  </a:tcPr>
                </a:tc>
                <a:tc>
                  <a:txBody>
                    <a:bodyPr/>
                    <a:lstStyle/>
                    <a:p>
                      <a:pPr marL="0" marR="0" lvl="0" indent="0" algn="l" defTabSz="914400" rtl="0" eaLnBrk="1" fontAlgn="ctr" latinLnBrk="1" hangingPunct="1">
                        <a:lnSpc>
                          <a:spcPct val="100000"/>
                        </a:lnSpc>
                        <a:spcBef>
                          <a:spcPts val="0"/>
                        </a:spcBef>
                        <a:spcAft>
                          <a:spcPts val="0"/>
                        </a:spcAft>
                        <a:buClrTx/>
                        <a:buSzTx/>
                        <a:buFontTx/>
                        <a:buNone/>
                        <a:tabLst/>
                        <a:defRPr/>
                      </a:pPr>
                      <a:r>
                        <a:rPr lang="ko-KR" altLang="en-US" sz="700" b="0" i="0" u="none" strike="noStrike" dirty="0">
                          <a:solidFill>
                            <a:srgbClr val="000000"/>
                          </a:solidFill>
                          <a:effectLst/>
                          <a:latin typeface="Arial" panose="020B0604020202020204" pitchFamily="34" charset="0"/>
                          <a:ea typeface="맑은 고딕" panose="020B0503020000020004" pitchFamily="50" charset="-127"/>
                        </a:rPr>
                        <a:t>제조경비</a:t>
                      </a:r>
                      <a:endParaRPr lang="en-US" altLang="ko-KR" sz="7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700" b="0" i="0" u="none" strike="noStrike" dirty="0">
                          <a:solidFill>
                            <a:srgbClr val="000000"/>
                          </a:solidFill>
                          <a:effectLst/>
                          <a:latin typeface="Arial" panose="020B0604020202020204" pitchFamily="34" charset="0"/>
                          <a:ea typeface="맑은 고딕" panose="020B0503020000020004" pitchFamily="50" charset="-127"/>
                        </a:rPr>
                        <a:t>1,035</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1,348</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700" b="0" i="0" u="none" strike="noStrike" dirty="0">
                          <a:solidFill>
                            <a:srgbClr val="000000"/>
                          </a:solidFill>
                          <a:effectLst/>
                          <a:latin typeface="Arial" panose="020B0604020202020204" pitchFamily="34" charset="0"/>
                          <a:ea typeface="맑은 고딕" panose="020B0503020000020004" pitchFamily="50" charset="-127"/>
                        </a:rPr>
                        <a:t>1,128</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700" b="0" i="0" u="none" strike="noStrike" dirty="0">
                          <a:solidFill>
                            <a:srgbClr val="000000"/>
                          </a:solidFill>
                          <a:effectLst/>
                          <a:latin typeface="Arial" panose="020B0604020202020204" pitchFamily="34" charset="0"/>
                          <a:ea typeface="맑은 고딕" panose="020B0503020000020004" pitchFamily="50" charset="-127"/>
                        </a:rPr>
                        <a:t>425</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439</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1,066</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1,273</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5,172</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5,292</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5,417</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914933998"/>
                  </a:ext>
                </a:extLst>
              </a:tr>
              <a:tr h="83742">
                <a:tc>
                  <a:txBody>
                    <a:bodyPr/>
                    <a:lstStyle/>
                    <a:p>
                      <a:pPr algn="l" fontAlgn="ctr"/>
                      <a:endParaRPr lang="en-US" sz="700" b="1" i="0" u="none" strike="noStrike">
                        <a:solidFill>
                          <a:schemeClr val="tx1"/>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noFill/>
                      <a:prstDash val="solid"/>
                      <a:round/>
                      <a:headEnd type="none" w="med" len="med"/>
                      <a:tailEnd type="none" w="med" len="med"/>
                    </a:lnR>
                    <a:lnT>
                      <a:noFill/>
                    </a:lnT>
                    <a:lnB w="6350" cap="flat" cmpd="sng" algn="ctr">
                      <a:noFill/>
                      <a:prstDash val="solid"/>
                      <a:round/>
                      <a:headEnd type="none" w="med" len="med"/>
                      <a:tailEnd type="none" w="med" len="med"/>
                    </a:lnB>
                  </a:tcPr>
                </a:tc>
                <a:tc>
                  <a:txBody>
                    <a:bodyPr/>
                    <a:lstStyle/>
                    <a:p>
                      <a:pPr algn="l" fontAlgn="ctr"/>
                      <a:r>
                        <a:rPr lang="en-US" sz="700" b="1" i="0" u="none" strike="noStrike" dirty="0">
                          <a:solidFill>
                            <a:srgbClr val="000000"/>
                          </a:solidFill>
                          <a:effectLst/>
                          <a:latin typeface="Arial" panose="020B0604020202020204" pitchFamily="34" charset="0"/>
                          <a:ea typeface="맑은 고딕" panose="020B0503020000020004" pitchFamily="50" charset="-127"/>
                        </a:rPr>
                        <a:t>Case 3 (Worst)</a:t>
                      </a:r>
                    </a:p>
                  </a:txBody>
                  <a:tcPr marL="36000" marR="36000" marT="0" marB="0" anchor="ctr">
                    <a:lnL w="6350" cap="flat" cmpd="sng" algn="ctr">
                      <a:no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700" b="1" i="0" u="none" strike="noStrike" dirty="0">
                          <a:solidFill>
                            <a:srgbClr val="000000"/>
                          </a:solidFill>
                          <a:effectLst/>
                          <a:latin typeface="Arial" panose="020B0604020202020204" pitchFamily="34" charset="0"/>
                          <a:ea typeface="맑은 고딕" panose="020B0503020000020004" pitchFamily="50" charset="-127"/>
                        </a:rPr>
                        <a:t>11,908</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700" b="1" i="0" u="none" strike="noStrike">
                          <a:solidFill>
                            <a:srgbClr val="000000"/>
                          </a:solidFill>
                          <a:effectLst/>
                          <a:latin typeface="Arial" panose="020B0604020202020204" pitchFamily="34" charset="0"/>
                          <a:ea typeface="맑은 고딕" panose="020B0503020000020004" pitchFamily="50" charset="-127"/>
                        </a:rPr>
                        <a:t>19,671</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700" b="1" i="0" u="none" strike="noStrike" dirty="0">
                          <a:solidFill>
                            <a:srgbClr val="000000"/>
                          </a:solidFill>
                          <a:effectLst/>
                          <a:latin typeface="Arial" panose="020B0604020202020204" pitchFamily="34" charset="0"/>
                          <a:ea typeface="맑은 고딕" panose="020B0503020000020004" pitchFamily="50" charset="-127"/>
                        </a:rPr>
                        <a:t>19,734</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700" b="1" i="0" u="none" strike="noStrike" dirty="0">
                          <a:solidFill>
                            <a:srgbClr val="000000"/>
                          </a:solidFill>
                          <a:effectLst/>
                          <a:latin typeface="Arial" panose="020B0604020202020204" pitchFamily="34" charset="0"/>
                          <a:ea typeface="맑은 고딕" panose="020B0503020000020004" pitchFamily="50" charset="-127"/>
                        </a:rPr>
                        <a:t>8,231</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700" b="1" i="0" u="none" strike="noStrike">
                          <a:solidFill>
                            <a:srgbClr val="000000"/>
                          </a:solidFill>
                          <a:effectLst/>
                          <a:latin typeface="Arial" panose="020B0604020202020204" pitchFamily="34" charset="0"/>
                          <a:ea typeface="맑은 고딕" panose="020B0503020000020004" pitchFamily="50" charset="-127"/>
                        </a:rPr>
                        <a:t>9,533</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700" b="1" i="0" u="none" strike="noStrike">
                          <a:solidFill>
                            <a:srgbClr val="000000"/>
                          </a:solidFill>
                          <a:effectLst/>
                          <a:latin typeface="Arial" panose="020B0604020202020204" pitchFamily="34" charset="0"/>
                          <a:ea typeface="맑은 고딕" panose="020B0503020000020004" pitchFamily="50" charset="-127"/>
                        </a:rPr>
                        <a:t>19,213</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700" b="1" i="0" u="none" strike="noStrike">
                          <a:solidFill>
                            <a:srgbClr val="000000"/>
                          </a:solidFill>
                          <a:effectLst/>
                          <a:latin typeface="Arial" panose="020B0604020202020204" pitchFamily="34" charset="0"/>
                          <a:ea typeface="맑은 고딕" panose="020B0503020000020004" pitchFamily="50" charset="-127"/>
                        </a:rPr>
                        <a:t>22,355</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700" b="1" i="0" u="none" strike="noStrike">
                          <a:solidFill>
                            <a:srgbClr val="000000"/>
                          </a:solidFill>
                          <a:effectLst/>
                          <a:latin typeface="Arial" panose="020B0604020202020204" pitchFamily="34" charset="0"/>
                          <a:ea typeface="맑은 고딕" panose="020B0503020000020004" pitchFamily="50" charset="-127"/>
                        </a:rPr>
                        <a:t>22,022</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700" b="1" i="0" u="none" strike="noStrike">
                          <a:solidFill>
                            <a:srgbClr val="000000"/>
                          </a:solidFill>
                          <a:effectLst/>
                          <a:latin typeface="Arial" panose="020B0604020202020204" pitchFamily="34" charset="0"/>
                          <a:ea typeface="맑은 고딕" panose="020B0503020000020004" pitchFamily="50" charset="-127"/>
                        </a:rPr>
                        <a:t>21,683</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700" b="1" i="0" u="none" strike="noStrike">
                          <a:solidFill>
                            <a:srgbClr val="000000"/>
                          </a:solidFill>
                          <a:effectLst/>
                          <a:latin typeface="Arial" panose="020B0604020202020204" pitchFamily="34" charset="0"/>
                          <a:ea typeface="맑은 고딕" panose="020B0503020000020004" pitchFamily="50" charset="-127"/>
                        </a:rPr>
                        <a:t>21,333</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76777957"/>
                  </a:ext>
                </a:extLst>
              </a:tr>
              <a:tr h="83742">
                <a:tc>
                  <a:txBody>
                    <a:bodyPr/>
                    <a:lstStyle/>
                    <a:p>
                      <a:pPr algn="l" fontAlgn="ctr"/>
                      <a:endParaRPr lang="en-US" sz="700" b="1" i="0" u="none" strike="noStrike">
                        <a:solidFill>
                          <a:schemeClr val="tx1"/>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noFill/>
                      <a:prstDash val="solid"/>
                      <a:round/>
                      <a:headEnd type="none" w="med" len="med"/>
                      <a:tailEnd type="none" w="med" len="med"/>
                    </a:lnB>
                  </a:tcPr>
                </a:tc>
                <a:tc>
                  <a:txBody>
                    <a:bodyPr/>
                    <a:lstStyle/>
                    <a:p>
                      <a:pPr algn="l" fontAlgn="ctr"/>
                      <a:r>
                        <a:rPr lang="ko-KR" altLang="en-US" sz="700" b="0" i="0" u="none" strike="noStrike" dirty="0">
                          <a:solidFill>
                            <a:srgbClr val="000000"/>
                          </a:solidFill>
                          <a:effectLst/>
                          <a:latin typeface="Arial" panose="020B0604020202020204" pitchFamily="34" charset="0"/>
                          <a:ea typeface="맑은 고딕" panose="020B0503020000020004" pitchFamily="50" charset="-127"/>
                        </a:rPr>
                        <a:t>재료비</a:t>
                      </a:r>
                      <a:endParaRPr lang="en-US" sz="7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700" b="0" i="0" u="none" strike="noStrike" dirty="0">
                          <a:solidFill>
                            <a:srgbClr val="000000"/>
                          </a:solidFill>
                          <a:effectLst/>
                          <a:latin typeface="Arial" panose="020B0604020202020204" pitchFamily="34" charset="0"/>
                          <a:ea typeface="맑은 고딕" panose="020B0503020000020004" pitchFamily="50" charset="-127"/>
                        </a:rPr>
                        <a:t>7,709</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dot"/>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700" b="0" i="0" u="none" strike="noStrike" dirty="0">
                          <a:solidFill>
                            <a:srgbClr val="000000"/>
                          </a:solidFill>
                          <a:effectLst/>
                          <a:latin typeface="Arial" panose="020B0604020202020204" pitchFamily="34" charset="0"/>
                          <a:ea typeface="맑은 고딕" panose="020B0503020000020004" pitchFamily="50" charset="-127"/>
                        </a:rPr>
                        <a:t>13,756</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700" b="0" i="0" u="none" strike="noStrike" dirty="0">
                          <a:solidFill>
                            <a:srgbClr val="000000"/>
                          </a:solidFill>
                          <a:effectLst/>
                          <a:latin typeface="Arial" panose="020B0604020202020204" pitchFamily="34" charset="0"/>
                          <a:ea typeface="맑은 고딕" panose="020B0503020000020004" pitchFamily="50" charset="-127"/>
                        </a:rPr>
                        <a:t>14,587</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700" b="0" i="0" u="none" strike="noStrike" dirty="0">
                          <a:solidFill>
                            <a:srgbClr val="000000"/>
                          </a:solidFill>
                          <a:effectLst/>
                          <a:latin typeface="Arial" panose="020B0604020202020204" pitchFamily="34" charset="0"/>
                          <a:ea typeface="맑은 고딕" panose="020B0503020000020004" pitchFamily="50" charset="-127"/>
                        </a:rPr>
                        <a:t>6,401</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7,675</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dot"/>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14,793</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17,641</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17,222</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16,754</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16,288</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noFill/>
                      <a:prstDash val="solid"/>
                      <a:round/>
                      <a:headEnd type="none" w="med" len="med"/>
                      <a:tailEnd type="none" w="med" len="med"/>
                    </a:lnB>
                  </a:tcPr>
                </a:tc>
                <a:extLst>
                  <a:ext uri="{0D108BD9-81ED-4DB2-BD59-A6C34878D82A}">
                    <a16:rowId xmlns:a16="http://schemas.microsoft.com/office/drawing/2014/main" val="3450134895"/>
                  </a:ext>
                </a:extLst>
              </a:tr>
              <a:tr h="83742">
                <a:tc>
                  <a:txBody>
                    <a:bodyPr/>
                    <a:lstStyle/>
                    <a:p>
                      <a:pPr algn="l" fontAlgn="ctr"/>
                      <a:endParaRPr lang="en-US" sz="700" b="1" i="0" u="none" strike="noStrike">
                        <a:solidFill>
                          <a:schemeClr val="tx1"/>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noFill/>
                      <a:prstDash val="solid"/>
                      <a:round/>
                      <a:headEnd type="none" w="med" len="med"/>
                      <a:tailEnd type="none" w="med" len="med"/>
                    </a:lnB>
                  </a:tcPr>
                </a:tc>
                <a:tc>
                  <a:txBody>
                    <a:bodyPr/>
                    <a:lstStyle/>
                    <a:p>
                      <a:pPr algn="l" fontAlgn="ctr"/>
                      <a:r>
                        <a:rPr lang="ko-KR" altLang="en-US" sz="700" b="0" i="0" u="none" strike="noStrike" dirty="0">
                          <a:solidFill>
                            <a:srgbClr val="000000"/>
                          </a:solidFill>
                          <a:effectLst/>
                          <a:latin typeface="Arial" panose="020B0604020202020204" pitchFamily="34" charset="0"/>
                          <a:ea typeface="맑은 고딕" panose="020B0503020000020004" pitchFamily="50" charset="-127"/>
                        </a:rPr>
                        <a:t>노무비</a:t>
                      </a:r>
                      <a:endParaRPr lang="en-US" sz="7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no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2,331</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no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3,556</a:t>
                      </a:r>
                    </a:p>
                  </a:txBody>
                  <a:tcPr marL="36000" marR="36000" marT="0" marB="0" anchor="ctr">
                    <a:lnL>
                      <a:noFill/>
                    </a:lnL>
                    <a:lnR>
                      <a:noFill/>
                    </a:lnR>
                    <a:lnT>
                      <a:noFill/>
                    </a:lnT>
                    <a:lnB w="6350" cap="flat" cmpd="sng" algn="ctr">
                      <a:no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2,847</a:t>
                      </a:r>
                    </a:p>
                  </a:txBody>
                  <a:tcPr marL="36000" marR="36000" marT="0" marB="0" anchor="ctr">
                    <a:lnL>
                      <a:noFill/>
                    </a:lnL>
                    <a:lnR>
                      <a:noFill/>
                    </a:lnR>
                    <a:lnT>
                      <a:noFill/>
                    </a:lnT>
                    <a:lnB w="6350" cap="flat" cmpd="sng" algn="ctr">
                      <a:noFill/>
                      <a:prstDash val="solid"/>
                      <a:round/>
                      <a:headEnd type="none" w="med" len="med"/>
                      <a:tailEnd type="none" w="med" len="med"/>
                    </a:lnB>
                  </a:tcPr>
                </a:tc>
                <a:tc>
                  <a:txBody>
                    <a:bodyPr/>
                    <a:lstStyle/>
                    <a:p>
                      <a:pPr algn="r" fontAlgn="ctr"/>
                      <a:r>
                        <a:rPr lang="en-US" altLang="ko-KR" sz="700" b="0" i="0" u="none" strike="noStrike" dirty="0">
                          <a:solidFill>
                            <a:srgbClr val="000000"/>
                          </a:solidFill>
                          <a:effectLst/>
                          <a:latin typeface="Arial" panose="020B0604020202020204" pitchFamily="34" charset="0"/>
                          <a:ea typeface="맑은 고딕" panose="020B0503020000020004" pitchFamily="50" charset="-127"/>
                        </a:rPr>
                        <a:t>1,005</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no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928</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no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2,366</a:t>
                      </a:r>
                    </a:p>
                  </a:txBody>
                  <a:tcPr marL="36000" marR="36000" marT="0" marB="0" anchor="ctr">
                    <a:lnL>
                      <a:noFill/>
                    </a:lnL>
                    <a:lnR>
                      <a:noFill/>
                    </a:lnR>
                    <a:lnT>
                      <a:noFill/>
                    </a:lnT>
                    <a:lnB w="6350" cap="flat" cmpd="sng" algn="ctr">
                      <a:no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2,416</a:t>
                      </a:r>
                    </a:p>
                  </a:txBody>
                  <a:tcPr marL="36000" marR="36000" marT="0" marB="0" anchor="ctr">
                    <a:lnL>
                      <a:noFill/>
                    </a:lnL>
                    <a:lnR>
                      <a:noFill/>
                    </a:lnR>
                    <a:lnT>
                      <a:noFill/>
                    </a:lnT>
                    <a:lnB w="6350" cap="flat" cmpd="sng" algn="ctr">
                      <a:no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2,469</a:t>
                      </a:r>
                    </a:p>
                  </a:txBody>
                  <a:tcPr marL="36000" marR="36000" marT="0" marB="0" anchor="ctr">
                    <a:lnL>
                      <a:noFill/>
                    </a:lnL>
                    <a:lnR>
                      <a:noFill/>
                    </a:lnR>
                    <a:lnT>
                      <a:noFill/>
                    </a:lnT>
                    <a:lnB w="6350" cap="flat" cmpd="sng" algn="ctr">
                      <a:no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2,548</a:t>
                      </a:r>
                    </a:p>
                  </a:txBody>
                  <a:tcPr marL="36000" marR="36000" marT="0" marB="0" anchor="ctr">
                    <a:lnL>
                      <a:noFill/>
                    </a:lnL>
                    <a:lnR>
                      <a:noFill/>
                    </a:lnR>
                    <a:lnT>
                      <a:noFill/>
                    </a:lnT>
                    <a:lnB w="6350" cap="flat" cmpd="sng" algn="ctr">
                      <a:no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2,630</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noFill/>
                      <a:prstDash val="solid"/>
                      <a:round/>
                      <a:headEnd type="none" w="med" len="med"/>
                      <a:tailEnd type="none" w="med" len="med"/>
                    </a:lnB>
                  </a:tcPr>
                </a:tc>
                <a:extLst>
                  <a:ext uri="{0D108BD9-81ED-4DB2-BD59-A6C34878D82A}">
                    <a16:rowId xmlns:a16="http://schemas.microsoft.com/office/drawing/2014/main" val="1677515156"/>
                  </a:ext>
                </a:extLst>
              </a:tr>
              <a:tr h="83742">
                <a:tc>
                  <a:txBody>
                    <a:bodyPr/>
                    <a:lstStyle/>
                    <a:p>
                      <a:pPr algn="l" fontAlgn="ctr"/>
                      <a:endParaRPr lang="en-US" sz="700" b="1" i="0" u="none" strike="noStrike">
                        <a:solidFill>
                          <a:schemeClr val="tx1"/>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noFill/>
                      <a:prstDash val="solid"/>
                      <a:round/>
                      <a:headEnd type="none" w="med" len="med"/>
                      <a:tailEnd type="none" w="med" len="med"/>
                    </a:lnB>
                  </a:tcPr>
                </a:tc>
                <a:tc>
                  <a:txBody>
                    <a:bodyPr/>
                    <a:lstStyle/>
                    <a:p>
                      <a:pPr algn="l" fontAlgn="ctr"/>
                      <a:r>
                        <a:rPr lang="ko-KR" altLang="en-US" sz="700" b="0" i="0" u="none" strike="noStrike" dirty="0">
                          <a:solidFill>
                            <a:srgbClr val="000000"/>
                          </a:solidFill>
                          <a:effectLst/>
                          <a:latin typeface="Arial" panose="020B0604020202020204" pitchFamily="34" charset="0"/>
                          <a:ea typeface="맑은 고딕" panose="020B0503020000020004" pitchFamily="50" charset="-127"/>
                        </a:rPr>
                        <a:t>감가상각비</a:t>
                      </a:r>
                      <a:endParaRPr lang="en-US" sz="7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no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1,115</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no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1,115</a:t>
                      </a:r>
                    </a:p>
                  </a:txBody>
                  <a:tcPr marL="36000" marR="36000" marT="0" marB="0" anchor="ctr">
                    <a:lnL>
                      <a:noFill/>
                    </a:lnL>
                    <a:lnR>
                      <a:noFill/>
                    </a:lnR>
                    <a:lnT>
                      <a:noFill/>
                    </a:lnT>
                    <a:lnB w="6350" cap="flat" cmpd="sng" algn="ctr">
                      <a:no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1,085</a:t>
                      </a:r>
                    </a:p>
                  </a:txBody>
                  <a:tcPr marL="36000" marR="36000" marT="0" marB="0" anchor="ctr">
                    <a:lnL>
                      <a:noFill/>
                    </a:lnL>
                    <a:lnR>
                      <a:noFill/>
                    </a:lnR>
                    <a:lnT>
                      <a:noFill/>
                    </a:lnT>
                    <a:lnB w="6350" cap="flat" cmpd="sng" algn="ctr">
                      <a:noFill/>
                      <a:prstDash val="solid"/>
                      <a:round/>
                      <a:headEnd type="none" w="med" len="med"/>
                      <a:tailEnd type="none" w="med" len="med"/>
                    </a:lnB>
                  </a:tcPr>
                </a:tc>
                <a:tc>
                  <a:txBody>
                    <a:bodyPr/>
                    <a:lstStyle/>
                    <a:p>
                      <a:pPr algn="r" fontAlgn="ctr"/>
                      <a:r>
                        <a:rPr lang="en-US" altLang="ko-KR" sz="700" b="0" i="0" u="none" strike="noStrike" dirty="0">
                          <a:solidFill>
                            <a:srgbClr val="000000"/>
                          </a:solidFill>
                          <a:effectLst/>
                          <a:latin typeface="Arial" panose="020B0604020202020204" pitchFamily="34" charset="0"/>
                          <a:ea typeface="맑은 고딕" panose="020B0503020000020004" pitchFamily="50" charset="-127"/>
                        </a:rPr>
                        <a:t>488</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no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491</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no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992</a:t>
                      </a:r>
                    </a:p>
                  </a:txBody>
                  <a:tcPr marL="36000" marR="36000" marT="0" marB="0" anchor="ctr">
                    <a:lnL>
                      <a:noFill/>
                    </a:lnL>
                    <a:lnR>
                      <a:noFill/>
                    </a:lnR>
                    <a:lnT>
                      <a:noFill/>
                    </a:lnT>
                    <a:lnB w="6350" cap="flat" cmpd="sng" algn="ctr">
                      <a:no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1,101</a:t>
                      </a:r>
                    </a:p>
                  </a:txBody>
                  <a:tcPr marL="36000" marR="36000" marT="0" marB="0" anchor="ctr">
                    <a:lnL>
                      <a:noFill/>
                    </a:lnL>
                    <a:lnR>
                      <a:noFill/>
                    </a:lnR>
                    <a:lnT>
                      <a:noFill/>
                    </a:lnT>
                    <a:lnB w="6350" cap="flat" cmpd="sng" algn="ctr">
                      <a:no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1,117</a:t>
                      </a:r>
                    </a:p>
                  </a:txBody>
                  <a:tcPr marL="36000" marR="36000" marT="0" marB="0" anchor="ctr">
                    <a:lnL>
                      <a:noFill/>
                    </a:lnL>
                    <a:lnR>
                      <a:noFill/>
                    </a:lnR>
                    <a:lnT>
                      <a:noFill/>
                    </a:lnT>
                    <a:lnB w="6350" cap="flat" cmpd="sng" algn="ctr">
                      <a:no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1,147</a:t>
                      </a:r>
                    </a:p>
                  </a:txBody>
                  <a:tcPr marL="36000" marR="36000" marT="0" marB="0" anchor="ctr">
                    <a:lnL>
                      <a:noFill/>
                    </a:lnL>
                    <a:lnR>
                      <a:noFill/>
                    </a:lnR>
                    <a:lnT>
                      <a:noFill/>
                    </a:lnT>
                    <a:lnB w="6350" cap="flat" cmpd="sng" algn="ctr">
                      <a:no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1,157</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noFill/>
                      <a:prstDash val="solid"/>
                      <a:round/>
                      <a:headEnd type="none" w="med" len="med"/>
                      <a:tailEnd type="none" w="med" len="med"/>
                    </a:lnB>
                  </a:tcPr>
                </a:tc>
                <a:extLst>
                  <a:ext uri="{0D108BD9-81ED-4DB2-BD59-A6C34878D82A}">
                    <a16:rowId xmlns:a16="http://schemas.microsoft.com/office/drawing/2014/main" val="1620769585"/>
                  </a:ext>
                </a:extLst>
              </a:tr>
              <a:tr h="83742">
                <a:tc>
                  <a:txBody>
                    <a:bodyPr/>
                    <a:lstStyle/>
                    <a:p>
                      <a:pPr algn="l" fontAlgn="ctr"/>
                      <a:endParaRPr lang="en-US" sz="700" b="1" i="0" u="none" strike="noStrike">
                        <a:solidFill>
                          <a:schemeClr val="tx1"/>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marL="0" marR="0" lvl="0" indent="0" algn="l" defTabSz="914400" rtl="0" eaLnBrk="1" fontAlgn="ctr" latinLnBrk="1" hangingPunct="1">
                        <a:lnSpc>
                          <a:spcPct val="100000"/>
                        </a:lnSpc>
                        <a:spcBef>
                          <a:spcPts val="0"/>
                        </a:spcBef>
                        <a:spcAft>
                          <a:spcPts val="0"/>
                        </a:spcAft>
                        <a:buClrTx/>
                        <a:buSzTx/>
                        <a:buFontTx/>
                        <a:buNone/>
                        <a:tabLst/>
                        <a:defRPr/>
                      </a:pPr>
                      <a:r>
                        <a:rPr lang="ko-KR" altLang="en-US" sz="700" b="0" i="0" u="none" strike="noStrike" dirty="0">
                          <a:solidFill>
                            <a:srgbClr val="000000"/>
                          </a:solidFill>
                          <a:effectLst/>
                          <a:latin typeface="Arial" panose="020B0604020202020204" pitchFamily="34" charset="0"/>
                          <a:ea typeface="맑은 고딕" panose="020B0503020000020004" pitchFamily="50" charset="-127"/>
                        </a:rPr>
                        <a:t>제조경비</a:t>
                      </a:r>
                      <a:endParaRPr lang="en-US" altLang="ko-KR" sz="7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1,035</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1,348</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1,128</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700" b="0" i="0" u="none" strike="noStrike" dirty="0">
                          <a:solidFill>
                            <a:srgbClr val="000000"/>
                          </a:solidFill>
                          <a:effectLst/>
                          <a:latin typeface="Arial" panose="020B0604020202020204" pitchFamily="34" charset="0"/>
                          <a:ea typeface="맑은 고딕" panose="020B0503020000020004" pitchFamily="50" charset="-127"/>
                        </a:rPr>
                        <a:t>425</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439</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1,061</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1,197</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1,214</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1,234</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700" b="0" i="0" u="none" strike="noStrike" dirty="0">
                          <a:solidFill>
                            <a:srgbClr val="000000"/>
                          </a:solidFill>
                          <a:effectLst/>
                          <a:latin typeface="Arial" panose="020B0604020202020204" pitchFamily="34" charset="0"/>
                          <a:ea typeface="맑은 고딕" panose="020B0503020000020004" pitchFamily="50" charset="-127"/>
                        </a:rPr>
                        <a:t>1,259</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492773995"/>
                  </a:ext>
                </a:extLst>
              </a:tr>
            </a:tbl>
          </a:graphicData>
        </a:graphic>
      </p:graphicFrame>
      <p:sp>
        <p:nvSpPr>
          <p:cNvPr id="23" name="Rectangle 41">
            <a:extLst>
              <a:ext uri="{FF2B5EF4-FFF2-40B4-BE49-F238E27FC236}">
                <a16:creationId xmlns:a16="http://schemas.microsoft.com/office/drawing/2014/main" id="{93D674CF-A236-4C36-856E-A809C9B90530}"/>
              </a:ext>
            </a:extLst>
          </p:cNvPr>
          <p:cNvSpPr>
            <a:spLocks noChangeArrowheads="1"/>
          </p:cNvSpPr>
          <p:nvPr/>
        </p:nvSpPr>
        <p:spPr bwMode="auto">
          <a:xfrm>
            <a:off x="495300" y="1099709"/>
            <a:ext cx="3763131" cy="360000"/>
          </a:xfrm>
          <a:prstGeom prst="rect">
            <a:avLst/>
          </a:prstGeom>
          <a:noFill/>
          <a:ln w="9525">
            <a:noFill/>
            <a:miter lim="800000"/>
            <a:headEnd/>
            <a:tailEnd/>
          </a:ln>
        </p:spPr>
        <p:txBody>
          <a:bodyPr lIns="0" tIns="0" rIns="0" bIns="0" anchor="ctr"/>
          <a:lstStyle/>
          <a:p>
            <a:pPr fontAlgn="base">
              <a:lnSpc>
                <a:spcPct val="120000"/>
              </a:lnSpc>
              <a:spcBef>
                <a:spcPct val="0"/>
              </a:spcBef>
              <a:spcAft>
                <a:spcPct val="0"/>
              </a:spcAft>
            </a:pPr>
            <a:r>
              <a:rPr lang="ko-KR" altLang="en-US" sz="1200" b="1">
                <a:solidFill>
                  <a:srgbClr val="00338D"/>
                </a:solidFill>
                <a:latin typeface="Arial" panose="020B0604020202020204" pitchFamily="34" charset="0"/>
                <a:cs typeface="Arial" panose="020B0604020202020204" pitchFamily="34" charset="0"/>
              </a:rPr>
              <a:t>▌</a:t>
            </a:r>
            <a:r>
              <a:rPr lang="en-US" altLang="ko-KR" sz="1200" b="1">
                <a:solidFill>
                  <a:srgbClr val="00338D"/>
                </a:solidFill>
                <a:latin typeface="Arial" panose="020B0604020202020204" pitchFamily="34" charset="0"/>
                <a:cs typeface="Arial" panose="020B0604020202020204" pitchFamily="34" charset="0"/>
              </a:rPr>
              <a:t>COGS_</a:t>
            </a:r>
            <a:r>
              <a:rPr lang="ko-KR" altLang="en-US" sz="1200" b="1">
                <a:solidFill>
                  <a:srgbClr val="00338D"/>
                </a:solidFill>
                <a:latin typeface="Arial" panose="020B0604020202020204" pitchFamily="34" charset="0"/>
                <a:cs typeface="Arial" panose="020B0604020202020204" pitchFamily="34" charset="0"/>
              </a:rPr>
              <a:t>재료비</a:t>
            </a:r>
            <a:endParaRPr lang="en-US" altLang="ko-KR" sz="1400" b="1">
              <a:solidFill>
                <a:srgbClr val="00338D"/>
              </a:solidFill>
              <a:latin typeface="Arial" panose="020B0604020202020204" pitchFamily="34" charset="0"/>
              <a:cs typeface="Arial" panose="020B0604020202020204" pitchFamily="34" charset="0"/>
            </a:endParaRPr>
          </a:p>
        </p:txBody>
      </p:sp>
      <p:sp>
        <p:nvSpPr>
          <p:cNvPr id="26" name="직사각형 25">
            <a:extLst>
              <a:ext uri="{FF2B5EF4-FFF2-40B4-BE49-F238E27FC236}">
                <a16:creationId xmlns:a16="http://schemas.microsoft.com/office/drawing/2014/main" id="{516F3D39-6891-4F7E-A35B-B57EF537D319}"/>
              </a:ext>
            </a:extLst>
          </p:cNvPr>
          <p:cNvSpPr/>
          <p:nvPr/>
        </p:nvSpPr>
        <p:spPr>
          <a:xfrm>
            <a:off x="495299" y="3498173"/>
            <a:ext cx="4356101" cy="2792559"/>
          </a:xfrm>
          <a:prstGeom prst="rect">
            <a:avLst/>
          </a:prstGeom>
          <a:noFill/>
          <a:ln w="635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t"/>
          <a:lstStyle/>
          <a:p>
            <a:r>
              <a:rPr lang="en-US" altLang="ko-KR" sz="900" dirty="0">
                <a:solidFill>
                  <a:schemeClr val="bg1"/>
                </a:solidFill>
              </a:rPr>
              <a:t>Dd</a:t>
            </a:r>
          </a:p>
          <a:p>
            <a:pPr marL="171450" indent="-171450">
              <a:buFont typeface="Wingdings" panose="05000000000000000000" pitchFamily="2" charset="2"/>
              <a:buChar char="§"/>
            </a:pPr>
            <a:r>
              <a:rPr lang="ko-KR" altLang="en-US" sz="900" b="1" dirty="0">
                <a:solidFill>
                  <a:schemeClr val="tx1"/>
                </a:solidFill>
              </a:rPr>
              <a:t>국내 재료비 가정</a:t>
            </a:r>
            <a:endParaRPr lang="en-US" altLang="ko-KR" sz="900" b="1" dirty="0">
              <a:solidFill>
                <a:schemeClr val="tx1"/>
              </a:solidFill>
            </a:endParaRPr>
          </a:p>
          <a:p>
            <a:pPr marL="266700" indent="-180975" latinLnBrk="1">
              <a:spcBef>
                <a:spcPts val="600"/>
              </a:spcBef>
              <a:buClr>
                <a:srgbClr val="00338D"/>
              </a:buClr>
              <a:buFont typeface="Wingdings" panose="05000000000000000000" pitchFamily="2" charset="2"/>
              <a:buChar char="ü"/>
              <a:defRPr/>
            </a:pP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사업부 인터뷰에 따르면</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삼성</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SDI</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가 사업부의 납품단가</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원재료 구매처 및 구매단가를 결정함에 따라 제품당 일정한 가공마진 금액이 보장되는 구조임</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p>
          <a:p>
            <a:pPr marL="266700" indent="-180975" latinLnBrk="1">
              <a:spcBef>
                <a:spcPts val="600"/>
              </a:spcBef>
              <a:buClr>
                <a:srgbClr val="00338D"/>
              </a:buClr>
              <a:buFont typeface="Wingdings" panose="05000000000000000000" pitchFamily="2" charset="2"/>
              <a:buChar char="ü"/>
              <a:defRPr/>
            </a:pPr>
            <a:r>
              <a:rPr lang="ko-KR" altLang="en-US" sz="900" kern="0" dirty="0">
                <a:solidFill>
                  <a:srgbClr val="000000"/>
                </a:solidFill>
                <a:latin typeface="Arial" panose="020B0604020202020204" pitchFamily="34" charset="0"/>
                <a:cs typeface="Arial" panose="020B0604020202020204" pitchFamily="34" charset="0"/>
              </a:rPr>
              <a:t>이</a:t>
            </a:r>
            <a:r>
              <a:rPr kumimoji="0" lang="ko-KR" altLang="en-US" sz="900" b="0" i="0" u="none" strike="noStrike" kern="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러한</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단가 정책에 근거하여</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향후 제품당 재료비 단가는 기 추정한 판매단가에서 가공마진 금액을 차감하여 역산하였음 </a:t>
            </a:r>
            <a:endPar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266700" marR="0" lvl="0" indent="-180975" algn="l" defTabSz="914400" rtl="0" eaLnBrk="1" fontAlgn="auto" latinLnBrk="1" hangingPunct="1">
              <a:lnSpc>
                <a:spcPct val="100000"/>
              </a:lnSpc>
              <a:spcBef>
                <a:spcPts val="600"/>
              </a:spcBef>
              <a:spcAft>
                <a:spcPts val="0"/>
              </a:spcAft>
              <a:buClr>
                <a:srgbClr val="00338D"/>
              </a:buClr>
              <a:buSzTx/>
              <a:buFont typeface="Wingdings" panose="05000000000000000000" pitchFamily="2" charset="2"/>
              <a:buChar char="ü"/>
              <a:tabLst/>
              <a:defRPr/>
            </a:pPr>
            <a:endPar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1" hangingPunct="1">
              <a:lnSpc>
                <a:spcPct val="100000"/>
              </a:lnSpc>
              <a:spcBef>
                <a:spcPts val="600"/>
              </a:spcBef>
              <a:spcAft>
                <a:spcPts val="0"/>
              </a:spcAft>
              <a:buClr>
                <a:srgbClr val="00338D"/>
              </a:buClr>
              <a:buSzTx/>
              <a:buFont typeface="Wingdings" panose="05000000000000000000" pitchFamily="2" charset="2"/>
              <a:buNone/>
              <a:tabLst/>
              <a:defRPr/>
            </a:pPr>
            <a:endPar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266700" indent="-171450">
              <a:buFont typeface="Wingdings" panose="05000000000000000000" pitchFamily="2" charset="2"/>
              <a:buChar char="ü"/>
            </a:pPr>
            <a:endPar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266700" indent="-171450">
              <a:buFont typeface="Wingdings" panose="05000000000000000000" pitchFamily="2" charset="2"/>
              <a:buChar char="ü"/>
            </a:pPr>
            <a:endParaRPr kumimoji="0" lang="en-US" altLang="ko-KR" sz="8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266700" indent="-171450">
              <a:buFont typeface="Wingdings" panose="05000000000000000000" pitchFamily="2" charset="2"/>
              <a:buChar char="ü"/>
            </a:pPr>
            <a:endParaRPr lang="en-US" altLang="ko-KR" sz="800" dirty="0">
              <a:solidFill>
                <a:schemeClr val="tx1"/>
              </a:solidFill>
              <a:latin typeface="Arial" panose="020B0604020202020204" pitchFamily="34" charset="0"/>
              <a:cs typeface="Arial" panose="020B0604020202020204" pitchFamily="34" charset="0"/>
            </a:endParaRPr>
          </a:p>
          <a:p>
            <a:pPr marL="266700" indent="-171450">
              <a:buFont typeface="Wingdings" panose="05000000000000000000" pitchFamily="2" charset="2"/>
              <a:buChar char="ü"/>
            </a:pPr>
            <a:endParaRPr lang="en-US" altLang="ko-KR" sz="800" dirty="0">
              <a:solidFill>
                <a:schemeClr val="tx1"/>
              </a:solidFill>
              <a:latin typeface="Arial" panose="020B0604020202020204" pitchFamily="34" charset="0"/>
              <a:cs typeface="Arial" panose="020B0604020202020204" pitchFamily="34" charset="0"/>
            </a:endParaRPr>
          </a:p>
          <a:p>
            <a:pPr marL="266700" indent="-171450">
              <a:buFont typeface="Wingdings" panose="05000000000000000000" pitchFamily="2" charset="2"/>
              <a:buChar char="ü"/>
            </a:pPr>
            <a:endParaRPr lang="en-US" altLang="ko-KR" sz="800" dirty="0">
              <a:solidFill>
                <a:schemeClr val="tx1"/>
              </a:solidFill>
              <a:latin typeface="Arial" panose="020B0604020202020204" pitchFamily="34" charset="0"/>
              <a:cs typeface="Arial" panose="020B0604020202020204" pitchFamily="34" charset="0"/>
            </a:endParaRPr>
          </a:p>
          <a:p>
            <a:pPr marL="266700" indent="-171450">
              <a:buFont typeface="Wingdings" panose="05000000000000000000" pitchFamily="2" charset="2"/>
              <a:buChar char="ü"/>
            </a:pPr>
            <a:endParaRPr lang="en-US" altLang="ko-KR" sz="800" dirty="0">
              <a:solidFill>
                <a:schemeClr val="tx1"/>
              </a:solidFill>
              <a:latin typeface="Arial" panose="020B0604020202020204" pitchFamily="34" charset="0"/>
              <a:cs typeface="Arial" panose="020B0604020202020204" pitchFamily="34" charset="0"/>
            </a:endParaRPr>
          </a:p>
          <a:p>
            <a:pPr marL="95250"/>
            <a:endParaRPr lang="en-US" altLang="ko-KR" sz="800" dirty="0">
              <a:solidFill>
                <a:schemeClr val="tx1"/>
              </a:solidFill>
              <a:latin typeface="Arial" panose="020B0604020202020204" pitchFamily="34" charset="0"/>
              <a:cs typeface="Arial" panose="020B0604020202020204" pitchFamily="34" charset="0"/>
            </a:endParaRPr>
          </a:p>
          <a:p>
            <a:pPr marL="266700" indent="-171450">
              <a:buFont typeface="Wingdings" panose="05000000000000000000" pitchFamily="2" charset="2"/>
              <a:buChar char="ü"/>
            </a:pPr>
            <a:endParaRPr kumimoji="0" lang="en-US" altLang="ko-KR" sz="8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266700" indent="-171450">
              <a:buFont typeface="Wingdings" panose="05000000000000000000" pitchFamily="2" charset="2"/>
              <a:buChar char="ü"/>
            </a:pPr>
            <a:endParaRPr lang="ko-KR" altLang="en-US" sz="900" dirty="0">
              <a:solidFill>
                <a:schemeClr val="tx1"/>
              </a:solidFill>
              <a:latin typeface="Arial" panose="020B0604020202020204" pitchFamily="34" charset="0"/>
              <a:cs typeface="Arial" panose="020B0604020202020204" pitchFamily="34" charset="0"/>
            </a:endParaRPr>
          </a:p>
        </p:txBody>
      </p:sp>
      <p:sp>
        <p:nvSpPr>
          <p:cNvPr id="31" name="직사각형 30">
            <a:extLst>
              <a:ext uri="{FF2B5EF4-FFF2-40B4-BE49-F238E27FC236}">
                <a16:creationId xmlns:a16="http://schemas.microsoft.com/office/drawing/2014/main" id="{6E41208B-C894-4055-9693-9F14BD11EE06}"/>
              </a:ext>
            </a:extLst>
          </p:cNvPr>
          <p:cNvSpPr/>
          <p:nvPr/>
        </p:nvSpPr>
        <p:spPr>
          <a:xfrm>
            <a:off x="5054600" y="3498174"/>
            <a:ext cx="4356101" cy="2115292"/>
          </a:xfrm>
          <a:prstGeom prst="rect">
            <a:avLst/>
          </a:prstGeom>
          <a:noFill/>
          <a:ln w="635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t"/>
          <a:lstStyle/>
          <a:p>
            <a:r>
              <a:rPr lang="en-US" altLang="ko-KR" sz="900" dirty="0">
                <a:solidFill>
                  <a:schemeClr val="bg1"/>
                </a:solidFill>
              </a:rPr>
              <a:t>Dd</a:t>
            </a:r>
          </a:p>
          <a:p>
            <a:pPr marL="171450" indent="-171450">
              <a:buFont typeface="Wingdings" panose="05000000000000000000" pitchFamily="2" charset="2"/>
              <a:buChar char="§"/>
            </a:pPr>
            <a:r>
              <a:rPr lang="ko-KR" altLang="en-US" sz="900" b="1" dirty="0">
                <a:solidFill>
                  <a:schemeClr val="tx1"/>
                </a:solidFill>
              </a:rPr>
              <a:t>해외 재료비 가정</a:t>
            </a:r>
            <a:endParaRPr lang="en-US" altLang="ko-KR" sz="900" b="1" dirty="0">
              <a:solidFill>
                <a:schemeClr val="tx1"/>
              </a:solidFill>
            </a:endParaRPr>
          </a:p>
          <a:p>
            <a:pPr marL="266700" indent="-180975" latinLnBrk="1">
              <a:spcBef>
                <a:spcPts val="600"/>
              </a:spcBef>
              <a:buClr>
                <a:srgbClr val="00338D"/>
              </a:buClr>
              <a:buFont typeface="Wingdings" panose="05000000000000000000" pitchFamily="2" charset="2"/>
              <a:buChar char="ü"/>
              <a:defRPr/>
            </a:pP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국내와 마찬가지로</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삼성</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SDI</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가 사업부의 납품단가</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원재료 구매처 및 구매단가를 결정함에 따라 제품당 일정한 가공마진 금액이 보장되는 구조임</a:t>
            </a:r>
            <a:endParaRPr lang="en-US" altLang="ko-KR" sz="900" kern="0" dirty="0">
              <a:solidFill>
                <a:srgbClr val="000000"/>
              </a:solidFill>
              <a:latin typeface="Arial" panose="020B0604020202020204" pitchFamily="34" charset="0"/>
              <a:cs typeface="Arial" panose="020B0604020202020204" pitchFamily="34" charset="0"/>
            </a:endParaRPr>
          </a:p>
          <a:p>
            <a:pPr marL="266700" indent="-180975" latinLnBrk="1">
              <a:spcBef>
                <a:spcPts val="600"/>
              </a:spcBef>
              <a:buClr>
                <a:srgbClr val="00338D"/>
              </a:buClr>
              <a:buFont typeface="Wingdings" panose="05000000000000000000" pitchFamily="2" charset="2"/>
              <a:buChar char="ü"/>
              <a:defRPr/>
            </a:pP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이러한 단가 정책에 근거</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향후 제품당 재료비 단가는 기추정한 판매단가에서 가공마진 금액을 차감하여 역산하였음 </a:t>
            </a:r>
            <a:endPar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266700" marR="0" lvl="0" indent="-180975" algn="l" defTabSz="914400" rtl="0" eaLnBrk="1" fontAlgn="auto" latinLnBrk="1" hangingPunct="1">
              <a:lnSpc>
                <a:spcPct val="100000"/>
              </a:lnSpc>
              <a:spcBef>
                <a:spcPts val="600"/>
              </a:spcBef>
              <a:spcAft>
                <a:spcPts val="0"/>
              </a:spcAft>
              <a:buClr>
                <a:srgbClr val="00338D"/>
              </a:buClr>
              <a:buSzTx/>
              <a:buFont typeface="Wingdings" panose="05000000000000000000" pitchFamily="2" charset="2"/>
              <a:buChar char="ü"/>
              <a:tabLst/>
              <a:defRPr/>
            </a:pPr>
            <a:endPar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95250"/>
            <a:r>
              <a:rPr lang="en-US" altLang="ko-KR" sz="900" dirty="0">
                <a:solidFill>
                  <a:schemeClr val="tx1"/>
                </a:solidFill>
                <a:latin typeface="Arial" panose="020B0604020202020204" pitchFamily="34" charset="0"/>
                <a:cs typeface="Arial" panose="020B0604020202020204" pitchFamily="34" charset="0"/>
              </a:rPr>
              <a:t> </a:t>
            </a:r>
            <a:endParaRPr lang="ko-KR" altLang="en-US" sz="900" dirty="0">
              <a:solidFill>
                <a:schemeClr val="tx1"/>
              </a:solidFill>
              <a:latin typeface="Arial" panose="020B0604020202020204" pitchFamily="34" charset="0"/>
              <a:cs typeface="Arial" panose="020B0604020202020204" pitchFamily="34" charset="0"/>
            </a:endParaRPr>
          </a:p>
        </p:txBody>
      </p:sp>
      <p:sp>
        <p:nvSpPr>
          <p:cNvPr id="15" name="직사각형 14">
            <a:extLst>
              <a:ext uri="{FF2B5EF4-FFF2-40B4-BE49-F238E27FC236}">
                <a16:creationId xmlns:a16="http://schemas.microsoft.com/office/drawing/2014/main" id="{D9CB04DA-5225-4501-8E0A-1828545B9E52}"/>
              </a:ext>
            </a:extLst>
          </p:cNvPr>
          <p:cNvSpPr/>
          <p:nvPr/>
        </p:nvSpPr>
        <p:spPr>
          <a:xfrm>
            <a:off x="1572241" y="1795083"/>
            <a:ext cx="7838459" cy="103904"/>
          </a:xfrm>
          <a:prstGeom prst="rect">
            <a:avLst/>
          </a:prstGeom>
          <a:solidFill>
            <a:srgbClr val="FF0000">
              <a:alpha val="20000"/>
            </a:srgbClr>
          </a:solid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직사각형 20">
            <a:extLst>
              <a:ext uri="{FF2B5EF4-FFF2-40B4-BE49-F238E27FC236}">
                <a16:creationId xmlns:a16="http://schemas.microsoft.com/office/drawing/2014/main" id="{CDAC6577-0309-4736-9E2C-0D26467A73C2}"/>
              </a:ext>
            </a:extLst>
          </p:cNvPr>
          <p:cNvSpPr/>
          <p:nvPr/>
        </p:nvSpPr>
        <p:spPr>
          <a:xfrm>
            <a:off x="1572241" y="2328483"/>
            <a:ext cx="7838459" cy="103904"/>
          </a:xfrm>
          <a:prstGeom prst="rect">
            <a:avLst/>
          </a:prstGeom>
          <a:solidFill>
            <a:srgbClr val="FF0000">
              <a:alpha val="20000"/>
            </a:srgbClr>
          </a:solid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24" name="표 23">
            <a:extLst>
              <a:ext uri="{FF2B5EF4-FFF2-40B4-BE49-F238E27FC236}">
                <a16:creationId xmlns:a16="http://schemas.microsoft.com/office/drawing/2014/main" id="{DF12792E-08E9-433F-88E7-F6B839634726}"/>
              </a:ext>
            </a:extLst>
          </p:cNvPr>
          <p:cNvGraphicFramePr>
            <a:graphicFrameLocks noGrp="1"/>
          </p:cNvGraphicFramePr>
          <p:nvPr>
            <p:extLst>
              <p:ext uri="{D42A27DB-BD31-4B8C-83A1-F6EECF244321}">
                <p14:modId xmlns:p14="http://schemas.microsoft.com/office/powerpoint/2010/main" val="1770083498"/>
              </p:ext>
            </p:extLst>
          </p:nvPr>
        </p:nvGraphicFramePr>
        <p:xfrm>
          <a:off x="1814266" y="4602553"/>
          <a:ext cx="2952000" cy="1591200"/>
        </p:xfrm>
        <a:graphic>
          <a:graphicData uri="http://schemas.openxmlformats.org/drawingml/2006/table">
            <a:tbl>
              <a:tblPr/>
              <a:tblGrid>
                <a:gridCol w="468000">
                  <a:extLst>
                    <a:ext uri="{9D8B030D-6E8A-4147-A177-3AD203B41FA5}">
                      <a16:colId xmlns:a16="http://schemas.microsoft.com/office/drawing/2014/main" val="177845331"/>
                    </a:ext>
                  </a:extLst>
                </a:gridCol>
                <a:gridCol w="432000">
                  <a:extLst>
                    <a:ext uri="{9D8B030D-6E8A-4147-A177-3AD203B41FA5}">
                      <a16:colId xmlns:a16="http://schemas.microsoft.com/office/drawing/2014/main" val="1543488188"/>
                    </a:ext>
                  </a:extLst>
                </a:gridCol>
                <a:gridCol w="432000">
                  <a:extLst>
                    <a:ext uri="{9D8B030D-6E8A-4147-A177-3AD203B41FA5}">
                      <a16:colId xmlns:a16="http://schemas.microsoft.com/office/drawing/2014/main" val="3005263445"/>
                    </a:ext>
                  </a:extLst>
                </a:gridCol>
                <a:gridCol w="324000">
                  <a:extLst>
                    <a:ext uri="{9D8B030D-6E8A-4147-A177-3AD203B41FA5}">
                      <a16:colId xmlns:a16="http://schemas.microsoft.com/office/drawing/2014/main" val="2956305184"/>
                    </a:ext>
                  </a:extLst>
                </a:gridCol>
                <a:gridCol w="324000">
                  <a:extLst>
                    <a:ext uri="{9D8B030D-6E8A-4147-A177-3AD203B41FA5}">
                      <a16:colId xmlns:a16="http://schemas.microsoft.com/office/drawing/2014/main" val="3179416026"/>
                    </a:ext>
                  </a:extLst>
                </a:gridCol>
                <a:gridCol w="324000">
                  <a:extLst>
                    <a:ext uri="{9D8B030D-6E8A-4147-A177-3AD203B41FA5}">
                      <a16:colId xmlns:a16="http://schemas.microsoft.com/office/drawing/2014/main" val="3683062709"/>
                    </a:ext>
                  </a:extLst>
                </a:gridCol>
                <a:gridCol w="324000">
                  <a:extLst>
                    <a:ext uri="{9D8B030D-6E8A-4147-A177-3AD203B41FA5}">
                      <a16:colId xmlns:a16="http://schemas.microsoft.com/office/drawing/2014/main" val="4240311731"/>
                    </a:ext>
                  </a:extLst>
                </a:gridCol>
                <a:gridCol w="324000">
                  <a:extLst>
                    <a:ext uri="{9D8B030D-6E8A-4147-A177-3AD203B41FA5}">
                      <a16:colId xmlns:a16="http://schemas.microsoft.com/office/drawing/2014/main" val="983221319"/>
                    </a:ext>
                  </a:extLst>
                </a:gridCol>
              </a:tblGrid>
              <a:tr h="122400">
                <a:tc>
                  <a:txBody>
                    <a:bodyPr/>
                    <a:lstStyle/>
                    <a:p>
                      <a:pPr algn="l" fontAlgn="ctr"/>
                      <a:r>
                        <a:rPr lang="en-US" altLang="ko-KR" sz="650" b="1" i="0" u="none" strike="noStrike">
                          <a:solidFill>
                            <a:srgbClr val="FFFFFF"/>
                          </a:solidFill>
                          <a:effectLst/>
                          <a:latin typeface="맑은 고딕" panose="020B0503020000020004" pitchFamily="50" charset="-127"/>
                          <a:ea typeface="맑은 고딕" panose="020B0503020000020004" pitchFamily="50" charset="-127"/>
                        </a:rPr>
                        <a:t>(</a:t>
                      </a:r>
                      <a:r>
                        <a:rPr lang="ko-KR" altLang="en-US" sz="650" b="1" i="0" u="none" strike="noStrike">
                          <a:solidFill>
                            <a:srgbClr val="FFFFFF"/>
                          </a:solidFill>
                          <a:effectLst/>
                          <a:latin typeface="맑은 고딕" panose="020B0503020000020004" pitchFamily="50" charset="-127"/>
                          <a:ea typeface="맑은 고딕" panose="020B0503020000020004" pitchFamily="50" charset="-127"/>
                        </a:rPr>
                        <a:t>단위 </a:t>
                      </a:r>
                      <a:r>
                        <a:rPr lang="en-US" altLang="ko-KR" sz="650" b="1" i="0" u="none" strike="noStrike">
                          <a:solidFill>
                            <a:srgbClr val="FFFFFF"/>
                          </a:solidFill>
                          <a:effectLst/>
                          <a:latin typeface="맑은 고딕" panose="020B0503020000020004" pitchFamily="50" charset="-127"/>
                          <a:ea typeface="맑은 고딕" panose="020B0503020000020004" pitchFamily="50" charset="-127"/>
                        </a:rPr>
                        <a:t>: </a:t>
                      </a:r>
                      <a:r>
                        <a:rPr lang="ko-KR" altLang="en-US" sz="650" b="1" i="0" u="none" strike="noStrike">
                          <a:solidFill>
                            <a:srgbClr val="FFFFFF"/>
                          </a:solidFill>
                          <a:effectLst/>
                          <a:latin typeface="맑은 고딕" panose="020B0503020000020004" pitchFamily="50" charset="-127"/>
                          <a:ea typeface="맑은 고딕" panose="020B0503020000020004" pitchFamily="50" charset="-127"/>
                        </a:rPr>
                        <a:t>원</a:t>
                      </a:r>
                      <a:r>
                        <a:rPr lang="en-US" altLang="ko-KR" sz="650" b="1" i="0" u="none" strike="noStrike">
                          <a:solidFill>
                            <a:srgbClr val="FFFFFF"/>
                          </a:solidFill>
                          <a:effectLst/>
                          <a:latin typeface="맑은 고딕" panose="020B0503020000020004" pitchFamily="50" charset="-127"/>
                          <a:ea typeface="맑은 고딕" panose="020B0503020000020004" pitchFamily="50" charset="-127"/>
                        </a:rPr>
                        <a:t>)</a:t>
                      </a:r>
                      <a:endParaRPr lang="ko-KR" altLang="en-US" sz="650" b="1" i="0" u="none" strike="noStrike">
                        <a:solidFill>
                          <a:srgbClr val="FFFFFF"/>
                        </a:solidFill>
                        <a:effectLst/>
                        <a:latin typeface="맑은 고딕" panose="020B0503020000020004" pitchFamily="50" charset="-127"/>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ko-KR" altLang="en-US" sz="650" b="1" i="0" u="none" strike="noStrike">
                          <a:solidFill>
                            <a:srgbClr val="FFFFFF"/>
                          </a:solidFill>
                          <a:effectLst/>
                          <a:latin typeface="맑은 고딕" panose="020B0503020000020004" pitchFamily="50" charset="-127"/>
                          <a:ea typeface="맑은 고딕" panose="020B0503020000020004" pitchFamily="50" charset="-127"/>
                        </a:rPr>
                        <a:t>구분</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sz="650" b="1" i="0" u="none" strike="noStrike">
                          <a:solidFill>
                            <a:srgbClr val="FFFFFF"/>
                          </a:solidFill>
                          <a:effectLst/>
                          <a:latin typeface="Arial" panose="020B0604020202020204" pitchFamily="34" charset="0"/>
                          <a:ea typeface="맑은 고딕" panose="020B0503020000020004" pitchFamily="50" charset="-127"/>
                        </a:rPr>
                        <a:t>22 2H F</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sz="650" b="1" i="0" u="none" strike="noStrike">
                          <a:solidFill>
                            <a:srgbClr val="FFFFFF"/>
                          </a:solidFill>
                          <a:effectLst/>
                          <a:latin typeface="Arial" panose="020B0604020202020204" pitchFamily="34" charset="0"/>
                          <a:ea typeface="맑은 고딕" panose="020B0503020000020004" pitchFamily="50" charset="-127"/>
                        </a:rPr>
                        <a:t>23 F</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sz="650" b="1" i="0" u="none" strike="noStrike">
                          <a:solidFill>
                            <a:srgbClr val="FFFFFF"/>
                          </a:solidFill>
                          <a:effectLst/>
                          <a:latin typeface="Arial" panose="020B0604020202020204" pitchFamily="34" charset="0"/>
                          <a:ea typeface="맑은 고딕" panose="020B0503020000020004" pitchFamily="50" charset="-127"/>
                        </a:rPr>
                        <a:t>24 F</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sz="650" b="1" i="0" u="none" strike="noStrike">
                          <a:solidFill>
                            <a:srgbClr val="FFFFFF"/>
                          </a:solidFill>
                          <a:effectLst/>
                          <a:latin typeface="Arial" panose="020B0604020202020204" pitchFamily="34" charset="0"/>
                          <a:ea typeface="맑은 고딕" panose="020B0503020000020004" pitchFamily="50" charset="-127"/>
                        </a:rPr>
                        <a:t>25 F</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sz="650" b="1" i="0" u="none" strike="noStrike">
                          <a:solidFill>
                            <a:srgbClr val="FFFFFF"/>
                          </a:solidFill>
                          <a:effectLst/>
                          <a:latin typeface="Arial" panose="020B0604020202020204" pitchFamily="34" charset="0"/>
                          <a:ea typeface="맑은 고딕" panose="020B0503020000020004" pitchFamily="50" charset="-127"/>
                        </a:rPr>
                        <a:t>26 F</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sz="650" b="1" i="0" u="none" strike="noStrike">
                          <a:solidFill>
                            <a:srgbClr val="FFFFFF"/>
                          </a:solidFill>
                          <a:effectLst/>
                          <a:latin typeface="Arial" panose="020B0604020202020204" pitchFamily="34" charset="0"/>
                          <a:ea typeface="맑은 고딕" panose="020B0503020000020004" pitchFamily="50" charset="-127"/>
                        </a:rPr>
                        <a:t>27 F</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extLst>
                  <a:ext uri="{0D108BD9-81ED-4DB2-BD59-A6C34878D82A}">
                    <a16:rowId xmlns:a16="http://schemas.microsoft.com/office/drawing/2014/main" val="3305404071"/>
                  </a:ext>
                </a:extLst>
              </a:tr>
              <a:tr h="122400">
                <a:tc rowSpan="3">
                  <a:txBody>
                    <a:bodyPr/>
                    <a:lstStyle/>
                    <a:p>
                      <a:pPr algn="l" fontAlgn="ctr"/>
                      <a:r>
                        <a:rPr lang="en-US" sz="650" b="0" i="0" u="none" strike="noStrike">
                          <a:solidFill>
                            <a:srgbClr val="000000"/>
                          </a:solidFill>
                          <a:effectLst/>
                          <a:latin typeface="맑은 고딕" panose="020B0503020000020004" pitchFamily="50" charset="-127"/>
                          <a:ea typeface="맑은 고딕" panose="020B0503020000020004" pitchFamily="50" charset="-127"/>
                        </a:rPr>
                        <a:t>28Ah </a:t>
                      </a:r>
                    </a:p>
                    <a:p>
                      <a:pPr algn="l" fontAlgn="ctr"/>
                      <a:r>
                        <a:rPr lang="en-US" sz="650" b="0" i="0" u="none" strike="noStrike">
                          <a:solidFill>
                            <a:srgbClr val="000000"/>
                          </a:solidFill>
                          <a:effectLst/>
                          <a:latin typeface="맑은 고딕" panose="020B0503020000020004" pitchFamily="50" charset="-127"/>
                          <a:ea typeface="맑은 고딕" panose="020B0503020000020004" pitchFamily="50" charset="-127"/>
                        </a:rPr>
                        <a:t>(Porsche)</a:t>
                      </a:r>
                      <a:r>
                        <a:rPr lang="ko-KR" altLang="en-US" sz="65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fontAlgn="ctr"/>
                      <a:r>
                        <a:rPr lang="ko-KR" altLang="en-US" sz="650" b="0" i="0" u="none" strike="noStrike">
                          <a:solidFill>
                            <a:srgbClr val="000000"/>
                          </a:solidFill>
                          <a:effectLst/>
                          <a:latin typeface="맑은 고딕" panose="020B0503020000020004" pitchFamily="50" charset="-127"/>
                          <a:ea typeface="맑은 고딕" panose="020B0503020000020004" pitchFamily="50" charset="-127"/>
                        </a:rPr>
                        <a:t>판매단가</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a:txBody>
                    <a:bodyPr/>
                    <a:lstStyle/>
                    <a:p>
                      <a:pPr algn="l" fontAlgn="ctr"/>
                      <a:r>
                        <a:rPr lang="ko-KR" altLang="en-US" sz="65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BFBFBF"/>
                    </a:solidFill>
                  </a:tcPr>
                </a:tc>
                <a:tc>
                  <a:txBody>
                    <a:bodyPr/>
                    <a:lstStyle/>
                    <a:p>
                      <a:pPr algn="r" fontAlgn="ctr"/>
                      <a:r>
                        <a:rPr lang="en-US" altLang="ko-KR" sz="650" b="0" i="0" u="none" strike="noStrike">
                          <a:solidFill>
                            <a:srgbClr val="000000"/>
                          </a:solidFill>
                          <a:effectLst/>
                          <a:latin typeface="Arial" panose="020B0604020202020204" pitchFamily="34" charset="0"/>
                          <a:ea typeface="맑은 고딕" panose="020B0503020000020004" pitchFamily="50" charset="-127"/>
                        </a:rPr>
                        <a:t>4,733</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l" fontAlgn="ctr"/>
                      <a:r>
                        <a:rPr lang="ko-KR" altLang="en-US" sz="65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BFBFBF"/>
                    </a:solidFill>
                  </a:tcPr>
                </a:tc>
                <a:tc>
                  <a:txBody>
                    <a:bodyPr/>
                    <a:lstStyle/>
                    <a:p>
                      <a:pPr algn="l" fontAlgn="ctr"/>
                      <a:r>
                        <a:rPr lang="ko-KR" altLang="en-US" sz="65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BFBFBF"/>
                    </a:solidFill>
                  </a:tcPr>
                </a:tc>
                <a:tc>
                  <a:txBody>
                    <a:bodyPr/>
                    <a:lstStyle/>
                    <a:p>
                      <a:pPr algn="l" fontAlgn="ctr"/>
                      <a:r>
                        <a:rPr lang="ko-KR" altLang="en-US" sz="65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BFBFBF"/>
                    </a:solidFill>
                  </a:tcPr>
                </a:tc>
                <a:tc>
                  <a:txBody>
                    <a:bodyPr/>
                    <a:lstStyle/>
                    <a:p>
                      <a:pPr algn="l" fontAlgn="ctr"/>
                      <a:r>
                        <a:rPr lang="ko-KR" altLang="en-US" sz="65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solidFill>
                      <a:srgbClr val="BFBFBF"/>
                    </a:solidFill>
                  </a:tcPr>
                </a:tc>
                <a:extLst>
                  <a:ext uri="{0D108BD9-81ED-4DB2-BD59-A6C34878D82A}">
                    <a16:rowId xmlns:a16="http://schemas.microsoft.com/office/drawing/2014/main" val="2493194936"/>
                  </a:ext>
                </a:extLst>
              </a:tr>
              <a:tr h="122400">
                <a:tc vMerge="1">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l" fontAlgn="ctr"/>
                      <a:r>
                        <a:rPr lang="ko-KR" altLang="en-US" sz="650" b="1" i="0" u="none" strike="noStrike">
                          <a:solidFill>
                            <a:srgbClr val="000000"/>
                          </a:solidFill>
                          <a:effectLst/>
                          <a:latin typeface="맑은 고딕" panose="020B0503020000020004" pitchFamily="50" charset="-127"/>
                          <a:ea typeface="맑은 고딕" panose="020B0503020000020004" pitchFamily="50" charset="-127"/>
                        </a:rPr>
                        <a:t>재료비</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dot"/>
                      <a:round/>
                      <a:headEnd type="none" w="med" len="med"/>
                      <a:tailEnd type="none" w="med" len="med"/>
                    </a:lnB>
                  </a:tcPr>
                </a:tc>
                <a:tc>
                  <a:txBody>
                    <a:bodyPr/>
                    <a:lstStyle/>
                    <a:p>
                      <a:pPr algn="l" fontAlgn="ctr"/>
                      <a:r>
                        <a:rPr lang="ko-KR" altLang="en-US" sz="65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solidFill>
                      <a:srgbClr val="BFBFBF"/>
                    </a:solidFill>
                  </a:tcPr>
                </a:tc>
                <a:tc>
                  <a:txBody>
                    <a:bodyPr/>
                    <a:lstStyle/>
                    <a:p>
                      <a:pPr algn="r" fontAlgn="ctr"/>
                      <a:r>
                        <a:rPr lang="en-US" altLang="ko-KR" sz="650" b="1" i="0" u="none" strike="noStrike">
                          <a:solidFill>
                            <a:srgbClr val="000000"/>
                          </a:solidFill>
                          <a:effectLst/>
                          <a:latin typeface="Arial" panose="020B0604020202020204" pitchFamily="34" charset="0"/>
                          <a:ea typeface="맑은 고딕" panose="020B0503020000020004" pitchFamily="50" charset="-127"/>
                        </a:rPr>
                        <a:t>(3,516)</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l" fontAlgn="ctr"/>
                      <a:r>
                        <a:rPr lang="ko-KR" altLang="en-US" sz="65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solidFill>
                      <a:srgbClr val="BFBFBF"/>
                    </a:solidFill>
                  </a:tcPr>
                </a:tc>
                <a:tc>
                  <a:txBody>
                    <a:bodyPr/>
                    <a:lstStyle/>
                    <a:p>
                      <a:pPr algn="l" fontAlgn="ctr"/>
                      <a:r>
                        <a:rPr lang="ko-KR" altLang="en-US" sz="65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solidFill>
                      <a:srgbClr val="BFBFBF"/>
                    </a:solidFill>
                  </a:tcPr>
                </a:tc>
                <a:tc>
                  <a:txBody>
                    <a:bodyPr/>
                    <a:lstStyle/>
                    <a:p>
                      <a:pPr algn="l" fontAlgn="ctr"/>
                      <a:r>
                        <a:rPr lang="ko-KR" altLang="en-US" sz="65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solidFill>
                      <a:srgbClr val="BFBFBF"/>
                    </a:solidFill>
                  </a:tcPr>
                </a:tc>
                <a:tc>
                  <a:txBody>
                    <a:bodyPr/>
                    <a:lstStyle/>
                    <a:p>
                      <a:pPr algn="l" fontAlgn="ctr"/>
                      <a:r>
                        <a:rPr lang="ko-KR" altLang="en-US" sz="65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solidFill>
                      <a:srgbClr val="BFBFBF"/>
                    </a:solidFill>
                  </a:tcPr>
                </a:tc>
                <a:extLst>
                  <a:ext uri="{0D108BD9-81ED-4DB2-BD59-A6C34878D82A}">
                    <a16:rowId xmlns:a16="http://schemas.microsoft.com/office/drawing/2014/main" val="1095084331"/>
                  </a:ext>
                </a:extLst>
              </a:tr>
              <a:tr h="122400">
                <a:tc vMerge="1">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l" fontAlgn="ctr"/>
                      <a:r>
                        <a:rPr lang="ko-KR" altLang="en-US" sz="650" b="0" i="0" u="none" strike="noStrike">
                          <a:solidFill>
                            <a:srgbClr val="000000"/>
                          </a:solidFill>
                          <a:effectLst/>
                          <a:latin typeface="맑은 고딕" panose="020B0503020000020004" pitchFamily="50" charset="-127"/>
                          <a:ea typeface="맑은 고딕" panose="020B0503020000020004" pitchFamily="50" charset="-127"/>
                        </a:rPr>
                        <a:t>가공마진</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fontAlgn="ctr"/>
                      <a:r>
                        <a:rPr lang="ko-KR" altLang="en-US" sz="65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solidFill>
                      <a:srgbClr val="BFBFBF"/>
                    </a:solidFill>
                  </a:tcPr>
                </a:tc>
                <a:tc>
                  <a:txBody>
                    <a:bodyPr/>
                    <a:lstStyle/>
                    <a:p>
                      <a:pPr algn="r" fontAlgn="ctr"/>
                      <a:r>
                        <a:rPr lang="en-US" altLang="ko-KR" sz="650" b="0" i="0" u="none" strike="noStrike">
                          <a:solidFill>
                            <a:srgbClr val="000000"/>
                          </a:solidFill>
                          <a:effectLst/>
                          <a:latin typeface="Arial" panose="020B0604020202020204" pitchFamily="34" charset="0"/>
                          <a:ea typeface="맑은 고딕" panose="020B0503020000020004" pitchFamily="50" charset="-127"/>
                        </a:rPr>
                        <a:t>1,217</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fontAlgn="ctr"/>
                      <a:r>
                        <a:rPr lang="ko-KR" altLang="en-US" sz="65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solidFill>
                      <a:srgbClr val="BFBFBF"/>
                    </a:solidFill>
                  </a:tcPr>
                </a:tc>
                <a:tc>
                  <a:txBody>
                    <a:bodyPr/>
                    <a:lstStyle/>
                    <a:p>
                      <a:pPr algn="l" fontAlgn="ctr"/>
                      <a:r>
                        <a:rPr lang="ko-KR" altLang="en-US" sz="65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solidFill>
                      <a:srgbClr val="BFBFBF"/>
                    </a:solidFill>
                  </a:tcPr>
                </a:tc>
                <a:tc>
                  <a:txBody>
                    <a:bodyPr/>
                    <a:lstStyle/>
                    <a:p>
                      <a:pPr algn="l" fontAlgn="ctr"/>
                      <a:r>
                        <a:rPr lang="ko-KR" altLang="en-US" sz="65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solidFill>
                      <a:srgbClr val="BFBFBF"/>
                    </a:solidFill>
                  </a:tcPr>
                </a:tc>
                <a:tc>
                  <a:txBody>
                    <a:bodyPr/>
                    <a:lstStyle/>
                    <a:p>
                      <a:pPr algn="l" fontAlgn="ctr"/>
                      <a:r>
                        <a:rPr lang="ko-KR" altLang="en-US" sz="65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solidFill>
                      <a:srgbClr val="BFBFBF"/>
                    </a:solidFill>
                  </a:tcPr>
                </a:tc>
                <a:extLst>
                  <a:ext uri="{0D108BD9-81ED-4DB2-BD59-A6C34878D82A}">
                    <a16:rowId xmlns:a16="http://schemas.microsoft.com/office/drawing/2014/main" val="1542274831"/>
                  </a:ext>
                </a:extLst>
              </a:tr>
              <a:tr h="122400">
                <a:tc>
                  <a:txBody>
                    <a:bodyPr/>
                    <a:lstStyle/>
                    <a:p>
                      <a:pPr algn="l" fontAlgn="ctr"/>
                      <a:r>
                        <a:rPr lang="en-US" sz="650" b="0" i="0" u="none" strike="noStrike">
                          <a:solidFill>
                            <a:srgbClr val="000000"/>
                          </a:solidFill>
                          <a:effectLst/>
                          <a:latin typeface="맑은 고딕" panose="020B0503020000020004" pitchFamily="50" charset="-127"/>
                          <a:ea typeface="맑은 고딕" panose="020B0503020000020004" pitchFamily="50" charset="-127"/>
                        </a:rPr>
                        <a:t>94Ah</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tc>
                  <a:txBody>
                    <a:bodyPr/>
                    <a:lstStyle/>
                    <a:p>
                      <a:pPr algn="l" fontAlgn="ctr"/>
                      <a:r>
                        <a:rPr lang="ko-KR" altLang="en-US" sz="650" b="0" i="0" u="none" strike="noStrike">
                          <a:solidFill>
                            <a:srgbClr val="000000"/>
                          </a:solidFill>
                          <a:effectLst/>
                          <a:latin typeface="맑은 고딕" panose="020B0503020000020004" pitchFamily="50" charset="-127"/>
                          <a:ea typeface="맑은 고딕" panose="020B0503020000020004" pitchFamily="50" charset="-127"/>
                        </a:rPr>
                        <a:t>판매단가</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650" b="0" i="0" u="none" strike="noStrike">
                          <a:solidFill>
                            <a:srgbClr val="000000"/>
                          </a:solidFill>
                          <a:effectLst/>
                          <a:latin typeface="Arial" panose="020B0604020202020204" pitchFamily="34" charset="0"/>
                          <a:ea typeface="맑은 고딕" panose="020B0503020000020004" pitchFamily="50" charset="-127"/>
                        </a:rPr>
                        <a:t>3,768</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l" fontAlgn="ctr"/>
                      <a:r>
                        <a:rPr lang="ko-KR" altLang="en-US" sz="65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BFBFBF"/>
                    </a:solidFill>
                  </a:tcPr>
                </a:tc>
                <a:tc>
                  <a:txBody>
                    <a:bodyPr/>
                    <a:lstStyle/>
                    <a:p>
                      <a:pPr algn="l" fontAlgn="ctr"/>
                      <a:r>
                        <a:rPr lang="ko-KR" altLang="en-US" sz="65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BFBFBF"/>
                    </a:solidFill>
                  </a:tcPr>
                </a:tc>
                <a:tc>
                  <a:txBody>
                    <a:bodyPr/>
                    <a:lstStyle/>
                    <a:p>
                      <a:pPr algn="l" fontAlgn="ctr"/>
                      <a:r>
                        <a:rPr lang="ko-KR" altLang="en-US" sz="65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BFBFBF"/>
                    </a:solidFill>
                  </a:tcPr>
                </a:tc>
                <a:tc>
                  <a:txBody>
                    <a:bodyPr/>
                    <a:lstStyle/>
                    <a:p>
                      <a:pPr algn="l" fontAlgn="ctr"/>
                      <a:r>
                        <a:rPr lang="ko-KR" altLang="en-US" sz="65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BFBFBF"/>
                    </a:solidFill>
                  </a:tcPr>
                </a:tc>
                <a:tc>
                  <a:txBody>
                    <a:bodyPr/>
                    <a:lstStyle/>
                    <a:p>
                      <a:pPr algn="l" fontAlgn="ctr"/>
                      <a:r>
                        <a:rPr lang="ko-KR" altLang="en-US" sz="65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solidFill>
                      <a:srgbClr val="BFBFBF"/>
                    </a:solidFill>
                  </a:tcPr>
                </a:tc>
                <a:extLst>
                  <a:ext uri="{0D108BD9-81ED-4DB2-BD59-A6C34878D82A}">
                    <a16:rowId xmlns:a16="http://schemas.microsoft.com/office/drawing/2014/main" val="3977758465"/>
                  </a:ext>
                </a:extLst>
              </a:tr>
              <a:tr h="122400">
                <a:tc>
                  <a:txBody>
                    <a:bodyPr/>
                    <a:lstStyle/>
                    <a:p>
                      <a:pPr algn="l" fontAlgn="ctr"/>
                      <a:r>
                        <a:rPr lang="ko-KR" altLang="en-US" sz="65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l" fontAlgn="ctr"/>
                      <a:r>
                        <a:rPr lang="ko-KR" altLang="en-US" sz="650" b="1" i="0" u="none" strike="noStrike">
                          <a:solidFill>
                            <a:srgbClr val="000000"/>
                          </a:solidFill>
                          <a:effectLst/>
                          <a:latin typeface="맑은 고딕" panose="020B0503020000020004" pitchFamily="50" charset="-127"/>
                          <a:ea typeface="맑은 고딕" panose="020B0503020000020004" pitchFamily="50" charset="-127"/>
                        </a:rPr>
                        <a:t>재료비</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650" b="1" i="0" u="none" strike="noStrike">
                          <a:solidFill>
                            <a:srgbClr val="000000"/>
                          </a:solidFill>
                          <a:effectLst/>
                          <a:latin typeface="Arial" panose="020B0604020202020204" pitchFamily="34" charset="0"/>
                          <a:ea typeface="맑은 고딕" panose="020B0503020000020004" pitchFamily="50" charset="-127"/>
                        </a:rPr>
                        <a:t>(2,787)</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l" fontAlgn="ctr"/>
                      <a:r>
                        <a:rPr lang="ko-KR" altLang="en-US" sz="65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solidFill>
                      <a:srgbClr val="BFBFBF"/>
                    </a:solidFill>
                  </a:tcPr>
                </a:tc>
                <a:tc>
                  <a:txBody>
                    <a:bodyPr/>
                    <a:lstStyle/>
                    <a:p>
                      <a:pPr algn="l" fontAlgn="ctr"/>
                      <a:r>
                        <a:rPr lang="ko-KR" altLang="en-US" sz="65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solidFill>
                      <a:srgbClr val="BFBFBF"/>
                    </a:solidFill>
                  </a:tcPr>
                </a:tc>
                <a:tc>
                  <a:txBody>
                    <a:bodyPr/>
                    <a:lstStyle/>
                    <a:p>
                      <a:pPr algn="l" fontAlgn="ctr"/>
                      <a:r>
                        <a:rPr lang="ko-KR" altLang="en-US" sz="65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solidFill>
                      <a:srgbClr val="BFBFBF"/>
                    </a:solidFill>
                  </a:tcPr>
                </a:tc>
                <a:tc>
                  <a:txBody>
                    <a:bodyPr/>
                    <a:lstStyle/>
                    <a:p>
                      <a:pPr algn="l" fontAlgn="ctr"/>
                      <a:r>
                        <a:rPr lang="ko-KR" altLang="en-US" sz="65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solidFill>
                      <a:srgbClr val="BFBFBF"/>
                    </a:solidFill>
                  </a:tcPr>
                </a:tc>
                <a:tc>
                  <a:txBody>
                    <a:bodyPr/>
                    <a:lstStyle/>
                    <a:p>
                      <a:pPr algn="l" fontAlgn="ctr"/>
                      <a:r>
                        <a:rPr lang="ko-KR" altLang="en-US" sz="65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solidFill>
                      <a:srgbClr val="BFBFBF"/>
                    </a:solidFill>
                  </a:tcPr>
                </a:tc>
                <a:extLst>
                  <a:ext uri="{0D108BD9-81ED-4DB2-BD59-A6C34878D82A}">
                    <a16:rowId xmlns:a16="http://schemas.microsoft.com/office/drawing/2014/main" val="3192477"/>
                  </a:ext>
                </a:extLst>
              </a:tr>
              <a:tr h="122400">
                <a:tc>
                  <a:txBody>
                    <a:bodyPr/>
                    <a:lstStyle/>
                    <a:p>
                      <a:pPr algn="l" fontAlgn="ctr"/>
                      <a:r>
                        <a:rPr lang="ko-KR" altLang="en-US" sz="65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l" fontAlgn="ctr"/>
                      <a:r>
                        <a:rPr lang="ko-KR" altLang="en-US" sz="650" b="0" i="0" u="none" strike="noStrike">
                          <a:solidFill>
                            <a:srgbClr val="000000"/>
                          </a:solidFill>
                          <a:effectLst/>
                          <a:latin typeface="맑은 고딕" panose="020B0503020000020004" pitchFamily="50" charset="-127"/>
                          <a:ea typeface="맑은 고딕" panose="020B0503020000020004" pitchFamily="50" charset="-127"/>
                        </a:rPr>
                        <a:t>가공마진</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650" b="0" i="0" u="none" strike="noStrike">
                          <a:solidFill>
                            <a:srgbClr val="000000"/>
                          </a:solidFill>
                          <a:effectLst/>
                          <a:latin typeface="Arial" panose="020B0604020202020204" pitchFamily="34" charset="0"/>
                          <a:ea typeface="맑은 고딕" panose="020B0503020000020004" pitchFamily="50" charset="-127"/>
                        </a:rPr>
                        <a:t>980</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fontAlgn="ctr"/>
                      <a:r>
                        <a:rPr lang="ko-KR" altLang="en-US" sz="65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solidFill>
                      <a:srgbClr val="BFBFBF"/>
                    </a:solidFill>
                  </a:tcPr>
                </a:tc>
                <a:tc>
                  <a:txBody>
                    <a:bodyPr/>
                    <a:lstStyle/>
                    <a:p>
                      <a:pPr algn="l" fontAlgn="ctr"/>
                      <a:r>
                        <a:rPr lang="ko-KR" altLang="en-US" sz="65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solidFill>
                      <a:srgbClr val="BFBFBF"/>
                    </a:solidFill>
                  </a:tcPr>
                </a:tc>
                <a:tc>
                  <a:txBody>
                    <a:bodyPr/>
                    <a:lstStyle/>
                    <a:p>
                      <a:pPr algn="l" fontAlgn="ctr"/>
                      <a:r>
                        <a:rPr lang="ko-KR" altLang="en-US" sz="65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solidFill>
                      <a:srgbClr val="BFBFBF"/>
                    </a:solidFill>
                  </a:tcPr>
                </a:tc>
                <a:tc>
                  <a:txBody>
                    <a:bodyPr/>
                    <a:lstStyle/>
                    <a:p>
                      <a:pPr algn="l" fontAlgn="ctr"/>
                      <a:r>
                        <a:rPr lang="ko-KR" altLang="en-US" sz="65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solidFill>
                      <a:srgbClr val="BFBFBF"/>
                    </a:solidFill>
                  </a:tcPr>
                </a:tc>
                <a:tc>
                  <a:txBody>
                    <a:bodyPr/>
                    <a:lstStyle/>
                    <a:p>
                      <a:pPr algn="l" fontAlgn="ctr"/>
                      <a:r>
                        <a:rPr lang="ko-KR" altLang="en-US" sz="65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solidFill>
                      <a:srgbClr val="BFBFBF"/>
                    </a:solidFill>
                  </a:tcPr>
                </a:tc>
                <a:extLst>
                  <a:ext uri="{0D108BD9-81ED-4DB2-BD59-A6C34878D82A}">
                    <a16:rowId xmlns:a16="http://schemas.microsoft.com/office/drawing/2014/main" val="2756478060"/>
                  </a:ext>
                </a:extLst>
              </a:tr>
              <a:tr h="122400">
                <a:tc>
                  <a:txBody>
                    <a:bodyPr/>
                    <a:lstStyle/>
                    <a:p>
                      <a:pPr algn="l" fontAlgn="ctr"/>
                      <a:r>
                        <a:rPr lang="en-US" sz="650" b="0" i="0" u="none" strike="noStrike">
                          <a:solidFill>
                            <a:srgbClr val="000000"/>
                          </a:solidFill>
                          <a:effectLst/>
                          <a:latin typeface="맑은 고딕" panose="020B0503020000020004" pitchFamily="50" charset="-127"/>
                          <a:ea typeface="맑은 고딕" panose="020B0503020000020004" pitchFamily="50" charset="-127"/>
                        </a:rPr>
                        <a:t>112Ah</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tc>
                  <a:txBody>
                    <a:bodyPr/>
                    <a:lstStyle/>
                    <a:p>
                      <a:pPr algn="l" fontAlgn="ctr"/>
                      <a:r>
                        <a:rPr lang="ko-KR" altLang="en-US" sz="650" b="0" i="0" u="none" strike="noStrike">
                          <a:solidFill>
                            <a:srgbClr val="000000"/>
                          </a:solidFill>
                          <a:effectLst/>
                          <a:latin typeface="맑은 고딕" panose="020B0503020000020004" pitchFamily="50" charset="-127"/>
                          <a:ea typeface="맑은 고딕" panose="020B0503020000020004" pitchFamily="50" charset="-127"/>
                        </a:rPr>
                        <a:t>판매단가</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650" b="0" i="0" u="none" strike="noStrike">
                          <a:solidFill>
                            <a:srgbClr val="000000"/>
                          </a:solidFill>
                          <a:effectLst/>
                          <a:latin typeface="Arial" panose="020B0604020202020204" pitchFamily="34" charset="0"/>
                          <a:ea typeface="맑은 고딕" panose="020B0503020000020004" pitchFamily="50" charset="-127"/>
                        </a:rPr>
                        <a:t>3,041</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650" b="0" i="0" u="none" strike="noStrike">
                          <a:solidFill>
                            <a:srgbClr val="000000"/>
                          </a:solidFill>
                          <a:effectLst/>
                          <a:latin typeface="Arial" panose="020B0604020202020204" pitchFamily="34" charset="0"/>
                          <a:ea typeface="맑은 고딕" panose="020B0503020000020004" pitchFamily="50" charset="-127"/>
                        </a:rPr>
                        <a:t>3,024</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l" fontAlgn="ctr"/>
                      <a:r>
                        <a:rPr lang="ko-KR" altLang="en-US" sz="65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BFBFBF"/>
                    </a:solidFill>
                  </a:tcPr>
                </a:tc>
                <a:tc>
                  <a:txBody>
                    <a:bodyPr/>
                    <a:lstStyle/>
                    <a:p>
                      <a:pPr algn="l" fontAlgn="ctr"/>
                      <a:r>
                        <a:rPr lang="ko-KR" altLang="en-US" sz="65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BFBFBF"/>
                    </a:solidFill>
                  </a:tcPr>
                </a:tc>
                <a:tc>
                  <a:txBody>
                    <a:bodyPr/>
                    <a:lstStyle/>
                    <a:p>
                      <a:pPr algn="l" fontAlgn="ctr"/>
                      <a:r>
                        <a:rPr lang="ko-KR" altLang="en-US" sz="65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BFBFBF"/>
                    </a:solidFill>
                  </a:tcPr>
                </a:tc>
                <a:tc>
                  <a:txBody>
                    <a:bodyPr/>
                    <a:lstStyle/>
                    <a:p>
                      <a:pPr algn="l" fontAlgn="ctr"/>
                      <a:r>
                        <a:rPr lang="ko-KR" altLang="en-US" sz="65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solidFill>
                      <a:srgbClr val="BFBFBF"/>
                    </a:solidFill>
                  </a:tcPr>
                </a:tc>
                <a:extLst>
                  <a:ext uri="{0D108BD9-81ED-4DB2-BD59-A6C34878D82A}">
                    <a16:rowId xmlns:a16="http://schemas.microsoft.com/office/drawing/2014/main" val="291489391"/>
                  </a:ext>
                </a:extLst>
              </a:tr>
              <a:tr h="122400">
                <a:tc>
                  <a:txBody>
                    <a:bodyPr/>
                    <a:lstStyle/>
                    <a:p>
                      <a:pPr algn="l" fontAlgn="ctr"/>
                      <a:r>
                        <a:rPr lang="ko-KR" altLang="en-US" sz="650" b="0" i="0" u="none" strike="noStrike" dirty="0">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l" fontAlgn="ctr"/>
                      <a:r>
                        <a:rPr lang="ko-KR" altLang="en-US" sz="650" b="1" i="0" u="none" strike="noStrike">
                          <a:solidFill>
                            <a:srgbClr val="000000"/>
                          </a:solidFill>
                          <a:effectLst/>
                          <a:latin typeface="맑은 고딕" panose="020B0503020000020004" pitchFamily="50" charset="-127"/>
                          <a:ea typeface="맑은 고딕" panose="020B0503020000020004" pitchFamily="50" charset="-127"/>
                        </a:rPr>
                        <a:t>재료비</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650" b="1" i="0" u="none" strike="noStrike">
                          <a:solidFill>
                            <a:srgbClr val="000000"/>
                          </a:solidFill>
                          <a:effectLst/>
                          <a:latin typeface="Arial" panose="020B0604020202020204" pitchFamily="34" charset="0"/>
                          <a:ea typeface="맑은 고딕" panose="020B0503020000020004" pitchFamily="50" charset="-127"/>
                        </a:rPr>
                        <a:t>(2,010)</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650" b="1" i="0" u="none" strike="noStrike">
                          <a:solidFill>
                            <a:srgbClr val="000000"/>
                          </a:solidFill>
                          <a:effectLst/>
                          <a:latin typeface="Arial" panose="020B0604020202020204" pitchFamily="34" charset="0"/>
                          <a:ea typeface="맑은 고딕" panose="020B0503020000020004" pitchFamily="50" charset="-127"/>
                        </a:rPr>
                        <a:t>(1,972)</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l" fontAlgn="ctr"/>
                      <a:r>
                        <a:rPr lang="ko-KR" altLang="en-US" sz="65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solidFill>
                      <a:srgbClr val="BFBFBF"/>
                    </a:solidFill>
                  </a:tcPr>
                </a:tc>
                <a:tc>
                  <a:txBody>
                    <a:bodyPr/>
                    <a:lstStyle/>
                    <a:p>
                      <a:pPr algn="l" fontAlgn="ctr"/>
                      <a:r>
                        <a:rPr lang="ko-KR" altLang="en-US" sz="65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solidFill>
                      <a:srgbClr val="BFBFBF"/>
                    </a:solidFill>
                  </a:tcPr>
                </a:tc>
                <a:tc>
                  <a:txBody>
                    <a:bodyPr/>
                    <a:lstStyle/>
                    <a:p>
                      <a:pPr algn="l" fontAlgn="ctr"/>
                      <a:r>
                        <a:rPr lang="ko-KR" altLang="en-US" sz="65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solidFill>
                      <a:srgbClr val="BFBFBF"/>
                    </a:solidFill>
                  </a:tcPr>
                </a:tc>
                <a:tc>
                  <a:txBody>
                    <a:bodyPr/>
                    <a:lstStyle/>
                    <a:p>
                      <a:pPr algn="l" fontAlgn="ctr"/>
                      <a:r>
                        <a:rPr lang="ko-KR" altLang="en-US" sz="65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solidFill>
                      <a:srgbClr val="BFBFBF"/>
                    </a:solidFill>
                  </a:tcPr>
                </a:tc>
                <a:extLst>
                  <a:ext uri="{0D108BD9-81ED-4DB2-BD59-A6C34878D82A}">
                    <a16:rowId xmlns:a16="http://schemas.microsoft.com/office/drawing/2014/main" val="1524183903"/>
                  </a:ext>
                </a:extLst>
              </a:tr>
              <a:tr h="122400">
                <a:tc>
                  <a:txBody>
                    <a:bodyPr/>
                    <a:lstStyle/>
                    <a:p>
                      <a:pPr algn="l" fontAlgn="ctr"/>
                      <a:r>
                        <a:rPr lang="ko-KR" altLang="en-US" sz="65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l" fontAlgn="ctr"/>
                      <a:r>
                        <a:rPr lang="ko-KR" altLang="en-US" sz="650" b="0" i="0" u="none" strike="noStrike">
                          <a:solidFill>
                            <a:srgbClr val="000000"/>
                          </a:solidFill>
                          <a:effectLst/>
                          <a:latin typeface="맑은 고딕" panose="020B0503020000020004" pitchFamily="50" charset="-127"/>
                          <a:ea typeface="맑은 고딕" panose="020B0503020000020004" pitchFamily="50" charset="-127"/>
                        </a:rPr>
                        <a:t>가공마진</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650" b="0" i="0" u="none" strike="noStrike">
                          <a:solidFill>
                            <a:srgbClr val="000000"/>
                          </a:solidFill>
                          <a:effectLst/>
                          <a:latin typeface="Arial" panose="020B0604020202020204" pitchFamily="34" charset="0"/>
                          <a:ea typeface="맑은 고딕" panose="020B0503020000020004" pitchFamily="50" charset="-127"/>
                        </a:rPr>
                        <a:t>1,032</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650" b="0" i="0" u="none" strike="noStrike">
                          <a:solidFill>
                            <a:srgbClr val="000000"/>
                          </a:solidFill>
                          <a:effectLst/>
                          <a:latin typeface="Arial" panose="020B0604020202020204" pitchFamily="34" charset="0"/>
                          <a:ea typeface="맑은 고딕" panose="020B0503020000020004" pitchFamily="50" charset="-127"/>
                        </a:rPr>
                        <a:t>1,052</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fontAlgn="ctr"/>
                      <a:r>
                        <a:rPr lang="ko-KR" altLang="en-US" sz="65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solidFill>
                      <a:srgbClr val="BFBFBF"/>
                    </a:solidFill>
                  </a:tcPr>
                </a:tc>
                <a:tc>
                  <a:txBody>
                    <a:bodyPr/>
                    <a:lstStyle/>
                    <a:p>
                      <a:pPr algn="l" fontAlgn="ctr"/>
                      <a:r>
                        <a:rPr lang="ko-KR" altLang="en-US" sz="65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solidFill>
                      <a:srgbClr val="BFBFBF"/>
                    </a:solidFill>
                  </a:tcPr>
                </a:tc>
                <a:tc>
                  <a:txBody>
                    <a:bodyPr/>
                    <a:lstStyle/>
                    <a:p>
                      <a:pPr algn="l" fontAlgn="ctr"/>
                      <a:r>
                        <a:rPr lang="ko-KR" altLang="en-US" sz="65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solidFill>
                      <a:srgbClr val="BFBFBF"/>
                    </a:solidFill>
                  </a:tcPr>
                </a:tc>
                <a:tc>
                  <a:txBody>
                    <a:bodyPr/>
                    <a:lstStyle/>
                    <a:p>
                      <a:pPr algn="l" fontAlgn="ctr"/>
                      <a:r>
                        <a:rPr lang="ko-KR" altLang="en-US" sz="65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solidFill>
                      <a:srgbClr val="BFBFBF"/>
                    </a:solidFill>
                  </a:tcPr>
                </a:tc>
                <a:extLst>
                  <a:ext uri="{0D108BD9-81ED-4DB2-BD59-A6C34878D82A}">
                    <a16:rowId xmlns:a16="http://schemas.microsoft.com/office/drawing/2014/main" val="1282240839"/>
                  </a:ext>
                </a:extLst>
              </a:tr>
              <a:tr h="122400">
                <a:tc>
                  <a:txBody>
                    <a:bodyPr/>
                    <a:lstStyle/>
                    <a:p>
                      <a:pPr algn="l" fontAlgn="ctr"/>
                      <a:r>
                        <a:rPr lang="en-US" sz="650" b="0" i="0" u="none" strike="noStrike" dirty="0">
                          <a:solidFill>
                            <a:srgbClr val="000000"/>
                          </a:solidFill>
                          <a:effectLst/>
                          <a:latin typeface="맑은 고딕" panose="020B0503020000020004" pitchFamily="50" charset="-127"/>
                          <a:ea typeface="맑은 고딕" panose="020B0503020000020004" pitchFamily="50" charset="-127"/>
                        </a:rPr>
                        <a:t>149Ah</a:t>
                      </a:r>
                      <a:r>
                        <a:rPr lang="en-US" sz="650" b="0" i="0" u="none" strike="noStrike" baseline="30000" dirty="0">
                          <a:solidFill>
                            <a:srgbClr val="000000"/>
                          </a:solidFill>
                          <a:effectLst/>
                          <a:latin typeface="맑은 고딕" panose="020B0503020000020004" pitchFamily="50" charset="-127"/>
                          <a:ea typeface="맑은 고딕" panose="020B0503020000020004" pitchFamily="50" charset="-127"/>
                        </a:rPr>
                        <a:t>3</a:t>
                      </a:r>
                      <a:endParaRPr lang="en-US" sz="65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tc>
                  <a:txBody>
                    <a:bodyPr/>
                    <a:lstStyle/>
                    <a:p>
                      <a:pPr algn="l" fontAlgn="ctr"/>
                      <a:r>
                        <a:rPr lang="ko-KR" altLang="en-US" sz="650" b="0" i="0" u="none" strike="noStrike">
                          <a:solidFill>
                            <a:srgbClr val="000000"/>
                          </a:solidFill>
                          <a:effectLst/>
                          <a:latin typeface="맑은 고딕" panose="020B0503020000020004" pitchFamily="50" charset="-127"/>
                          <a:ea typeface="맑은 고딕" panose="020B0503020000020004" pitchFamily="50" charset="-127"/>
                        </a:rPr>
                        <a:t>판매단가</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a:txBody>
                    <a:bodyPr/>
                    <a:lstStyle/>
                    <a:p>
                      <a:pPr algn="l" fontAlgn="ctr"/>
                      <a:r>
                        <a:rPr lang="ko-KR" altLang="en-US" sz="65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BFBFBF"/>
                    </a:solidFill>
                  </a:tcPr>
                </a:tc>
                <a:tc>
                  <a:txBody>
                    <a:bodyPr/>
                    <a:lstStyle/>
                    <a:p>
                      <a:pPr algn="r" fontAlgn="ctr"/>
                      <a:r>
                        <a:rPr lang="en-US" altLang="ko-KR" sz="650" b="0" i="0" u="none" strike="noStrike">
                          <a:solidFill>
                            <a:srgbClr val="000000"/>
                          </a:solidFill>
                          <a:effectLst/>
                          <a:latin typeface="Arial" panose="020B0604020202020204" pitchFamily="34" charset="0"/>
                          <a:ea typeface="맑은 고딕" panose="020B0503020000020004" pitchFamily="50" charset="-127"/>
                        </a:rPr>
                        <a:t>3,024</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650" b="0" i="0" u="none" strike="noStrike">
                          <a:solidFill>
                            <a:srgbClr val="000000"/>
                          </a:solidFill>
                          <a:effectLst/>
                          <a:latin typeface="Arial" panose="020B0604020202020204" pitchFamily="34" charset="0"/>
                          <a:ea typeface="맑은 고딕" panose="020B0503020000020004" pitchFamily="50" charset="-127"/>
                        </a:rPr>
                        <a:t>2,972</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650" b="0" i="0" u="none" strike="noStrike">
                          <a:solidFill>
                            <a:srgbClr val="000000"/>
                          </a:solidFill>
                          <a:effectLst/>
                          <a:latin typeface="Arial" panose="020B0604020202020204" pitchFamily="34" charset="0"/>
                          <a:ea typeface="맑은 고딕" panose="020B0503020000020004" pitchFamily="50" charset="-127"/>
                        </a:rPr>
                        <a:t>2,943</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650" b="0" i="0" u="none" strike="noStrike">
                          <a:solidFill>
                            <a:srgbClr val="000000"/>
                          </a:solidFill>
                          <a:effectLst/>
                          <a:latin typeface="Arial" panose="020B0604020202020204" pitchFamily="34" charset="0"/>
                          <a:ea typeface="맑은 고딕" panose="020B0503020000020004" pitchFamily="50" charset="-127"/>
                        </a:rPr>
                        <a:t>2,907</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650" b="0" i="0" u="none" strike="noStrike">
                          <a:solidFill>
                            <a:srgbClr val="000000"/>
                          </a:solidFill>
                          <a:effectLst/>
                          <a:latin typeface="Arial" panose="020B0604020202020204" pitchFamily="34" charset="0"/>
                          <a:ea typeface="맑은 고딕" panose="020B0503020000020004" pitchFamily="50" charset="-127"/>
                        </a:rPr>
                        <a:t>2,870</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extLst>
                  <a:ext uri="{0D108BD9-81ED-4DB2-BD59-A6C34878D82A}">
                    <a16:rowId xmlns:a16="http://schemas.microsoft.com/office/drawing/2014/main" val="378894113"/>
                  </a:ext>
                </a:extLst>
              </a:tr>
              <a:tr h="122400">
                <a:tc>
                  <a:txBody>
                    <a:bodyPr/>
                    <a:lstStyle/>
                    <a:p>
                      <a:pPr algn="l" fontAlgn="ctr"/>
                      <a:r>
                        <a:rPr lang="ko-KR" altLang="en-US" sz="65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l" fontAlgn="ctr"/>
                      <a:r>
                        <a:rPr lang="ko-KR" altLang="en-US" sz="650" b="1" i="0" u="none" strike="noStrike">
                          <a:solidFill>
                            <a:srgbClr val="000000"/>
                          </a:solidFill>
                          <a:effectLst/>
                          <a:latin typeface="맑은 고딕" panose="020B0503020000020004" pitchFamily="50" charset="-127"/>
                          <a:ea typeface="맑은 고딕" panose="020B0503020000020004" pitchFamily="50" charset="-127"/>
                        </a:rPr>
                        <a:t>재료비</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dot"/>
                      <a:round/>
                      <a:headEnd type="none" w="med" len="med"/>
                      <a:tailEnd type="none" w="med" len="med"/>
                    </a:lnB>
                  </a:tcPr>
                </a:tc>
                <a:tc>
                  <a:txBody>
                    <a:bodyPr/>
                    <a:lstStyle/>
                    <a:p>
                      <a:pPr algn="l" fontAlgn="ctr"/>
                      <a:r>
                        <a:rPr lang="ko-KR" altLang="en-US" sz="65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solidFill>
                      <a:srgbClr val="BFBFBF"/>
                    </a:solidFill>
                  </a:tcPr>
                </a:tc>
                <a:tc>
                  <a:txBody>
                    <a:bodyPr/>
                    <a:lstStyle/>
                    <a:p>
                      <a:pPr algn="r" fontAlgn="ctr"/>
                      <a:r>
                        <a:rPr lang="en-US" altLang="ko-KR" sz="650" b="1" i="0" u="none" strike="noStrike">
                          <a:solidFill>
                            <a:srgbClr val="000000"/>
                          </a:solidFill>
                          <a:effectLst/>
                          <a:latin typeface="Arial" panose="020B0604020202020204" pitchFamily="34" charset="0"/>
                          <a:ea typeface="맑은 고딕" panose="020B0503020000020004" pitchFamily="50" charset="-127"/>
                        </a:rPr>
                        <a:t>(1,972)</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650" b="1" i="0" u="none" strike="noStrike">
                          <a:solidFill>
                            <a:srgbClr val="000000"/>
                          </a:solidFill>
                          <a:effectLst/>
                          <a:latin typeface="Arial" panose="020B0604020202020204" pitchFamily="34" charset="0"/>
                          <a:ea typeface="맑은 고딕" panose="020B0503020000020004" pitchFamily="50" charset="-127"/>
                        </a:rPr>
                        <a:t>(1,911)</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650" b="1" i="0" u="none" strike="noStrike">
                          <a:solidFill>
                            <a:srgbClr val="000000"/>
                          </a:solidFill>
                          <a:effectLst/>
                          <a:latin typeface="Arial" panose="020B0604020202020204" pitchFamily="34" charset="0"/>
                          <a:ea typeface="맑은 고딕" panose="020B0503020000020004" pitchFamily="50" charset="-127"/>
                        </a:rPr>
                        <a:t>(1,866)</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650" b="1" i="0" u="none" strike="noStrike">
                          <a:solidFill>
                            <a:srgbClr val="000000"/>
                          </a:solidFill>
                          <a:effectLst/>
                          <a:latin typeface="Arial" panose="020B0604020202020204" pitchFamily="34" charset="0"/>
                          <a:ea typeface="맑은 고딕" panose="020B0503020000020004" pitchFamily="50" charset="-127"/>
                        </a:rPr>
                        <a:t>(1,815)</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650" b="1" i="0" u="none" strike="noStrike">
                          <a:solidFill>
                            <a:srgbClr val="000000"/>
                          </a:solidFill>
                          <a:effectLst/>
                          <a:latin typeface="Arial" panose="020B0604020202020204" pitchFamily="34" charset="0"/>
                          <a:ea typeface="맑은 고딕" panose="020B0503020000020004" pitchFamily="50" charset="-127"/>
                        </a:rPr>
                        <a:t>(1,765)</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2879277647"/>
                  </a:ext>
                </a:extLst>
              </a:tr>
              <a:tr h="122400">
                <a:tc>
                  <a:txBody>
                    <a:bodyPr/>
                    <a:lstStyle/>
                    <a:p>
                      <a:pPr algn="l" fontAlgn="ctr"/>
                      <a:r>
                        <a:rPr lang="ko-KR" altLang="en-US" sz="65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l" fontAlgn="ctr"/>
                      <a:r>
                        <a:rPr lang="ko-KR" altLang="en-US" sz="650" b="0" i="0" u="none" strike="noStrike">
                          <a:solidFill>
                            <a:srgbClr val="000000"/>
                          </a:solidFill>
                          <a:effectLst/>
                          <a:latin typeface="맑은 고딕" panose="020B0503020000020004" pitchFamily="50" charset="-127"/>
                          <a:ea typeface="맑은 고딕" panose="020B0503020000020004" pitchFamily="50" charset="-127"/>
                        </a:rPr>
                        <a:t>가공마진</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fontAlgn="ctr"/>
                      <a:r>
                        <a:rPr lang="ko-KR" altLang="en-US" sz="65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solidFill>
                      <a:srgbClr val="BFBFBF"/>
                    </a:solidFill>
                  </a:tcPr>
                </a:tc>
                <a:tc>
                  <a:txBody>
                    <a:bodyPr/>
                    <a:lstStyle/>
                    <a:p>
                      <a:pPr algn="r" fontAlgn="ctr"/>
                      <a:r>
                        <a:rPr lang="en-US" altLang="ko-KR" sz="650" b="0" i="0" u="none" strike="noStrike">
                          <a:solidFill>
                            <a:srgbClr val="000000"/>
                          </a:solidFill>
                          <a:effectLst/>
                          <a:latin typeface="Arial" panose="020B0604020202020204" pitchFamily="34" charset="0"/>
                          <a:ea typeface="맑은 고딕" panose="020B0503020000020004" pitchFamily="50" charset="-127"/>
                        </a:rPr>
                        <a:t>1,052</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650" b="0" i="0" u="none" strike="noStrike">
                          <a:solidFill>
                            <a:srgbClr val="000000"/>
                          </a:solidFill>
                          <a:effectLst/>
                          <a:latin typeface="Arial" panose="020B0604020202020204" pitchFamily="34" charset="0"/>
                          <a:ea typeface="맑은 고딕" panose="020B0503020000020004" pitchFamily="50" charset="-127"/>
                        </a:rPr>
                        <a:t>1,061</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650" b="0" i="0" u="none" strike="noStrike">
                          <a:solidFill>
                            <a:srgbClr val="000000"/>
                          </a:solidFill>
                          <a:effectLst/>
                          <a:latin typeface="Arial" panose="020B0604020202020204" pitchFamily="34" charset="0"/>
                          <a:ea typeface="맑은 고딕" panose="020B0503020000020004" pitchFamily="50" charset="-127"/>
                        </a:rPr>
                        <a:t>1,078</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650" b="0" i="0" u="none" strike="noStrike">
                          <a:solidFill>
                            <a:srgbClr val="000000"/>
                          </a:solidFill>
                          <a:effectLst/>
                          <a:latin typeface="Arial" panose="020B0604020202020204" pitchFamily="34" charset="0"/>
                          <a:ea typeface="맑은 고딕" panose="020B0503020000020004" pitchFamily="50" charset="-127"/>
                        </a:rPr>
                        <a:t>1,092</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650" b="0" i="0" u="none" strike="noStrike" dirty="0">
                          <a:solidFill>
                            <a:srgbClr val="000000"/>
                          </a:solidFill>
                          <a:effectLst/>
                          <a:latin typeface="Arial" panose="020B0604020202020204" pitchFamily="34" charset="0"/>
                          <a:ea typeface="맑은 고딕" panose="020B0503020000020004" pitchFamily="50" charset="-127"/>
                        </a:rPr>
                        <a:t>1,106</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658188771"/>
                  </a:ext>
                </a:extLst>
              </a:tr>
            </a:tbl>
          </a:graphicData>
        </a:graphic>
      </p:graphicFrame>
      <p:sp>
        <p:nvSpPr>
          <p:cNvPr id="34" name="직사각형 33">
            <a:extLst>
              <a:ext uri="{FF2B5EF4-FFF2-40B4-BE49-F238E27FC236}">
                <a16:creationId xmlns:a16="http://schemas.microsoft.com/office/drawing/2014/main" id="{51E0371C-0036-447B-961B-59B4D074571F}"/>
              </a:ext>
            </a:extLst>
          </p:cNvPr>
          <p:cNvSpPr/>
          <p:nvPr/>
        </p:nvSpPr>
        <p:spPr>
          <a:xfrm>
            <a:off x="5054599" y="5859845"/>
            <a:ext cx="4356101" cy="430887"/>
          </a:xfrm>
          <a:prstGeom prst="rect">
            <a:avLst/>
          </a:prstGeom>
        </p:spPr>
        <p:txBody>
          <a:bodyPr wrap="square" lIns="0" tIns="0" rIns="0" bIns="0" anchor="b">
            <a:spAutoFit/>
          </a:bodyPr>
          <a:lstStyle/>
          <a:p>
            <a:pPr>
              <a:defRPr/>
            </a:pPr>
            <a:r>
              <a:rPr lang="en-US" altLang="ko-KR" sz="700" kern="0" dirty="0">
                <a:latin typeface="Arial" panose="020B0604020202020204" pitchFamily="34" charset="0"/>
                <a:ea typeface="+mj-ea"/>
                <a:cs typeface="Arial" panose="020B0604020202020204" pitchFamily="34" charset="0"/>
              </a:rPr>
              <a:t>Note 2: </a:t>
            </a:r>
            <a:r>
              <a:rPr lang="ko-KR" altLang="en-US" sz="700" kern="0" dirty="0">
                <a:latin typeface="Arial" panose="020B0604020202020204" pitchFamily="34" charset="0"/>
                <a:ea typeface="+mj-ea"/>
                <a:cs typeface="Arial" panose="020B0604020202020204" pitchFamily="34" charset="0"/>
              </a:rPr>
              <a:t>현재 사업부로부터 </a:t>
            </a:r>
            <a:r>
              <a:rPr lang="en-US" altLang="ko-KR" sz="700" kern="0" dirty="0">
                <a:latin typeface="Arial" panose="020B0604020202020204" pitchFamily="34" charset="0"/>
                <a:ea typeface="+mj-ea"/>
                <a:cs typeface="Arial" panose="020B0604020202020204" pitchFamily="34" charset="0"/>
              </a:rPr>
              <a:t>2021</a:t>
            </a:r>
            <a:r>
              <a:rPr lang="ko-KR" altLang="en-US" sz="700" kern="0" dirty="0">
                <a:latin typeface="Arial" panose="020B0604020202020204" pitchFamily="34" charset="0"/>
                <a:ea typeface="+mj-ea"/>
                <a:cs typeface="Arial" panose="020B0604020202020204" pitchFamily="34" charset="0"/>
              </a:rPr>
              <a:t>년 </a:t>
            </a:r>
            <a:r>
              <a:rPr lang="en-US" altLang="ko-KR" sz="700" kern="0" dirty="0">
                <a:latin typeface="Arial" panose="020B0604020202020204" pitchFamily="34" charset="0"/>
                <a:ea typeface="+mj-ea"/>
                <a:cs typeface="Arial" panose="020B0604020202020204" pitchFamily="34" charset="0"/>
              </a:rPr>
              <a:t>12</a:t>
            </a:r>
            <a:r>
              <a:rPr lang="ko-KR" altLang="en-US" sz="700" kern="0" dirty="0">
                <a:latin typeface="Arial" panose="020B0604020202020204" pitchFamily="34" charset="0"/>
                <a:ea typeface="+mj-ea"/>
                <a:cs typeface="Arial" panose="020B0604020202020204" pitchFamily="34" charset="0"/>
              </a:rPr>
              <a:t>월 </a:t>
            </a:r>
            <a:r>
              <a:rPr lang="en-US" altLang="ko-KR" sz="700" kern="0" dirty="0">
                <a:latin typeface="Arial" panose="020B0604020202020204" pitchFamily="34" charset="0"/>
                <a:ea typeface="+mj-ea"/>
                <a:cs typeface="Arial" panose="020B0604020202020204" pitchFamily="34" charset="0"/>
              </a:rPr>
              <a:t>~ 2022</a:t>
            </a:r>
            <a:r>
              <a:rPr lang="ko-KR" altLang="en-US" sz="700" kern="0" dirty="0">
                <a:latin typeface="Arial" panose="020B0604020202020204" pitchFamily="34" charset="0"/>
                <a:ea typeface="+mj-ea"/>
                <a:cs typeface="Arial" panose="020B0604020202020204" pitchFamily="34" charset="0"/>
              </a:rPr>
              <a:t>년 </a:t>
            </a:r>
            <a:r>
              <a:rPr lang="en-US" altLang="ko-KR" sz="700" kern="0" dirty="0">
                <a:latin typeface="Arial" panose="020B0604020202020204" pitchFamily="34" charset="0"/>
                <a:ea typeface="+mj-ea"/>
                <a:cs typeface="Arial" panose="020B0604020202020204" pitchFamily="34" charset="0"/>
              </a:rPr>
              <a:t>6</a:t>
            </a:r>
            <a:r>
              <a:rPr lang="ko-KR" altLang="en-US" sz="700" kern="0" dirty="0">
                <a:latin typeface="Arial" panose="020B0604020202020204" pitchFamily="34" charset="0"/>
                <a:ea typeface="+mj-ea"/>
                <a:cs typeface="Arial" panose="020B0604020202020204" pitchFamily="34" charset="0"/>
              </a:rPr>
              <a:t>월의 각 제품별 월별 </a:t>
            </a:r>
            <a:r>
              <a:rPr lang="en-US" altLang="ko-KR" sz="700" kern="0" dirty="0">
                <a:latin typeface="Arial" panose="020B0604020202020204" pitchFamily="34" charset="0"/>
                <a:ea typeface="+mj-ea"/>
                <a:cs typeface="Arial" panose="020B0604020202020204" pitchFamily="34" charset="0"/>
              </a:rPr>
              <a:t>BOM </a:t>
            </a:r>
            <a:r>
              <a:rPr lang="ko-KR" altLang="en-US" sz="700" kern="0" dirty="0">
                <a:latin typeface="Arial" panose="020B0604020202020204" pitchFamily="34" charset="0"/>
                <a:ea typeface="+mj-ea"/>
                <a:cs typeface="Arial" panose="020B0604020202020204" pitchFamily="34" charset="0"/>
              </a:rPr>
              <a:t>실적치를 제공받지 아니하여 </a:t>
            </a:r>
            <a:r>
              <a:rPr lang="en-US" altLang="ko-KR" sz="700" kern="0" dirty="0">
                <a:latin typeface="Arial" panose="020B0604020202020204" pitchFamily="34" charset="0"/>
                <a:ea typeface="+mj-ea"/>
                <a:cs typeface="Arial" panose="020B0604020202020204" pitchFamily="34" charset="0"/>
              </a:rPr>
              <a:t>2021</a:t>
            </a:r>
            <a:r>
              <a:rPr lang="ko-KR" altLang="en-US" sz="700" kern="0" dirty="0">
                <a:latin typeface="Arial" panose="020B0604020202020204" pitchFamily="34" charset="0"/>
                <a:ea typeface="+mj-ea"/>
                <a:cs typeface="Arial" panose="020B0604020202020204" pitchFamily="34" charset="0"/>
              </a:rPr>
              <a:t>년 </a:t>
            </a:r>
            <a:r>
              <a:rPr lang="en-US" altLang="ko-KR" sz="700" kern="0" dirty="0">
                <a:latin typeface="Arial" panose="020B0604020202020204" pitchFamily="34" charset="0"/>
                <a:ea typeface="+mj-ea"/>
                <a:cs typeface="Arial" panose="020B0604020202020204" pitchFamily="34" charset="0"/>
              </a:rPr>
              <a:t>11</a:t>
            </a:r>
            <a:r>
              <a:rPr lang="ko-KR" altLang="en-US" sz="700" kern="0" dirty="0">
                <a:latin typeface="Arial" panose="020B0604020202020204" pitchFamily="34" charset="0"/>
                <a:ea typeface="+mj-ea"/>
                <a:cs typeface="Arial" panose="020B0604020202020204" pitchFamily="34" charset="0"/>
              </a:rPr>
              <a:t>월까지의 </a:t>
            </a:r>
            <a:r>
              <a:rPr lang="en-US" altLang="ko-KR" sz="700" kern="0" dirty="0">
                <a:latin typeface="Arial" panose="020B0604020202020204" pitchFamily="34" charset="0"/>
                <a:ea typeface="+mj-ea"/>
                <a:cs typeface="Arial" panose="020B0604020202020204" pitchFamily="34" charset="0"/>
              </a:rPr>
              <a:t>BOM </a:t>
            </a:r>
            <a:r>
              <a:rPr lang="ko-KR" altLang="en-US" sz="700" kern="0" dirty="0">
                <a:latin typeface="Arial" panose="020B0604020202020204" pitchFamily="34" charset="0"/>
                <a:ea typeface="+mj-ea"/>
                <a:cs typeface="Arial" panose="020B0604020202020204" pitchFamily="34" charset="0"/>
              </a:rPr>
              <a:t>실적치만 반영하였음 </a:t>
            </a:r>
            <a:endParaRPr lang="en-US" altLang="ko-KR" sz="700" kern="0" dirty="0">
              <a:latin typeface="Arial" panose="020B0604020202020204" pitchFamily="34" charset="0"/>
              <a:ea typeface="+mj-ea"/>
              <a:cs typeface="Arial" panose="020B0604020202020204" pitchFamily="34" charset="0"/>
            </a:endParaRPr>
          </a:p>
          <a:p>
            <a:pPr>
              <a:defRPr/>
            </a:pPr>
            <a:r>
              <a:rPr lang="en-US" altLang="ko-KR" sz="700" kern="0" dirty="0">
                <a:latin typeface="Arial" panose="020B0604020202020204" pitchFamily="34" charset="0"/>
                <a:ea typeface="+mj-ea"/>
                <a:cs typeface="Arial" panose="020B0604020202020204" pitchFamily="34" charset="0"/>
              </a:rPr>
              <a:t>Note 3: 149Ah </a:t>
            </a:r>
            <a:r>
              <a:rPr lang="ko-KR" altLang="en-US" sz="700" kern="0" dirty="0">
                <a:latin typeface="Arial" panose="020B0604020202020204" pitchFamily="34" charset="0"/>
                <a:ea typeface="+mj-ea"/>
                <a:cs typeface="Arial" panose="020B0604020202020204" pitchFamily="34" charset="0"/>
              </a:rPr>
              <a:t>첫 양산 시점인 </a:t>
            </a:r>
            <a:r>
              <a:rPr lang="en-US" altLang="ko-KR" sz="700" kern="0" dirty="0">
                <a:latin typeface="Arial" panose="020B0604020202020204" pitchFamily="34" charset="0"/>
                <a:ea typeface="+mj-ea"/>
                <a:cs typeface="Arial" panose="020B0604020202020204" pitchFamily="34" charset="0"/>
              </a:rPr>
              <a:t>2023</a:t>
            </a:r>
            <a:r>
              <a:rPr lang="ko-KR" altLang="en-US" sz="700" kern="0" dirty="0">
                <a:latin typeface="Arial" panose="020B0604020202020204" pitchFamily="34" charset="0"/>
                <a:ea typeface="+mj-ea"/>
                <a:cs typeface="Arial" panose="020B0604020202020204" pitchFamily="34" charset="0"/>
              </a:rPr>
              <a:t>년의 </a:t>
            </a:r>
            <a:r>
              <a:rPr lang="en-US" altLang="ko-KR" sz="700" kern="0" dirty="0">
                <a:latin typeface="Arial" panose="020B0604020202020204" pitchFamily="34" charset="0"/>
                <a:ea typeface="+mj-ea"/>
                <a:cs typeface="Arial" panose="020B0604020202020204" pitchFamily="34" charset="0"/>
              </a:rPr>
              <a:t>149Ah</a:t>
            </a:r>
            <a:r>
              <a:rPr lang="ko-KR" altLang="en-US" sz="700" kern="0" dirty="0">
                <a:latin typeface="Arial" panose="020B0604020202020204" pitchFamily="34" charset="0"/>
                <a:ea typeface="+mj-ea"/>
                <a:cs typeface="Arial" panose="020B0604020202020204" pitchFamily="34" charset="0"/>
              </a:rPr>
              <a:t>의 판매단가 및 가공마진은 사업부 인터뷰를 반영하여 </a:t>
            </a:r>
            <a:r>
              <a:rPr lang="en-US" altLang="ko-KR" sz="700" kern="0" dirty="0">
                <a:latin typeface="Arial" panose="020B0604020202020204" pitchFamily="34" charset="0"/>
                <a:ea typeface="+mj-ea"/>
                <a:cs typeface="Arial" panose="020B0604020202020204" pitchFamily="34" charset="0"/>
              </a:rPr>
              <a:t>112Ah</a:t>
            </a:r>
            <a:r>
              <a:rPr lang="ko-KR" altLang="en-US" sz="700" kern="0" dirty="0">
                <a:latin typeface="Arial" panose="020B0604020202020204" pitchFamily="34" charset="0"/>
                <a:ea typeface="+mj-ea"/>
                <a:cs typeface="Arial" panose="020B0604020202020204" pitchFamily="34" charset="0"/>
              </a:rPr>
              <a:t>의 판매단가 및 가공마진을 준용하였음</a:t>
            </a:r>
            <a:endParaRPr lang="en-US" altLang="ko-KR" sz="700" kern="0" dirty="0">
              <a:latin typeface="Arial" panose="020B0604020202020204" pitchFamily="34" charset="0"/>
              <a:ea typeface="+mj-ea"/>
              <a:cs typeface="Arial" panose="020B0604020202020204" pitchFamily="34" charset="0"/>
            </a:endParaRPr>
          </a:p>
        </p:txBody>
      </p:sp>
      <p:cxnSp>
        <p:nvCxnSpPr>
          <p:cNvPr id="3" name="연결선: 꺾임 2">
            <a:extLst>
              <a:ext uri="{FF2B5EF4-FFF2-40B4-BE49-F238E27FC236}">
                <a16:creationId xmlns:a16="http://schemas.microsoft.com/office/drawing/2014/main" id="{2A2CE1D5-D94B-48B1-90B2-21F4276A95A4}"/>
              </a:ext>
            </a:extLst>
          </p:cNvPr>
          <p:cNvCxnSpPr>
            <a:cxnSpLocks/>
          </p:cNvCxnSpPr>
          <p:nvPr/>
        </p:nvCxnSpPr>
        <p:spPr>
          <a:xfrm>
            <a:off x="1116022" y="5422964"/>
            <a:ext cx="698244" cy="515874"/>
          </a:xfrm>
          <a:prstGeom prst="bentConnector3">
            <a:avLst>
              <a:gd name="adj1" fmla="val -10704"/>
            </a:avLst>
          </a:prstGeom>
          <a:ln w="31750">
            <a:solidFill>
              <a:srgbClr val="CCE9F8"/>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29" name="표 28">
            <a:extLst>
              <a:ext uri="{FF2B5EF4-FFF2-40B4-BE49-F238E27FC236}">
                <a16:creationId xmlns:a16="http://schemas.microsoft.com/office/drawing/2014/main" id="{4AF87712-10A7-4EB1-8F98-7332BF524EE5}"/>
              </a:ext>
            </a:extLst>
          </p:cNvPr>
          <p:cNvGraphicFramePr>
            <a:graphicFrameLocks noGrp="1"/>
          </p:cNvGraphicFramePr>
          <p:nvPr>
            <p:extLst>
              <p:ext uri="{D42A27DB-BD31-4B8C-83A1-F6EECF244321}">
                <p14:modId xmlns:p14="http://schemas.microsoft.com/office/powerpoint/2010/main" val="3103531068"/>
              </p:ext>
            </p:extLst>
          </p:nvPr>
        </p:nvGraphicFramePr>
        <p:xfrm>
          <a:off x="571115" y="4602553"/>
          <a:ext cx="1152000" cy="856800"/>
        </p:xfrm>
        <a:graphic>
          <a:graphicData uri="http://schemas.openxmlformats.org/drawingml/2006/table">
            <a:tbl>
              <a:tblPr>
                <a:tableStyleId>{5C22544A-7EE6-4342-B048-85BDC9FD1C3A}</a:tableStyleId>
              </a:tblPr>
              <a:tblGrid>
                <a:gridCol w="432000">
                  <a:extLst>
                    <a:ext uri="{9D8B030D-6E8A-4147-A177-3AD203B41FA5}">
                      <a16:colId xmlns:a16="http://schemas.microsoft.com/office/drawing/2014/main" val="1581355060"/>
                    </a:ext>
                  </a:extLst>
                </a:gridCol>
                <a:gridCol w="720000">
                  <a:extLst>
                    <a:ext uri="{9D8B030D-6E8A-4147-A177-3AD203B41FA5}">
                      <a16:colId xmlns:a16="http://schemas.microsoft.com/office/drawing/2014/main" val="3470987732"/>
                    </a:ext>
                  </a:extLst>
                </a:gridCol>
              </a:tblGrid>
              <a:tr h="122400">
                <a:tc gridSpan="2">
                  <a:txBody>
                    <a:bodyPr/>
                    <a:lstStyle/>
                    <a:p>
                      <a:pPr algn="l" fontAlgn="ctr"/>
                      <a:r>
                        <a:rPr lang="ko-KR" altLang="en-US" sz="700" b="1" i="0" u="none" strike="noStrike" dirty="0">
                          <a:solidFill>
                            <a:schemeClr val="bg1"/>
                          </a:solidFill>
                          <a:effectLst/>
                          <a:latin typeface="Arial" panose="020B0604020202020204" pitchFamily="34" charset="0"/>
                          <a:ea typeface="+mn-ea"/>
                          <a:cs typeface="Arial" panose="020B0604020202020204" pitchFamily="34" charset="0"/>
                        </a:rPr>
                        <a:t>과거 </a:t>
                      </a:r>
                      <a:r>
                        <a:rPr lang="en-US" altLang="ko-KR" sz="700" b="1" i="0" u="none" strike="noStrike" dirty="0">
                          <a:solidFill>
                            <a:schemeClr val="bg1"/>
                          </a:solidFill>
                          <a:effectLst/>
                          <a:latin typeface="Arial" panose="020B0604020202020204" pitchFamily="34" charset="0"/>
                          <a:ea typeface="+mn-ea"/>
                          <a:cs typeface="Arial" panose="020B0604020202020204" pitchFamily="34" charset="0"/>
                        </a:rPr>
                        <a:t>3</a:t>
                      </a:r>
                      <a:r>
                        <a:rPr lang="ko-KR" altLang="en-US" sz="700" b="1" i="0" u="none" strike="noStrike" dirty="0">
                          <a:solidFill>
                            <a:schemeClr val="bg1"/>
                          </a:solidFill>
                          <a:effectLst/>
                          <a:latin typeface="Arial" panose="020B0604020202020204" pitchFamily="34" charset="0"/>
                          <a:ea typeface="+mn-ea"/>
                          <a:cs typeface="Arial" panose="020B0604020202020204" pitchFamily="34" charset="0"/>
                        </a:rPr>
                        <a:t>개년 평균 가공마진</a:t>
                      </a:r>
                      <a:r>
                        <a:rPr lang="en-US" altLang="ko-KR" sz="700" b="1" i="0" u="none" strike="noStrike" baseline="30000" dirty="0">
                          <a:solidFill>
                            <a:schemeClr val="bg1"/>
                          </a:solidFill>
                          <a:effectLst/>
                          <a:latin typeface="Arial" panose="020B0604020202020204" pitchFamily="34" charset="0"/>
                          <a:ea typeface="+mn-ea"/>
                          <a:cs typeface="Arial" panose="020B0604020202020204" pitchFamily="34" charset="0"/>
                        </a:rPr>
                        <a:t>2</a:t>
                      </a:r>
                      <a:endParaRPr lang="ko-KR" altLang="en-US" sz="700" b="1" i="0" u="none" strike="noStrike" baseline="30000" dirty="0">
                        <a:solidFill>
                          <a:schemeClr val="bg1"/>
                        </a:solidFill>
                        <a:effectLst/>
                        <a:latin typeface="Arial" panose="020B0604020202020204" pitchFamily="34" charset="0"/>
                        <a:ea typeface="+mn-ea"/>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hMerge="1">
                  <a:txBody>
                    <a:bodyPr/>
                    <a:lstStyle/>
                    <a:p>
                      <a:pPr algn="ctr" fontAlgn="ctr"/>
                      <a:r>
                        <a:rPr lang="ko-KR" altLang="en-US" sz="800" b="1" i="0" u="none" strike="noStrike">
                          <a:solidFill>
                            <a:schemeClr val="bg1"/>
                          </a:solidFill>
                          <a:effectLst/>
                          <a:latin typeface="Arial" panose="020B0604020202020204" pitchFamily="34" charset="0"/>
                          <a:ea typeface="+mn-ea"/>
                          <a:cs typeface="Arial" panose="020B0604020202020204" pitchFamily="34" charset="0"/>
                        </a:rPr>
                        <a:t>평균가공마진</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extLst>
                  <a:ext uri="{0D108BD9-81ED-4DB2-BD59-A6C34878D82A}">
                    <a16:rowId xmlns:a16="http://schemas.microsoft.com/office/drawing/2014/main" val="1346232246"/>
                  </a:ext>
                </a:extLst>
              </a:tr>
              <a:tr h="122400">
                <a:tc>
                  <a:txBody>
                    <a:bodyPr/>
                    <a:lstStyle/>
                    <a:p>
                      <a:pPr algn="l" fontAlgn="ctr"/>
                      <a:r>
                        <a:rPr lang="en-US" altLang="ko-KR" sz="700" b="0" i="0" u="none" strike="noStrike">
                          <a:solidFill>
                            <a:srgbClr val="000000"/>
                          </a:solidFill>
                          <a:effectLst/>
                          <a:latin typeface="+mn-ea"/>
                          <a:ea typeface="+mn-ea"/>
                        </a:rPr>
                        <a:t>28Ah</a:t>
                      </a:r>
                      <a:endParaRPr lang="ko-KR" altLang="en-US" sz="700" b="0" i="0" u="none" strike="noStrike">
                        <a:solidFill>
                          <a:srgbClr val="000000"/>
                        </a:solidFill>
                        <a:effectLst/>
                        <a:latin typeface="+mn-ea"/>
                        <a:ea typeface="+mn-ea"/>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solidFill>
                      <a:schemeClr val="bg1"/>
                    </a:solidFill>
                  </a:tcPr>
                </a:tc>
                <a:tc>
                  <a:txBody>
                    <a:bodyPr/>
                    <a:lstStyle/>
                    <a:p>
                      <a:pPr algn="r" fontAlgn="ctr"/>
                      <a:endParaRPr lang="en-US" altLang="ko-KR" sz="700" b="0" i="1" u="none" strike="noStrike">
                        <a:solidFill>
                          <a:srgbClr val="000000"/>
                        </a:solidFill>
                        <a:effectLst/>
                        <a:latin typeface="Arial" panose="020B0604020202020204" pitchFamily="34" charset="0"/>
                        <a:ea typeface="+mn-ea"/>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solidFill>
                      <a:schemeClr val="bg1"/>
                    </a:solidFill>
                  </a:tcPr>
                </a:tc>
                <a:extLst>
                  <a:ext uri="{0D108BD9-81ED-4DB2-BD59-A6C34878D82A}">
                    <a16:rowId xmlns:a16="http://schemas.microsoft.com/office/drawing/2014/main" val="694818010"/>
                  </a:ext>
                </a:extLst>
              </a:tr>
              <a:tr h="122400">
                <a:tc>
                  <a:txBody>
                    <a:bodyPr/>
                    <a:lstStyle/>
                    <a:p>
                      <a:pPr algn="l" fontAlgn="ctr"/>
                      <a:r>
                        <a:rPr lang="en-US" altLang="ko-KR" sz="700" b="0" i="0" u="none" strike="noStrike">
                          <a:solidFill>
                            <a:srgbClr val="000000"/>
                          </a:solidFill>
                          <a:effectLst/>
                          <a:latin typeface="+mn-ea"/>
                          <a:ea typeface="+mn-ea"/>
                        </a:rPr>
                        <a:t>Porsche</a:t>
                      </a:r>
                      <a:endParaRPr lang="ko-KR" altLang="en-US" sz="700" b="0" i="0" u="none" strike="noStrike">
                        <a:solidFill>
                          <a:srgbClr val="000000"/>
                        </a:solidFill>
                        <a:effectLst/>
                        <a:latin typeface="+mn-ea"/>
                        <a:ea typeface="+mn-ea"/>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noFill/>
                      <a:prstDash val="solid"/>
                      <a:round/>
                      <a:headEnd type="none" w="med" len="med"/>
                      <a:tailEnd type="none" w="med" len="med"/>
                    </a:lnB>
                    <a:solidFill>
                      <a:schemeClr val="bg1"/>
                    </a:solidFill>
                  </a:tcPr>
                </a:tc>
                <a:tc>
                  <a:txBody>
                    <a:bodyPr/>
                    <a:lstStyle/>
                    <a:p>
                      <a:pPr algn="r" fontAlgn="ctr"/>
                      <a:r>
                        <a:rPr lang="en-US" altLang="ko-KR" sz="700" b="0" i="0" u="none" strike="noStrike">
                          <a:solidFill>
                            <a:srgbClr val="000000"/>
                          </a:solidFill>
                          <a:effectLst/>
                          <a:latin typeface="Arial" panose="020B0604020202020204" pitchFamily="34" charset="0"/>
                          <a:ea typeface="+mn-ea"/>
                          <a:cs typeface="Arial" panose="020B0604020202020204" pitchFamily="34" charset="0"/>
                        </a:rPr>
                        <a:t>1,504</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2457803216"/>
                  </a:ext>
                </a:extLst>
              </a:tr>
              <a:tr h="122400">
                <a:tc>
                  <a:txBody>
                    <a:bodyPr/>
                    <a:lstStyle/>
                    <a:p>
                      <a:pPr algn="l" fontAlgn="ctr"/>
                      <a:r>
                        <a:rPr lang="en-US" altLang="ko-KR" sz="700" b="0" i="0" u="none" strike="noStrike">
                          <a:solidFill>
                            <a:srgbClr val="000000"/>
                          </a:solidFill>
                          <a:effectLst/>
                          <a:latin typeface="+mn-ea"/>
                          <a:ea typeface="+mn-ea"/>
                        </a:rPr>
                        <a:t>V/W</a:t>
                      </a:r>
                      <a:endParaRPr lang="ko-KR" altLang="en-US" sz="700" b="0" i="0" u="none" strike="noStrike">
                        <a:solidFill>
                          <a:srgbClr val="000000"/>
                        </a:solidFill>
                        <a:effectLst/>
                        <a:latin typeface="+mn-ea"/>
                        <a:ea typeface="+mn-ea"/>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solidFill>
                      <a:schemeClr val="bg1"/>
                    </a:solidFill>
                  </a:tcPr>
                </a:tc>
                <a:tc>
                  <a:txBody>
                    <a:bodyPr/>
                    <a:lstStyle/>
                    <a:p>
                      <a:pPr algn="r" fontAlgn="ctr"/>
                      <a:r>
                        <a:rPr lang="en-US" altLang="ko-KR" sz="700" b="0" i="0" u="none" strike="noStrike">
                          <a:solidFill>
                            <a:srgbClr val="000000"/>
                          </a:solidFill>
                          <a:effectLst/>
                          <a:latin typeface="Arial" panose="020B0604020202020204" pitchFamily="34" charset="0"/>
                          <a:ea typeface="+mn-ea"/>
                          <a:cs typeface="Arial" panose="020B0604020202020204" pitchFamily="34" charset="0"/>
                        </a:rPr>
                        <a:t>1,095</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solidFill>
                      <a:schemeClr val="bg1"/>
                    </a:solidFill>
                  </a:tcPr>
                </a:tc>
                <a:extLst>
                  <a:ext uri="{0D108BD9-81ED-4DB2-BD59-A6C34878D82A}">
                    <a16:rowId xmlns:a16="http://schemas.microsoft.com/office/drawing/2014/main" val="1089905187"/>
                  </a:ext>
                </a:extLst>
              </a:tr>
              <a:tr h="122400">
                <a:tc>
                  <a:txBody>
                    <a:bodyPr/>
                    <a:lstStyle/>
                    <a:p>
                      <a:pPr algn="l" fontAlgn="ctr"/>
                      <a:r>
                        <a:rPr lang="en-US" altLang="ko-KR" sz="700" b="0" i="0" u="none" strike="noStrike">
                          <a:solidFill>
                            <a:srgbClr val="000000"/>
                          </a:solidFill>
                          <a:effectLst/>
                          <a:latin typeface="+mn-ea"/>
                          <a:ea typeface="+mn-ea"/>
                        </a:rPr>
                        <a:t>94Ah</a:t>
                      </a:r>
                      <a:endParaRPr lang="ko-KR" altLang="en-US" sz="700" b="0" i="0" u="none" strike="noStrike">
                        <a:solidFill>
                          <a:srgbClr val="000000"/>
                        </a:solidFill>
                        <a:effectLst/>
                        <a:latin typeface="+mn-ea"/>
                        <a:ea typeface="+mn-ea"/>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chemeClr val="bg1"/>
                    </a:solidFill>
                  </a:tcPr>
                </a:tc>
                <a:tc>
                  <a:txBody>
                    <a:bodyPr/>
                    <a:lstStyle/>
                    <a:p>
                      <a:pPr algn="r" fontAlgn="ctr"/>
                      <a:r>
                        <a:rPr lang="en-US" altLang="ko-KR" sz="700" b="0" i="0" u="none" strike="noStrike">
                          <a:solidFill>
                            <a:srgbClr val="000000"/>
                          </a:solidFill>
                          <a:effectLst/>
                          <a:latin typeface="Arial" panose="020B0604020202020204" pitchFamily="34" charset="0"/>
                          <a:ea typeface="+mn-ea"/>
                          <a:cs typeface="Arial" panose="020B0604020202020204" pitchFamily="34" charset="0"/>
                        </a:rPr>
                        <a:t>900</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chemeClr val="bg1"/>
                    </a:solidFill>
                  </a:tcPr>
                </a:tc>
                <a:extLst>
                  <a:ext uri="{0D108BD9-81ED-4DB2-BD59-A6C34878D82A}">
                    <a16:rowId xmlns:a16="http://schemas.microsoft.com/office/drawing/2014/main" val="3501805436"/>
                  </a:ext>
                </a:extLst>
              </a:tr>
              <a:tr h="122400">
                <a:tc>
                  <a:txBody>
                    <a:bodyPr/>
                    <a:lstStyle/>
                    <a:p>
                      <a:pPr algn="l" fontAlgn="ctr"/>
                      <a:r>
                        <a:rPr lang="en-US" altLang="ko-KR" sz="700" b="0" i="0" u="none" strike="noStrike">
                          <a:solidFill>
                            <a:srgbClr val="000000"/>
                          </a:solidFill>
                          <a:effectLst/>
                          <a:latin typeface="+mn-ea"/>
                          <a:ea typeface="+mn-ea"/>
                        </a:rPr>
                        <a:t>100Ah</a:t>
                      </a:r>
                      <a:endParaRPr lang="ko-KR" altLang="en-US" sz="700" b="0" i="0" u="none" strike="noStrike">
                        <a:solidFill>
                          <a:srgbClr val="000000"/>
                        </a:solidFill>
                        <a:effectLst/>
                        <a:latin typeface="+mn-ea"/>
                        <a:ea typeface="+mn-ea"/>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chemeClr val="bg1"/>
                    </a:solidFill>
                  </a:tcPr>
                </a:tc>
                <a:tc>
                  <a:txBody>
                    <a:bodyPr/>
                    <a:lstStyle/>
                    <a:p>
                      <a:pPr algn="r" fontAlgn="ctr"/>
                      <a:r>
                        <a:rPr lang="en-US" altLang="ko-KR" sz="700" b="0" i="0" u="none" strike="noStrike">
                          <a:solidFill>
                            <a:srgbClr val="000000"/>
                          </a:solidFill>
                          <a:effectLst/>
                          <a:latin typeface="Arial" panose="020B0604020202020204" pitchFamily="34" charset="0"/>
                          <a:ea typeface="+mn-ea"/>
                          <a:cs typeface="Arial" panose="020B0604020202020204" pitchFamily="34" charset="0"/>
                        </a:rPr>
                        <a:t>873</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chemeClr val="bg1"/>
                    </a:solidFill>
                  </a:tcPr>
                </a:tc>
                <a:extLst>
                  <a:ext uri="{0D108BD9-81ED-4DB2-BD59-A6C34878D82A}">
                    <a16:rowId xmlns:a16="http://schemas.microsoft.com/office/drawing/2014/main" val="1710411270"/>
                  </a:ext>
                </a:extLst>
              </a:tr>
              <a:tr h="122400">
                <a:tc>
                  <a:txBody>
                    <a:bodyPr/>
                    <a:lstStyle/>
                    <a:p>
                      <a:pPr algn="l" fontAlgn="ctr"/>
                      <a:r>
                        <a:rPr lang="en-US" altLang="ko-KR" sz="700" u="none" strike="noStrike">
                          <a:effectLst/>
                          <a:latin typeface="+mn-ea"/>
                          <a:ea typeface="+mn-ea"/>
                        </a:rPr>
                        <a:t>112Ah</a:t>
                      </a:r>
                      <a:endParaRPr lang="ko-KR" altLang="en-US" sz="700" b="0" i="0" u="none" strike="noStrike">
                        <a:solidFill>
                          <a:srgbClr val="000000"/>
                        </a:solidFill>
                        <a:effectLst/>
                        <a:latin typeface="+mn-ea"/>
                        <a:ea typeface="+mn-ea"/>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chemeClr val="bg1"/>
                    </a:solidFill>
                  </a:tcPr>
                </a:tc>
                <a:tc>
                  <a:txBody>
                    <a:bodyPr/>
                    <a:lstStyle/>
                    <a:p>
                      <a:pPr algn="r" fontAlgn="ctr"/>
                      <a:r>
                        <a:rPr lang="en-US" altLang="ko-KR" sz="700" b="0" i="0" u="none" strike="noStrike" dirty="0">
                          <a:solidFill>
                            <a:srgbClr val="000000"/>
                          </a:solidFill>
                          <a:effectLst/>
                          <a:latin typeface="Arial" panose="020B0604020202020204" pitchFamily="34" charset="0"/>
                          <a:ea typeface="+mn-ea"/>
                          <a:cs typeface="Arial" panose="020B0604020202020204" pitchFamily="34" charset="0"/>
                        </a:rPr>
                        <a:t>947</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chemeClr val="bg1"/>
                    </a:solidFill>
                  </a:tcPr>
                </a:tc>
                <a:extLst>
                  <a:ext uri="{0D108BD9-81ED-4DB2-BD59-A6C34878D82A}">
                    <a16:rowId xmlns:a16="http://schemas.microsoft.com/office/drawing/2014/main" val="1608686325"/>
                  </a:ext>
                </a:extLst>
              </a:tr>
            </a:tbl>
          </a:graphicData>
        </a:graphic>
      </p:graphicFrame>
      <p:sp>
        <p:nvSpPr>
          <p:cNvPr id="33" name="직사각형 32">
            <a:extLst>
              <a:ext uri="{FF2B5EF4-FFF2-40B4-BE49-F238E27FC236}">
                <a16:creationId xmlns:a16="http://schemas.microsoft.com/office/drawing/2014/main" id="{969BA23D-D034-4E66-B774-1423C8A3E292}"/>
              </a:ext>
            </a:extLst>
          </p:cNvPr>
          <p:cNvSpPr/>
          <p:nvPr/>
        </p:nvSpPr>
        <p:spPr>
          <a:xfrm>
            <a:off x="571117" y="5523684"/>
            <a:ext cx="1039950" cy="672867"/>
          </a:xfrm>
          <a:prstGeom prst="rect">
            <a:avLst/>
          </a:prstGeom>
          <a:solidFill>
            <a:schemeClr val="bg1"/>
          </a:solidFill>
          <a:ln w="6350">
            <a:solidFill>
              <a:srgbClr val="00338D"/>
            </a:solidFill>
          </a:ln>
        </p:spPr>
        <p:txBody>
          <a:bodyPr wrap="square" lIns="36000" tIns="36000" rIns="36000" bIns="36000" anchor="b">
            <a:spAutoFit/>
          </a:bodyPr>
          <a:lstStyle/>
          <a:p>
            <a:pPr>
              <a:defRPr/>
            </a:pPr>
            <a:r>
              <a:rPr lang="ko-KR" altLang="en-US" sz="650" b="1" i="1" kern="0">
                <a:latin typeface="Arial" panose="020B0604020202020204" pitchFamily="34" charset="0"/>
                <a:ea typeface="+mj-ea"/>
                <a:cs typeface="Arial" panose="020B0604020202020204" pitchFamily="34" charset="0"/>
              </a:rPr>
              <a:t>가공마진 실적치에 물가상승률 반영하여</a:t>
            </a:r>
            <a:r>
              <a:rPr lang="en-US" altLang="ko-KR" sz="650" b="1" i="1" kern="0">
                <a:latin typeface="Arial" panose="020B0604020202020204" pitchFamily="34" charset="0"/>
                <a:ea typeface="+mj-ea"/>
                <a:cs typeface="Arial" panose="020B0604020202020204" pitchFamily="34" charset="0"/>
              </a:rPr>
              <a:t> </a:t>
            </a:r>
            <a:r>
              <a:rPr lang="ko-KR" altLang="en-US" sz="650" b="1" i="1" kern="0">
                <a:latin typeface="Arial" panose="020B0604020202020204" pitchFamily="34" charset="0"/>
                <a:ea typeface="+mj-ea"/>
                <a:cs typeface="Arial" panose="020B0604020202020204" pitchFamily="34" charset="0"/>
              </a:rPr>
              <a:t>향후 가공마진 추정 후</a:t>
            </a:r>
            <a:r>
              <a:rPr lang="en-US" altLang="ko-KR" sz="650" b="1" i="1" kern="0">
                <a:latin typeface="Arial" panose="020B0604020202020204" pitchFamily="34" charset="0"/>
                <a:ea typeface="+mj-ea"/>
                <a:cs typeface="Arial" panose="020B0604020202020204" pitchFamily="34" charset="0"/>
              </a:rPr>
              <a:t>, </a:t>
            </a:r>
            <a:r>
              <a:rPr lang="ko-KR" altLang="en-US" sz="650" b="1" i="1" kern="0">
                <a:latin typeface="Arial" panose="020B0604020202020204" pitchFamily="34" charset="0"/>
                <a:ea typeface="+mj-ea"/>
                <a:cs typeface="Arial" panose="020B0604020202020204" pitchFamily="34" charset="0"/>
              </a:rPr>
              <a:t>기 추정한 판매단가에서 해당 가공마진 금액을 차감</a:t>
            </a:r>
            <a:r>
              <a:rPr lang="en-US" altLang="ko-KR" sz="650" b="1" i="1" kern="0">
                <a:latin typeface="Arial" panose="020B0604020202020204" pitchFamily="34" charset="0"/>
                <a:ea typeface="+mj-ea"/>
                <a:cs typeface="Arial" panose="020B0604020202020204" pitchFamily="34" charset="0"/>
              </a:rPr>
              <a:t>, </a:t>
            </a:r>
            <a:r>
              <a:rPr lang="ko-KR" altLang="en-US" sz="650" b="1" i="1" kern="0">
                <a:latin typeface="Arial" panose="020B0604020202020204" pitchFamily="34" charset="0"/>
                <a:ea typeface="+mj-ea"/>
                <a:cs typeface="Arial" panose="020B0604020202020204" pitchFamily="34" charset="0"/>
              </a:rPr>
              <a:t>재료비 산출</a:t>
            </a:r>
            <a:endParaRPr lang="en-US" altLang="ko-KR" sz="650" b="1" i="1" kern="0">
              <a:latin typeface="Arial" panose="020B0604020202020204" pitchFamily="34" charset="0"/>
              <a:ea typeface="+mj-ea"/>
              <a:cs typeface="Arial" panose="020B0604020202020204" pitchFamily="34" charset="0"/>
            </a:endParaRPr>
          </a:p>
        </p:txBody>
      </p:sp>
      <p:graphicFrame>
        <p:nvGraphicFramePr>
          <p:cNvPr id="18" name="표 17">
            <a:extLst>
              <a:ext uri="{FF2B5EF4-FFF2-40B4-BE49-F238E27FC236}">
                <a16:creationId xmlns:a16="http://schemas.microsoft.com/office/drawing/2014/main" id="{9F001ABA-D585-40F4-A2C7-B16BB0D01C09}"/>
              </a:ext>
            </a:extLst>
          </p:cNvPr>
          <p:cNvGraphicFramePr>
            <a:graphicFrameLocks noGrp="1"/>
          </p:cNvGraphicFramePr>
          <p:nvPr>
            <p:extLst>
              <p:ext uri="{D42A27DB-BD31-4B8C-83A1-F6EECF244321}">
                <p14:modId xmlns:p14="http://schemas.microsoft.com/office/powerpoint/2010/main" val="1562685801"/>
              </p:ext>
            </p:extLst>
          </p:nvPr>
        </p:nvGraphicFramePr>
        <p:xfrm>
          <a:off x="5202769" y="4602553"/>
          <a:ext cx="1296000" cy="612000"/>
        </p:xfrm>
        <a:graphic>
          <a:graphicData uri="http://schemas.openxmlformats.org/drawingml/2006/table">
            <a:tbl>
              <a:tblPr>
                <a:tableStyleId>{5C22544A-7EE6-4342-B048-85BDC9FD1C3A}</a:tableStyleId>
              </a:tblPr>
              <a:tblGrid>
                <a:gridCol w="540000">
                  <a:extLst>
                    <a:ext uri="{9D8B030D-6E8A-4147-A177-3AD203B41FA5}">
                      <a16:colId xmlns:a16="http://schemas.microsoft.com/office/drawing/2014/main" val="1581355060"/>
                    </a:ext>
                  </a:extLst>
                </a:gridCol>
                <a:gridCol w="756000">
                  <a:extLst>
                    <a:ext uri="{9D8B030D-6E8A-4147-A177-3AD203B41FA5}">
                      <a16:colId xmlns:a16="http://schemas.microsoft.com/office/drawing/2014/main" val="64215618"/>
                    </a:ext>
                  </a:extLst>
                </a:gridCol>
              </a:tblGrid>
              <a:tr h="153000">
                <a:tc>
                  <a:txBody>
                    <a:bodyPr/>
                    <a:lstStyle/>
                    <a:p>
                      <a:pPr algn="l" fontAlgn="ctr"/>
                      <a:r>
                        <a:rPr lang="en-US" altLang="ko-KR" sz="700" b="1" u="none" strike="noStrike">
                          <a:solidFill>
                            <a:schemeClr val="bg1"/>
                          </a:solidFill>
                          <a:effectLst/>
                          <a:latin typeface="+mn-ea"/>
                          <a:ea typeface="+mn-ea"/>
                        </a:rPr>
                        <a:t>(</a:t>
                      </a:r>
                      <a:r>
                        <a:rPr lang="ko-KR" altLang="en-US" sz="700" b="1" u="none" strike="noStrike">
                          <a:solidFill>
                            <a:schemeClr val="bg1"/>
                          </a:solidFill>
                          <a:effectLst/>
                          <a:latin typeface="+mn-ea"/>
                          <a:ea typeface="+mn-ea"/>
                        </a:rPr>
                        <a:t>단위 </a:t>
                      </a:r>
                      <a:r>
                        <a:rPr lang="en-US" altLang="ko-KR" sz="700" b="1" u="none" strike="noStrike">
                          <a:solidFill>
                            <a:schemeClr val="bg1"/>
                          </a:solidFill>
                          <a:effectLst/>
                          <a:latin typeface="+mn-ea"/>
                          <a:ea typeface="+mn-ea"/>
                        </a:rPr>
                        <a:t>: </a:t>
                      </a:r>
                      <a:r>
                        <a:rPr lang="ko-KR" altLang="en-US" sz="700" b="1" u="none" strike="noStrike">
                          <a:solidFill>
                            <a:schemeClr val="bg1"/>
                          </a:solidFill>
                          <a:effectLst/>
                          <a:latin typeface="+mn-ea"/>
                          <a:ea typeface="+mn-ea"/>
                        </a:rPr>
                        <a:t>원</a:t>
                      </a:r>
                      <a:r>
                        <a:rPr lang="en-US" altLang="ko-KR" sz="700" b="1" u="none" strike="noStrike">
                          <a:solidFill>
                            <a:schemeClr val="bg1"/>
                          </a:solidFill>
                          <a:effectLst/>
                          <a:latin typeface="+mn-ea"/>
                          <a:ea typeface="+mn-ea"/>
                        </a:rPr>
                        <a:t>)</a:t>
                      </a:r>
                      <a:endParaRPr lang="ko-KR" altLang="en-US" sz="700" b="1" i="0" u="none" strike="noStrike">
                        <a:solidFill>
                          <a:schemeClr val="bg1"/>
                        </a:solidFill>
                        <a:effectLst/>
                        <a:latin typeface="+mn-ea"/>
                        <a:ea typeface="+mn-ea"/>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solidFill>
                      <a:srgbClr val="00338D"/>
                    </a:solidFill>
                  </a:tcPr>
                </a:tc>
                <a:tc>
                  <a:txBody>
                    <a:bodyPr/>
                    <a:lstStyle/>
                    <a:p>
                      <a:pPr algn="r" fontAlgn="ctr"/>
                      <a:r>
                        <a:rPr lang="en-US" sz="700" b="1" u="none" strike="noStrike">
                          <a:solidFill>
                            <a:schemeClr val="bg1"/>
                          </a:solidFill>
                          <a:effectLst/>
                          <a:latin typeface="+mn-ea"/>
                          <a:ea typeface="+mn-ea"/>
                        </a:rPr>
                        <a:t>SDI </a:t>
                      </a:r>
                      <a:r>
                        <a:rPr lang="ko-KR" altLang="en-US" sz="700" b="1" u="none" strike="noStrike">
                          <a:solidFill>
                            <a:schemeClr val="bg1"/>
                          </a:solidFill>
                          <a:effectLst/>
                          <a:latin typeface="+mn-ea"/>
                          <a:ea typeface="+mn-ea"/>
                        </a:rPr>
                        <a:t>제출 견적서</a:t>
                      </a:r>
                      <a:endParaRPr lang="ko-KR" altLang="en-US" sz="700" b="1" i="0" u="none" strike="noStrike">
                        <a:solidFill>
                          <a:schemeClr val="bg1"/>
                        </a:solidFill>
                        <a:effectLst/>
                        <a:latin typeface="+mn-ea"/>
                        <a:ea typeface="+mn-ea"/>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solidFill>
                      <a:srgbClr val="00338D"/>
                    </a:solidFill>
                  </a:tcPr>
                </a:tc>
                <a:extLst>
                  <a:ext uri="{0D108BD9-81ED-4DB2-BD59-A6C34878D82A}">
                    <a16:rowId xmlns:a16="http://schemas.microsoft.com/office/drawing/2014/main" val="1346232246"/>
                  </a:ext>
                </a:extLst>
              </a:tr>
              <a:tr h="153000">
                <a:tc>
                  <a:txBody>
                    <a:bodyPr/>
                    <a:lstStyle/>
                    <a:p>
                      <a:pPr algn="l" fontAlgn="ctr"/>
                      <a:r>
                        <a:rPr lang="ko-KR" altLang="en-US" sz="700" u="none" strike="noStrike">
                          <a:effectLst/>
                          <a:latin typeface="+mn-ea"/>
                          <a:ea typeface="+mn-ea"/>
                        </a:rPr>
                        <a:t>판매단가</a:t>
                      </a:r>
                      <a:endParaRPr lang="ko-KR" altLang="en-US" sz="700" b="0" i="0" u="none" strike="noStrike">
                        <a:solidFill>
                          <a:srgbClr val="000000"/>
                        </a:solidFill>
                        <a:effectLst/>
                        <a:latin typeface="+mn-ea"/>
                        <a:ea typeface="+mn-ea"/>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B w="6350" cap="flat" cmpd="sng" algn="ctr">
                      <a:noFill/>
                      <a:prstDash val="solid"/>
                      <a:round/>
                      <a:headEnd type="none" w="med" len="med"/>
                      <a:tailEnd type="none" w="med" len="med"/>
                    </a:lnB>
                    <a:noFill/>
                  </a:tcPr>
                </a:tc>
                <a:tc>
                  <a:txBody>
                    <a:bodyPr/>
                    <a:lstStyle/>
                    <a:p>
                      <a:pPr algn="r" fontAlgn="ctr"/>
                      <a:r>
                        <a:rPr lang="en-US" altLang="ko-KR" sz="700" u="none" strike="noStrike">
                          <a:effectLst/>
                          <a:latin typeface="Arial" panose="020B0604020202020204" pitchFamily="34" charset="0"/>
                          <a:ea typeface="+mn-ea"/>
                          <a:cs typeface="Arial" panose="020B0604020202020204" pitchFamily="34" charset="0"/>
                        </a:rPr>
                        <a:t>3,721 </a:t>
                      </a:r>
                      <a:endParaRPr lang="en-US" altLang="ko-KR" sz="700" b="0" i="0" u="none" strike="noStrike">
                        <a:solidFill>
                          <a:srgbClr val="000000"/>
                        </a:solidFill>
                        <a:effectLst/>
                        <a:latin typeface="Arial" panose="020B0604020202020204" pitchFamily="34" charset="0"/>
                        <a:ea typeface="+mn-ea"/>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B w="6350" cap="flat" cmpd="sng" algn="ctr">
                      <a:noFill/>
                      <a:prstDash val="solid"/>
                      <a:round/>
                      <a:headEnd type="none" w="med" len="med"/>
                      <a:tailEnd type="none" w="med" len="med"/>
                    </a:lnB>
                    <a:noFill/>
                  </a:tcPr>
                </a:tc>
                <a:extLst>
                  <a:ext uri="{0D108BD9-81ED-4DB2-BD59-A6C34878D82A}">
                    <a16:rowId xmlns:a16="http://schemas.microsoft.com/office/drawing/2014/main" val="694818010"/>
                  </a:ext>
                </a:extLst>
              </a:tr>
              <a:tr h="153000">
                <a:tc>
                  <a:txBody>
                    <a:bodyPr/>
                    <a:lstStyle/>
                    <a:p>
                      <a:pPr algn="l" fontAlgn="ctr"/>
                      <a:r>
                        <a:rPr lang="ko-KR" altLang="en-US" sz="700" u="none" strike="noStrike">
                          <a:effectLst/>
                          <a:latin typeface="+mn-ea"/>
                          <a:ea typeface="+mn-ea"/>
                        </a:rPr>
                        <a:t>재료비</a:t>
                      </a:r>
                      <a:endParaRPr lang="ko-KR" altLang="en-US" sz="700" b="0" i="0" u="none" strike="noStrike">
                        <a:solidFill>
                          <a:srgbClr val="000000"/>
                        </a:solidFill>
                        <a:effectLst/>
                        <a:latin typeface="+mn-ea"/>
                        <a:ea typeface="+mn-ea"/>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noFill/>
                  </a:tcPr>
                </a:tc>
                <a:tc>
                  <a:txBody>
                    <a:bodyPr/>
                    <a:lstStyle/>
                    <a:p>
                      <a:pPr algn="r" fontAlgn="ctr"/>
                      <a:r>
                        <a:rPr lang="en-US" altLang="ko-KR" sz="700" u="none" strike="noStrike">
                          <a:effectLst/>
                          <a:latin typeface="Arial" panose="020B0604020202020204" pitchFamily="34" charset="0"/>
                          <a:ea typeface="+mn-ea"/>
                          <a:cs typeface="Arial" panose="020B0604020202020204" pitchFamily="34" charset="0"/>
                        </a:rPr>
                        <a:t>(2,829)</a:t>
                      </a:r>
                      <a:endParaRPr lang="en-US" altLang="ko-KR" sz="700" b="0" i="0" u="none" strike="noStrike">
                        <a:solidFill>
                          <a:srgbClr val="000000"/>
                        </a:solidFill>
                        <a:effectLst/>
                        <a:latin typeface="Arial" panose="020B0604020202020204" pitchFamily="34" charset="0"/>
                        <a:ea typeface="+mn-ea"/>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noFill/>
                  </a:tcPr>
                </a:tc>
                <a:extLst>
                  <a:ext uri="{0D108BD9-81ED-4DB2-BD59-A6C34878D82A}">
                    <a16:rowId xmlns:a16="http://schemas.microsoft.com/office/drawing/2014/main" val="2457803216"/>
                  </a:ext>
                </a:extLst>
              </a:tr>
              <a:tr h="153000">
                <a:tc>
                  <a:txBody>
                    <a:bodyPr/>
                    <a:lstStyle/>
                    <a:p>
                      <a:pPr algn="l" fontAlgn="ctr"/>
                      <a:r>
                        <a:rPr lang="ko-KR" altLang="en-US" sz="700" u="none" strike="noStrike">
                          <a:effectLst/>
                          <a:latin typeface="+mn-ea"/>
                          <a:ea typeface="+mn-ea"/>
                        </a:rPr>
                        <a:t>가공마진</a:t>
                      </a:r>
                      <a:endParaRPr lang="ko-KR" altLang="en-US" sz="700" b="0" i="0" u="none" strike="noStrike">
                        <a:solidFill>
                          <a:srgbClr val="000000"/>
                        </a:solidFill>
                        <a:effectLst/>
                        <a:latin typeface="+mn-ea"/>
                        <a:ea typeface="+mn-ea"/>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tc>
                  <a:txBody>
                    <a:bodyPr/>
                    <a:lstStyle/>
                    <a:p>
                      <a:pPr algn="r" fontAlgn="ctr"/>
                      <a:r>
                        <a:rPr lang="en-US" altLang="ko-KR" sz="700" u="none" strike="noStrike">
                          <a:effectLst/>
                          <a:latin typeface="Arial" panose="020B0604020202020204" pitchFamily="34" charset="0"/>
                          <a:ea typeface="+mn-ea"/>
                          <a:cs typeface="Arial" panose="020B0604020202020204" pitchFamily="34" charset="0"/>
                        </a:rPr>
                        <a:t>892 </a:t>
                      </a:r>
                      <a:endParaRPr lang="en-US" altLang="ko-KR" sz="700" b="0" i="0" u="none" strike="noStrike">
                        <a:solidFill>
                          <a:srgbClr val="000000"/>
                        </a:solidFill>
                        <a:effectLst/>
                        <a:latin typeface="Arial" panose="020B0604020202020204" pitchFamily="34" charset="0"/>
                        <a:ea typeface="+mn-ea"/>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extLst>
                  <a:ext uri="{0D108BD9-81ED-4DB2-BD59-A6C34878D82A}">
                    <a16:rowId xmlns:a16="http://schemas.microsoft.com/office/drawing/2014/main" val="1608686325"/>
                  </a:ext>
                </a:extLst>
              </a:tr>
            </a:tbl>
          </a:graphicData>
        </a:graphic>
      </p:graphicFrame>
      <p:graphicFrame>
        <p:nvGraphicFramePr>
          <p:cNvPr id="19" name="표 18">
            <a:extLst>
              <a:ext uri="{FF2B5EF4-FFF2-40B4-BE49-F238E27FC236}">
                <a16:creationId xmlns:a16="http://schemas.microsoft.com/office/drawing/2014/main" id="{5A045EE9-4EBE-44B9-9BDF-1CCEE699A1E7}"/>
              </a:ext>
            </a:extLst>
          </p:cNvPr>
          <p:cNvGraphicFramePr>
            <a:graphicFrameLocks noGrp="1"/>
          </p:cNvGraphicFramePr>
          <p:nvPr>
            <p:extLst>
              <p:ext uri="{D42A27DB-BD31-4B8C-83A1-F6EECF244321}">
                <p14:modId xmlns:p14="http://schemas.microsoft.com/office/powerpoint/2010/main" val="3303642267"/>
              </p:ext>
            </p:extLst>
          </p:nvPr>
        </p:nvGraphicFramePr>
        <p:xfrm>
          <a:off x="6826250" y="4602553"/>
          <a:ext cx="2412000" cy="612000"/>
        </p:xfrm>
        <a:graphic>
          <a:graphicData uri="http://schemas.openxmlformats.org/drawingml/2006/table">
            <a:tbl>
              <a:tblPr>
                <a:tableStyleId>{5C22544A-7EE6-4342-B048-85BDC9FD1C3A}</a:tableStyleId>
              </a:tblPr>
              <a:tblGrid>
                <a:gridCol w="576000">
                  <a:extLst>
                    <a:ext uri="{9D8B030D-6E8A-4147-A177-3AD203B41FA5}">
                      <a16:colId xmlns:a16="http://schemas.microsoft.com/office/drawing/2014/main" val="1581355060"/>
                    </a:ext>
                  </a:extLst>
                </a:gridCol>
                <a:gridCol w="612000">
                  <a:extLst>
                    <a:ext uri="{9D8B030D-6E8A-4147-A177-3AD203B41FA5}">
                      <a16:colId xmlns:a16="http://schemas.microsoft.com/office/drawing/2014/main" val="3470987732"/>
                    </a:ext>
                  </a:extLst>
                </a:gridCol>
                <a:gridCol w="612000">
                  <a:extLst>
                    <a:ext uri="{9D8B030D-6E8A-4147-A177-3AD203B41FA5}">
                      <a16:colId xmlns:a16="http://schemas.microsoft.com/office/drawing/2014/main" val="1735108392"/>
                    </a:ext>
                  </a:extLst>
                </a:gridCol>
                <a:gridCol w="612000">
                  <a:extLst>
                    <a:ext uri="{9D8B030D-6E8A-4147-A177-3AD203B41FA5}">
                      <a16:colId xmlns:a16="http://schemas.microsoft.com/office/drawing/2014/main" val="64215618"/>
                    </a:ext>
                  </a:extLst>
                </a:gridCol>
              </a:tblGrid>
              <a:tr h="122400">
                <a:tc>
                  <a:txBody>
                    <a:bodyPr/>
                    <a:lstStyle/>
                    <a:p>
                      <a:pPr algn="l" fontAlgn="ctr"/>
                      <a:r>
                        <a:rPr lang="en-US" altLang="ko-KR" sz="700" b="1" u="none" strike="noStrike">
                          <a:solidFill>
                            <a:schemeClr val="bg1"/>
                          </a:solidFill>
                          <a:effectLst/>
                          <a:latin typeface="+mn-ea"/>
                          <a:ea typeface="+mn-ea"/>
                        </a:rPr>
                        <a:t>(</a:t>
                      </a:r>
                      <a:r>
                        <a:rPr lang="ko-KR" altLang="en-US" sz="700" b="1" u="none" strike="noStrike">
                          <a:solidFill>
                            <a:schemeClr val="bg1"/>
                          </a:solidFill>
                          <a:effectLst/>
                          <a:latin typeface="+mn-ea"/>
                          <a:ea typeface="+mn-ea"/>
                        </a:rPr>
                        <a:t>단위 </a:t>
                      </a:r>
                      <a:r>
                        <a:rPr lang="en-US" altLang="ko-KR" sz="700" b="1" u="none" strike="noStrike">
                          <a:solidFill>
                            <a:schemeClr val="bg1"/>
                          </a:solidFill>
                          <a:effectLst/>
                          <a:latin typeface="+mn-ea"/>
                          <a:ea typeface="+mn-ea"/>
                        </a:rPr>
                        <a:t>: </a:t>
                      </a:r>
                      <a:r>
                        <a:rPr lang="ko-KR" altLang="en-US" sz="700" b="1" u="none" strike="noStrike">
                          <a:solidFill>
                            <a:schemeClr val="bg1"/>
                          </a:solidFill>
                          <a:effectLst/>
                          <a:latin typeface="+mn-ea"/>
                          <a:ea typeface="+mn-ea"/>
                        </a:rPr>
                        <a:t>원</a:t>
                      </a:r>
                      <a:r>
                        <a:rPr lang="en-US" altLang="ko-KR" sz="700" b="1" u="none" strike="noStrike">
                          <a:solidFill>
                            <a:schemeClr val="bg1"/>
                          </a:solidFill>
                          <a:effectLst/>
                          <a:latin typeface="+mn-ea"/>
                          <a:ea typeface="+mn-ea"/>
                        </a:rPr>
                        <a:t>)</a:t>
                      </a:r>
                      <a:endParaRPr lang="ko-KR" altLang="en-US" sz="700" b="1" i="0" u="none" strike="noStrike">
                        <a:solidFill>
                          <a:schemeClr val="bg1"/>
                        </a:solidFill>
                        <a:effectLst/>
                        <a:latin typeface="+mn-ea"/>
                        <a:ea typeface="+mn-ea"/>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noFill/>
                      <a:prstDash val="solid"/>
                      <a:round/>
                      <a:headEnd type="none" w="med" len="med"/>
                      <a:tailEnd type="none" w="med" len="med"/>
                    </a:lnT>
                    <a:solidFill>
                      <a:srgbClr val="00338D"/>
                    </a:solidFill>
                  </a:tcPr>
                </a:tc>
                <a:tc>
                  <a:txBody>
                    <a:bodyPr/>
                    <a:lstStyle/>
                    <a:p>
                      <a:pPr algn="ctr" fontAlgn="ctr"/>
                      <a:r>
                        <a:rPr lang="en-US" altLang="ko-KR" sz="700" b="1" i="0" u="none" strike="noStrike">
                          <a:solidFill>
                            <a:schemeClr val="bg1"/>
                          </a:solidFill>
                          <a:effectLst/>
                          <a:latin typeface="+mn-ea"/>
                          <a:ea typeface="+mn-ea"/>
                        </a:rPr>
                        <a:t>2025 F</a:t>
                      </a:r>
                      <a:endParaRPr lang="ko-KR" altLang="en-US" sz="700" b="1" i="0" u="none" strike="noStrike">
                        <a:solidFill>
                          <a:schemeClr val="bg1"/>
                        </a:solidFill>
                        <a:effectLst/>
                        <a:latin typeface="+mn-ea"/>
                        <a:ea typeface="+mn-ea"/>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noFill/>
                      <a:prstDash val="solid"/>
                      <a:round/>
                      <a:headEnd type="none" w="med" len="med"/>
                      <a:tailEnd type="none" w="med" len="med"/>
                    </a:lnT>
                    <a:solidFill>
                      <a:srgbClr val="00338D"/>
                    </a:solidFill>
                  </a:tcPr>
                </a:tc>
                <a:tc>
                  <a:txBody>
                    <a:bodyPr/>
                    <a:lstStyle/>
                    <a:p>
                      <a:pPr algn="ctr" fontAlgn="ctr"/>
                      <a:r>
                        <a:rPr lang="en-US" altLang="ko-KR" sz="700" b="1" i="0" u="none" strike="noStrike">
                          <a:solidFill>
                            <a:schemeClr val="bg1"/>
                          </a:solidFill>
                          <a:effectLst/>
                          <a:latin typeface="+mn-ea"/>
                          <a:ea typeface="+mn-ea"/>
                        </a:rPr>
                        <a:t>2026 F</a:t>
                      </a:r>
                      <a:endParaRPr lang="ko-KR" altLang="en-US" sz="700" b="1" i="0" u="none" strike="noStrike">
                        <a:solidFill>
                          <a:schemeClr val="bg1"/>
                        </a:solidFill>
                        <a:effectLst/>
                        <a:latin typeface="+mn-ea"/>
                        <a:ea typeface="+mn-ea"/>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noFill/>
                      <a:prstDash val="solid"/>
                      <a:round/>
                      <a:headEnd type="none" w="med" len="med"/>
                      <a:tailEnd type="none" w="med" len="med"/>
                    </a:lnT>
                    <a:solidFill>
                      <a:srgbClr val="00338D"/>
                    </a:solidFill>
                  </a:tcPr>
                </a:tc>
                <a:tc>
                  <a:txBody>
                    <a:bodyPr/>
                    <a:lstStyle/>
                    <a:p>
                      <a:pPr algn="ctr" fontAlgn="ctr"/>
                      <a:r>
                        <a:rPr lang="en-US" altLang="ko-KR" sz="700" b="1" i="0" u="none" strike="noStrike">
                          <a:solidFill>
                            <a:schemeClr val="bg1"/>
                          </a:solidFill>
                          <a:effectLst/>
                          <a:latin typeface="+mn-ea"/>
                          <a:ea typeface="+mn-ea"/>
                        </a:rPr>
                        <a:t>2027 F</a:t>
                      </a:r>
                      <a:endParaRPr lang="ko-KR" altLang="en-US" sz="700" b="1" i="0" u="none" strike="noStrike">
                        <a:solidFill>
                          <a:schemeClr val="bg1"/>
                        </a:solidFill>
                        <a:effectLst/>
                        <a:latin typeface="+mn-ea"/>
                        <a:ea typeface="+mn-ea"/>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noFill/>
                      <a:prstDash val="solid"/>
                      <a:round/>
                      <a:headEnd type="none" w="med" len="med"/>
                      <a:tailEnd type="none" w="med" len="med"/>
                    </a:lnT>
                    <a:solidFill>
                      <a:srgbClr val="00338D"/>
                    </a:solidFill>
                  </a:tcPr>
                </a:tc>
                <a:extLst>
                  <a:ext uri="{0D108BD9-81ED-4DB2-BD59-A6C34878D82A}">
                    <a16:rowId xmlns:a16="http://schemas.microsoft.com/office/drawing/2014/main" val="1346232246"/>
                  </a:ext>
                </a:extLst>
              </a:tr>
              <a:tr h="122400">
                <a:tc>
                  <a:txBody>
                    <a:bodyPr/>
                    <a:lstStyle/>
                    <a:p>
                      <a:pPr algn="l" fontAlgn="ctr"/>
                      <a:r>
                        <a:rPr lang="ko-KR" altLang="en-US" sz="700" b="0" i="0" u="none" strike="noStrike">
                          <a:solidFill>
                            <a:srgbClr val="000000"/>
                          </a:solidFill>
                          <a:effectLst/>
                          <a:latin typeface="+mn-ea"/>
                          <a:ea typeface="+mn-ea"/>
                        </a:rPr>
                        <a:t>물가상승률</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B w="6350" cap="flat" cmpd="sng" algn="ctr">
                      <a:solidFill>
                        <a:srgbClr val="00338D"/>
                      </a:solidFill>
                      <a:prstDash val="solid"/>
                      <a:round/>
                      <a:headEnd type="none" w="med" len="med"/>
                      <a:tailEnd type="none" w="med" len="med"/>
                    </a:lnB>
                    <a:noFill/>
                  </a:tcPr>
                </a:tc>
                <a:tc>
                  <a:txBody>
                    <a:bodyPr/>
                    <a:lstStyle/>
                    <a:p>
                      <a:pPr algn="r" fontAlgn="ctr"/>
                      <a:r>
                        <a:rPr lang="en-US" altLang="ko-KR" sz="700" b="0" i="1" u="none" strike="noStrike">
                          <a:solidFill>
                            <a:srgbClr val="000000"/>
                          </a:solidFill>
                          <a:effectLst/>
                          <a:latin typeface="Arial" panose="020B0604020202020204" pitchFamily="34" charset="0"/>
                          <a:ea typeface="+mn-ea"/>
                          <a:cs typeface="Arial" panose="020B0604020202020204" pitchFamily="34" charset="0"/>
                        </a:rPr>
                        <a:t>2.0%</a:t>
                      </a:r>
                    </a:p>
                  </a:txBody>
                  <a:tcPr marL="36000" marR="36000" marT="0" marB="0" anchor="ctr">
                    <a:lnL w="6350" cap="flat" cmpd="sng" algn="ctr">
                      <a:solidFill>
                        <a:srgbClr val="00338D"/>
                      </a:solidFill>
                      <a:prstDash val="solid"/>
                      <a:round/>
                      <a:headEnd type="none" w="med" len="med"/>
                      <a:tailEnd type="none" w="med" len="med"/>
                    </a:lnL>
                    <a:lnB w="6350" cap="flat" cmpd="sng" algn="ctr">
                      <a:solidFill>
                        <a:srgbClr val="00338D"/>
                      </a:solidFill>
                      <a:prstDash val="solid"/>
                      <a:round/>
                      <a:headEnd type="none" w="med" len="med"/>
                      <a:tailEnd type="none" w="med" len="med"/>
                    </a:lnB>
                    <a:noFill/>
                  </a:tcPr>
                </a:tc>
                <a:tc>
                  <a:txBody>
                    <a:bodyPr/>
                    <a:lstStyle/>
                    <a:p>
                      <a:pPr algn="r" fontAlgn="ctr"/>
                      <a:r>
                        <a:rPr lang="en-US" altLang="ko-KR" sz="700" b="0" i="1" u="none" strike="noStrike">
                          <a:solidFill>
                            <a:srgbClr val="000000"/>
                          </a:solidFill>
                          <a:effectLst/>
                          <a:latin typeface="Arial" panose="020B0604020202020204" pitchFamily="34" charset="0"/>
                          <a:ea typeface="+mn-ea"/>
                          <a:cs typeface="Arial" panose="020B0604020202020204" pitchFamily="34" charset="0"/>
                        </a:rPr>
                        <a:t>2.0%</a:t>
                      </a:r>
                    </a:p>
                  </a:txBody>
                  <a:tcPr marL="36000" marR="36000" marT="0" marB="0" anchor="ctr">
                    <a:lnB w="6350" cap="flat" cmpd="sng" algn="ctr">
                      <a:solidFill>
                        <a:srgbClr val="00338D"/>
                      </a:solidFill>
                      <a:prstDash val="solid"/>
                      <a:round/>
                      <a:headEnd type="none" w="med" len="med"/>
                      <a:tailEnd type="none" w="med" len="med"/>
                    </a:lnB>
                    <a:noFill/>
                  </a:tcPr>
                </a:tc>
                <a:tc>
                  <a:txBody>
                    <a:bodyPr/>
                    <a:lstStyle/>
                    <a:p>
                      <a:pPr algn="r" fontAlgn="ctr"/>
                      <a:r>
                        <a:rPr lang="en-US" altLang="ko-KR" sz="700" i="1" u="none" strike="noStrike">
                          <a:effectLst/>
                          <a:latin typeface="Arial" panose="020B0604020202020204" pitchFamily="34" charset="0"/>
                          <a:ea typeface="+mn-ea"/>
                          <a:cs typeface="Arial" panose="020B0604020202020204" pitchFamily="34" charset="0"/>
                        </a:rPr>
                        <a:t>2.0%</a:t>
                      </a:r>
                      <a:endParaRPr lang="en-US" altLang="ko-KR" sz="700" b="0" i="1" u="none" strike="noStrike">
                        <a:solidFill>
                          <a:srgbClr val="000000"/>
                        </a:solidFill>
                        <a:effectLst/>
                        <a:latin typeface="Arial" panose="020B0604020202020204" pitchFamily="34" charset="0"/>
                        <a:ea typeface="+mn-ea"/>
                        <a:cs typeface="Arial" panose="020B0604020202020204" pitchFamily="34" charset="0"/>
                      </a:endParaRPr>
                    </a:p>
                  </a:txBody>
                  <a:tcPr marL="36000" marR="36000" marT="0" marB="0" anchor="ctr">
                    <a:lnR w="6350" cap="flat" cmpd="sng" algn="ctr">
                      <a:solidFill>
                        <a:srgbClr val="00338D"/>
                      </a:solidFill>
                      <a:prstDash val="solid"/>
                      <a:round/>
                      <a:headEnd type="none" w="med" len="med"/>
                      <a:tailEnd type="none" w="med" len="med"/>
                    </a:lnR>
                    <a:lnB w="6350" cap="flat" cmpd="sng" algn="ctr">
                      <a:solidFill>
                        <a:srgbClr val="00338D"/>
                      </a:solidFill>
                      <a:prstDash val="solid"/>
                      <a:round/>
                      <a:headEnd type="none" w="med" len="med"/>
                      <a:tailEnd type="none" w="med" len="med"/>
                    </a:lnB>
                    <a:noFill/>
                  </a:tcPr>
                </a:tc>
                <a:extLst>
                  <a:ext uri="{0D108BD9-81ED-4DB2-BD59-A6C34878D82A}">
                    <a16:rowId xmlns:a16="http://schemas.microsoft.com/office/drawing/2014/main" val="694818010"/>
                  </a:ext>
                </a:extLst>
              </a:tr>
              <a:tr h="122400">
                <a:tc>
                  <a:txBody>
                    <a:bodyPr/>
                    <a:lstStyle/>
                    <a:p>
                      <a:pPr algn="l" fontAlgn="ctr"/>
                      <a:r>
                        <a:rPr lang="ko-KR" altLang="en-US" sz="700" b="0" i="0" u="none" strike="noStrike">
                          <a:solidFill>
                            <a:srgbClr val="000000"/>
                          </a:solidFill>
                          <a:effectLst/>
                          <a:latin typeface="+mn-ea"/>
                          <a:ea typeface="+mn-ea"/>
                        </a:rPr>
                        <a:t>판매단가</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noFill/>
                      <a:prstDash val="solid"/>
                      <a:round/>
                      <a:headEnd type="none" w="med" len="med"/>
                      <a:tailEnd type="none" w="med" len="med"/>
                    </a:lnB>
                    <a:noFill/>
                  </a:tcPr>
                </a:tc>
                <a:tc>
                  <a:txBody>
                    <a:bodyPr/>
                    <a:lstStyle/>
                    <a:p>
                      <a:pPr algn="r" fontAlgn="ctr"/>
                      <a:r>
                        <a:rPr lang="en-US" altLang="ko-KR" sz="700" b="0" i="0" u="none" strike="noStrike">
                          <a:solidFill>
                            <a:srgbClr val="000000"/>
                          </a:solidFill>
                          <a:effectLst/>
                          <a:latin typeface="Arial" panose="020B0604020202020204" pitchFamily="34" charset="0"/>
                          <a:ea typeface="+mn-ea"/>
                          <a:cs typeface="Arial" panose="020B0604020202020204" pitchFamily="34" charset="0"/>
                        </a:rPr>
                        <a:t>3,721</a:t>
                      </a:r>
                    </a:p>
                  </a:txBody>
                  <a:tcPr marL="36000" marR="36000" marT="0" marB="0" anchor="ctr">
                    <a:lnL w="6350" cap="flat" cmpd="sng" algn="ctr">
                      <a:solidFill>
                        <a:srgbClr val="00338D"/>
                      </a:solidFill>
                      <a:prstDash val="solid"/>
                      <a:round/>
                      <a:headEnd type="none" w="med" len="med"/>
                      <a:tailEnd type="none" w="med" len="med"/>
                    </a:lnL>
                    <a:lnT w="6350" cap="flat" cmpd="sng" algn="ctr">
                      <a:solidFill>
                        <a:srgbClr val="00338D"/>
                      </a:solidFill>
                      <a:prstDash val="solid"/>
                      <a:round/>
                      <a:headEnd type="none" w="med" len="med"/>
                      <a:tailEnd type="none" w="med" len="med"/>
                    </a:lnT>
                    <a:lnB w="6350" cap="flat" cmpd="sng" algn="ctr">
                      <a:noFill/>
                      <a:prstDash val="solid"/>
                      <a:round/>
                      <a:headEnd type="none" w="med" len="med"/>
                      <a:tailEnd type="none" w="med" len="med"/>
                    </a:lnB>
                    <a:noFill/>
                  </a:tcPr>
                </a:tc>
                <a:tc>
                  <a:txBody>
                    <a:bodyPr/>
                    <a:lstStyle/>
                    <a:p>
                      <a:pPr algn="r" fontAlgn="ctr"/>
                      <a:r>
                        <a:rPr lang="en-US" altLang="ko-KR" sz="700" b="0" i="0" u="none" strike="noStrike">
                          <a:solidFill>
                            <a:srgbClr val="000000"/>
                          </a:solidFill>
                          <a:effectLst/>
                          <a:latin typeface="Arial" panose="020B0604020202020204" pitchFamily="34" charset="0"/>
                          <a:ea typeface="+mn-ea"/>
                          <a:cs typeface="Arial" panose="020B0604020202020204" pitchFamily="34" charset="0"/>
                        </a:rPr>
                        <a:t>3,795</a:t>
                      </a:r>
                    </a:p>
                  </a:txBody>
                  <a:tcPr marL="36000" marR="36000" marT="0" marB="0" anchor="ctr">
                    <a:lnT w="6350" cap="flat" cmpd="sng" algn="ctr">
                      <a:solidFill>
                        <a:srgbClr val="00338D"/>
                      </a:solidFill>
                      <a:prstDash val="solid"/>
                      <a:round/>
                      <a:headEnd type="none" w="med" len="med"/>
                      <a:tailEnd type="none" w="med" len="med"/>
                    </a:lnT>
                    <a:lnB w="6350" cap="flat" cmpd="sng" algn="ctr">
                      <a:noFill/>
                      <a:prstDash val="solid"/>
                      <a:round/>
                      <a:headEnd type="none" w="med" len="med"/>
                      <a:tailEnd type="none" w="med" len="med"/>
                    </a:lnB>
                    <a:noFill/>
                  </a:tcPr>
                </a:tc>
                <a:tc>
                  <a:txBody>
                    <a:bodyPr/>
                    <a:lstStyle/>
                    <a:p>
                      <a:pPr algn="r" fontAlgn="ctr"/>
                      <a:r>
                        <a:rPr lang="en-US" altLang="ko-KR" sz="700" u="none" strike="noStrike">
                          <a:effectLst/>
                          <a:latin typeface="Arial" panose="020B0604020202020204" pitchFamily="34" charset="0"/>
                          <a:ea typeface="+mn-ea"/>
                          <a:cs typeface="Arial" panose="020B0604020202020204" pitchFamily="34" charset="0"/>
                        </a:rPr>
                        <a:t>3,871</a:t>
                      </a:r>
                      <a:endParaRPr lang="en-US" altLang="ko-KR" sz="700" b="0" i="0" u="none" strike="noStrike">
                        <a:solidFill>
                          <a:srgbClr val="000000"/>
                        </a:solidFill>
                        <a:effectLst/>
                        <a:latin typeface="Arial" panose="020B0604020202020204" pitchFamily="34" charset="0"/>
                        <a:ea typeface="+mn-ea"/>
                        <a:cs typeface="Arial" panose="020B0604020202020204" pitchFamily="34" charset="0"/>
                      </a:endParaRPr>
                    </a:p>
                  </a:txBody>
                  <a:tcPr marL="36000" marR="36000" marT="0" marB="0" anchor="ctr">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noFill/>
                      <a:prstDash val="solid"/>
                      <a:round/>
                      <a:headEnd type="none" w="med" len="med"/>
                      <a:tailEnd type="none" w="med" len="med"/>
                    </a:lnB>
                    <a:noFill/>
                  </a:tcPr>
                </a:tc>
                <a:extLst>
                  <a:ext uri="{0D108BD9-81ED-4DB2-BD59-A6C34878D82A}">
                    <a16:rowId xmlns:a16="http://schemas.microsoft.com/office/drawing/2014/main" val="2457803216"/>
                  </a:ext>
                </a:extLst>
              </a:tr>
              <a:tr h="122400">
                <a:tc>
                  <a:txBody>
                    <a:bodyPr/>
                    <a:lstStyle/>
                    <a:p>
                      <a:pPr algn="l" fontAlgn="ctr"/>
                      <a:r>
                        <a:rPr lang="ko-KR" altLang="en-US" sz="700" b="1" i="0" u="none" strike="noStrike">
                          <a:solidFill>
                            <a:srgbClr val="000000"/>
                          </a:solidFill>
                          <a:effectLst/>
                          <a:latin typeface="+mn-ea"/>
                          <a:ea typeface="+mn-ea"/>
                        </a:rPr>
                        <a:t>재료비</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noFill/>
                  </a:tcPr>
                </a:tc>
                <a:tc>
                  <a:txBody>
                    <a:bodyPr/>
                    <a:lstStyle/>
                    <a:p>
                      <a:pPr algn="r" fontAlgn="ctr"/>
                      <a:r>
                        <a:rPr lang="en-US" altLang="ko-KR" sz="700" b="1" i="0" u="none" strike="noStrike">
                          <a:solidFill>
                            <a:srgbClr val="000000"/>
                          </a:solidFill>
                          <a:effectLst/>
                          <a:latin typeface="Arial" panose="020B0604020202020204" pitchFamily="34" charset="0"/>
                          <a:ea typeface="+mn-ea"/>
                          <a:cs typeface="Arial" panose="020B0604020202020204" pitchFamily="34" charset="0"/>
                        </a:rPr>
                        <a:t>(2,829)</a:t>
                      </a:r>
                    </a:p>
                  </a:txBody>
                  <a:tcPr marL="36000" marR="36000" marT="0" marB="0" anchor="ctr">
                    <a:lnL w="6350" cap="flat" cmpd="sng" algn="ctr">
                      <a:solidFill>
                        <a:srgbClr val="00338D"/>
                      </a:solidFill>
                      <a:prstDash val="solid"/>
                      <a:round/>
                      <a:headEnd type="none" w="med" len="med"/>
                      <a:tailEnd type="none" w="med" len="med"/>
                    </a:lnL>
                    <a:lnT w="6350" cap="flat" cmpd="sng" algn="ctr">
                      <a:noFill/>
                      <a:prstDash val="solid"/>
                      <a:round/>
                      <a:headEnd type="none" w="med" len="med"/>
                      <a:tailEnd type="none" w="med" len="med"/>
                    </a:lnT>
                    <a:lnB w="6350" cap="flat" cmpd="sng" algn="ctr">
                      <a:noFill/>
                      <a:prstDash val="solid"/>
                      <a:round/>
                      <a:headEnd type="none" w="med" len="med"/>
                      <a:tailEnd type="none" w="med" len="med"/>
                    </a:lnB>
                    <a:noFill/>
                  </a:tcPr>
                </a:tc>
                <a:tc>
                  <a:txBody>
                    <a:bodyPr/>
                    <a:lstStyle/>
                    <a:p>
                      <a:pPr algn="r" fontAlgn="ctr"/>
                      <a:r>
                        <a:rPr lang="en-US" altLang="ko-KR" sz="700" b="1" i="0" u="none" strike="noStrike">
                          <a:solidFill>
                            <a:srgbClr val="000000"/>
                          </a:solidFill>
                          <a:effectLst/>
                          <a:latin typeface="Arial" panose="020B0604020202020204" pitchFamily="34" charset="0"/>
                          <a:ea typeface="+mn-ea"/>
                          <a:cs typeface="Arial" panose="020B0604020202020204" pitchFamily="34" charset="0"/>
                        </a:rPr>
                        <a:t>(2,885)</a:t>
                      </a:r>
                    </a:p>
                  </a:txBody>
                  <a:tcPr marL="36000" marR="36000" marT="0" marB="0" anchor="ctr">
                    <a:lnT w="6350" cap="flat" cmpd="sng" algn="ctr">
                      <a:noFill/>
                      <a:prstDash val="solid"/>
                      <a:round/>
                      <a:headEnd type="none" w="med" len="med"/>
                      <a:tailEnd type="none" w="med" len="med"/>
                    </a:lnT>
                    <a:lnB w="6350" cap="flat" cmpd="sng" algn="ctr">
                      <a:noFill/>
                      <a:prstDash val="solid"/>
                      <a:round/>
                      <a:headEnd type="none" w="med" len="med"/>
                      <a:tailEnd type="none" w="med" len="med"/>
                    </a:lnB>
                    <a:noFill/>
                  </a:tcPr>
                </a:tc>
                <a:tc>
                  <a:txBody>
                    <a:bodyPr/>
                    <a:lstStyle/>
                    <a:p>
                      <a:pPr algn="r" fontAlgn="ctr"/>
                      <a:r>
                        <a:rPr lang="en-US" altLang="ko-KR" sz="700" b="1" i="0" u="none" strike="noStrike">
                          <a:solidFill>
                            <a:srgbClr val="000000"/>
                          </a:solidFill>
                          <a:effectLst/>
                          <a:latin typeface="Arial" panose="020B0604020202020204" pitchFamily="34" charset="0"/>
                          <a:ea typeface="+mn-ea"/>
                          <a:cs typeface="Arial" panose="020B0604020202020204" pitchFamily="34" charset="0"/>
                        </a:rPr>
                        <a:t>(2,943)</a:t>
                      </a:r>
                    </a:p>
                  </a:txBody>
                  <a:tcPr marL="36000" marR="36000" marT="0" marB="0" anchor="ctr">
                    <a:lnR w="6350" cap="flat" cmpd="sng" algn="ctr">
                      <a:solidFill>
                        <a:srgbClr val="00338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noFill/>
                  </a:tcPr>
                </a:tc>
                <a:extLst>
                  <a:ext uri="{0D108BD9-81ED-4DB2-BD59-A6C34878D82A}">
                    <a16:rowId xmlns:a16="http://schemas.microsoft.com/office/drawing/2014/main" val="1893147325"/>
                  </a:ext>
                </a:extLst>
              </a:tr>
              <a:tr h="122400">
                <a:tc>
                  <a:txBody>
                    <a:bodyPr/>
                    <a:lstStyle/>
                    <a:p>
                      <a:pPr algn="l" fontAlgn="ctr"/>
                      <a:r>
                        <a:rPr lang="ko-KR" altLang="en-US" sz="700" u="none" strike="noStrike">
                          <a:effectLst/>
                          <a:latin typeface="+mn-ea"/>
                          <a:ea typeface="+mn-ea"/>
                        </a:rPr>
                        <a:t>가공마진</a:t>
                      </a:r>
                      <a:endParaRPr lang="ko-KR" altLang="en-US" sz="700" b="0" i="0" u="none" strike="noStrike">
                        <a:solidFill>
                          <a:srgbClr val="000000"/>
                        </a:solidFill>
                        <a:effectLst/>
                        <a:latin typeface="+mn-ea"/>
                        <a:ea typeface="+mn-ea"/>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tc>
                  <a:txBody>
                    <a:bodyPr/>
                    <a:lstStyle/>
                    <a:p>
                      <a:pPr algn="r" fontAlgn="ctr"/>
                      <a:r>
                        <a:rPr lang="en-US" altLang="ko-KR" sz="700" b="0" i="0" u="none" strike="noStrike">
                          <a:solidFill>
                            <a:srgbClr val="000000"/>
                          </a:solidFill>
                          <a:effectLst/>
                          <a:latin typeface="Arial" panose="020B0604020202020204" pitchFamily="34" charset="0"/>
                          <a:ea typeface="+mn-ea"/>
                          <a:cs typeface="Arial" panose="020B0604020202020204" pitchFamily="34" charset="0"/>
                        </a:rPr>
                        <a:t>892</a:t>
                      </a:r>
                    </a:p>
                  </a:txBody>
                  <a:tcPr marL="36000" marR="36000" marT="0" marB="0" anchor="ctr">
                    <a:lnL w="6350" cap="flat" cmpd="sng" algn="ctr">
                      <a:solidFill>
                        <a:srgbClr val="00338D"/>
                      </a:solidFill>
                      <a:prstDash val="solid"/>
                      <a:round/>
                      <a:headEnd type="none" w="med" len="med"/>
                      <a:tailEnd type="none" w="med" len="med"/>
                    </a:lnL>
                    <a:lnT w="635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tc>
                  <a:txBody>
                    <a:bodyPr/>
                    <a:lstStyle/>
                    <a:p>
                      <a:pPr algn="r" fontAlgn="ctr"/>
                      <a:r>
                        <a:rPr lang="en-US" altLang="ko-KR" sz="700" b="0" i="0" u="none" strike="noStrike">
                          <a:solidFill>
                            <a:srgbClr val="000000"/>
                          </a:solidFill>
                          <a:effectLst/>
                          <a:latin typeface="Arial" panose="020B0604020202020204" pitchFamily="34" charset="0"/>
                          <a:ea typeface="+mn-ea"/>
                          <a:cs typeface="Arial" panose="020B0604020202020204" pitchFamily="34" charset="0"/>
                        </a:rPr>
                        <a:t>910</a:t>
                      </a:r>
                    </a:p>
                  </a:txBody>
                  <a:tcPr marL="36000" marR="36000" marT="0" marB="0" anchor="ctr">
                    <a:lnT w="635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tc>
                  <a:txBody>
                    <a:bodyPr/>
                    <a:lstStyle/>
                    <a:p>
                      <a:pPr algn="r" fontAlgn="ctr"/>
                      <a:r>
                        <a:rPr lang="en-US" altLang="ko-KR" sz="700" u="none" strike="noStrike">
                          <a:effectLst/>
                          <a:latin typeface="Arial" panose="020B0604020202020204" pitchFamily="34" charset="0"/>
                          <a:ea typeface="+mn-ea"/>
                          <a:cs typeface="Arial" panose="020B0604020202020204" pitchFamily="34" charset="0"/>
                        </a:rPr>
                        <a:t>928</a:t>
                      </a:r>
                      <a:endParaRPr lang="en-US" altLang="ko-KR" sz="700" b="0" i="0" u="none" strike="noStrike">
                        <a:solidFill>
                          <a:srgbClr val="000000"/>
                        </a:solidFill>
                        <a:effectLst/>
                        <a:latin typeface="Arial" panose="020B0604020202020204" pitchFamily="34" charset="0"/>
                        <a:ea typeface="+mn-ea"/>
                        <a:cs typeface="Arial" panose="020B0604020202020204" pitchFamily="34" charset="0"/>
                      </a:endParaRPr>
                    </a:p>
                  </a:txBody>
                  <a:tcPr marL="36000" marR="36000" marT="0" marB="0" anchor="ctr">
                    <a:lnR w="6350" cap="flat" cmpd="sng" algn="ctr">
                      <a:solidFill>
                        <a:srgbClr val="00338D"/>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extLst>
                  <a:ext uri="{0D108BD9-81ED-4DB2-BD59-A6C34878D82A}">
                    <a16:rowId xmlns:a16="http://schemas.microsoft.com/office/drawing/2014/main" val="1608686325"/>
                  </a:ext>
                </a:extLst>
              </a:tr>
            </a:tbl>
          </a:graphicData>
        </a:graphic>
      </p:graphicFrame>
      <p:sp>
        <p:nvSpPr>
          <p:cNvPr id="20" name="이등변 삼각형 19">
            <a:extLst>
              <a:ext uri="{FF2B5EF4-FFF2-40B4-BE49-F238E27FC236}">
                <a16:creationId xmlns:a16="http://schemas.microsoft.com/office/drawing/2014/main" id="{099E7CCD-CC32-4F10-BCC5-74EA5CC272FA}"/>
              </a:ext>
            </a:extLst>
          </p:cNvPr>
          <p:cNvSpPr/>
          <p:nvPr/>
        </p:nvSpPr>
        <p:spPr>
          <a:xfrm rot="5400000">
            <a:off x="6356507" y="4744813"/>
            <a:ext cx="612001" cy="327481"/>
          </a:xfrm>
          <a:prstGeom prst="triangle">
            <a:avLst>
              <a:gd name="adj" fmla="val 52709"/>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err="1">
              <a:solidFill>
                <a:schemeClr val="bg1"/>
              </a:solidFill>
            </a:endParaRPr>
          </a:p>
        </p:txBody>
      </p:sp>
      <p:sp>
        <p:nvSpPr>
          <p:cNvPr id="22" name="TextBox 21">
            <a:extLst>
              <a:ext uri="{FF2B5EF4-FFF2-40B4-BE49-F238E27FC236}">
                <a16:creationId xmlns:a16="http://schemas.microsoft.com/office/drawing/2014/main" id="{EEAA0EA1-261B-4B63-990E-3D5A9CDC0CD3}"/>
              </a:ext>
            </a:extLst>
          </p:cNvPr>
          <p:cNvSpPr txBox="1"/>
          <p:nvPr/>
        </p:nvSpPr>
        <p:spPr>
          <a:xfrm>
            <a:off x="5135482" y="1342615"/>
            <a:ext cx="4275218" cy="126364"/>
          </a:xfrm>
          <a:prstGeom prst="rect">
            <a:avLst/>
          </a:prstGeom>
          <a:noFill/>
        </p:spPr>
        <p:txBody>
          <a:bodyPr wrap="square" lIns="0" tIns="0" rIns="0" bIns="0" rtlCol="0">
            <a:spAutoFit/>
          </a:bodyPr>
          <a:lstStyle/>
          <a:p>
            <a:pPr algn="r"/>
            <a:r>
              <a:rPr lang="en-US" altLang="ko-KR" sz="800" dirty="0">
                <a:latin typeface="Arial" panose="020B0604020202020204" pitchFamily="34" charset="0"/>
                <a:ea typeface="+mj-ea"/>
                <a:cs typeface="Arial" panose="020B0604020202020204" pitchFamily="34" charset="0"/>
              </a:rPr>
              <a:t>(Source: </a:t>
            </a:r>
            <a:r>
              <a:rPr lang="ko-KR" altLang="en-US" sz="800" dirty="0">
                <a:latin typeface="Arial" panose="020B0604020202020204" pitchFamily="34" charset="0"/>
                <a:ea typeface="+mj-ea"/>
                <a:cs typeface="Arial" panose="020B0604020202020204" pitchFamily="34" charset="0"/>
              </a:rPr>
              <a:t>사업부 제시 자료</a:t>
            </a:r>
            <a:r>
              <a:rPr lang="en-US" altLang="ko-KR" sz="800" dirty="0">
                <a:latin typeface="Arial" panose="020B0604020202020204" pitchFamily="34" charset="0"/>
                <a:ea typeface="+mj-ea"/>
                <a:cs typeface="Arial" panose="020B0604020202020204" pitchFamily="34" charset="0"/>
              </a:rPr>
              <a:t>, KPMG Analysis)</a:t>
            </a:r>
          </a:p>
        </p:txBody>
      </p:sp>
      <p:sp>
        <p:nvSpPr>
          <p:cNvPr id="25" name="직사각형 24">
            <a:extLst>
              <a:ext uri="{FF2B5EF4-FFF2-40B4-BE49-F238E27FC236}">
                <a16:creationId xmlns:a16="http://schemas.microsoft.com/office/drawing/2014/main" id="{CE8AF2E0-80DA-41F6-A883-655C7C777974}"/>
              </a:ext>
            </a:extLst>
          </p:cNvPr>
          <p:cNvSpPr/>
          <p:nvPr/>
        </p:nvSpPr>
        <p:spPr>
          <a:xfrm>
            <a:off x="1572240" y="2869930"/>
            <a:ext cx="7838459" cy="103904"/>
          </a:xfrm>
          <a:prstGeom prst="rect">
            <a:avLst/>
          </a:prstGeom>
          <a:solidFill>
            <a:srgbClr val="FF0000">
              <a:alpha val="20000"/>
            </a:srgbClr>
          </a:solid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직사각형 29">
            <a:extLst>
              <a:ext uri="{FF2B5EF4-FFF2-40B4-BE49-F238E27FC236}">
                <a16:creationId xmlns:a16="http://schemas.microsoft.com/office/drawing/2014/main" id="{9DEAAFDA-2074-4936-9CAD-00B031F59464}"/>
              </a:ext>
            </a:extLst>
          </p:cNvPr>
          <p:cNvSpPr/>
          <p:nvPr/>
        </p:nvSpPr>
        <p:spPr>
          <a:xfrm>
            <a:off x="647614" y="3413760"/>
            <a:ext cx="910341" cy="172720"/>
          </a:xfrm>
          <a:prstGeom prst="rect">
            <a:avLst/>
          </a:prstGeom>
          <a:solidFill>
            <a:srgbClr val="00338D"/>
          </a:solidFill>
          <a:ln w="635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altLang="ko-KR" sz="900" b="1" dirty="0">
                <a:solidFill>
                  <a:schemeClr val="bg1"/>
                </a:solidFill>
                <a:latin typeface="Arial" panose="020B0604020202020204" pitchFamily="34" charset="0"/>
                <a:cs typeface="Arial" panose="020B0604020202020204" pitchFamily="34" charset="0"/>
              </a:rPr>
              <a:t>Case </a:t>
            </a:r>
            <a:r>
              <a:rPr lang="ko-KR" altLang="en-US" sz="900" b="1" dirty="0">
                <a:solidFill>
                  <a:schemeClr val="bg1"/>
                </a:solidFill>
                <a:latin typeface="Arial" panose="020B0604020202020204" pitchFamily="34" charset="0"/>
                <a:cs typeface="Arial" panose="020B0604020202020204" pitchFamily="34" charset="0"/>
              </a:rPr>
              <a:t>공통</a:t>
            </a:r>
          </a:p>
        </p:txBody>
      </p:sp>
      <p:sp>
        <p:nvSpPr>
          <p:cNvPr id="35" name="직사각형 34">
            <a:extLst>
              <a:ext uri="{FF2B5EF4-FFF2-40B4-BE49-F238E27FC236}">
                <a16:creationId xmlns:a16="http://schemas.microsoft.com/office/drawing/2014/main" id="{19B393B9-B95F-46AE-9C7A-D4528F5938D3}"/>
              </a:ext>
            </a:extLst>
          </p:cNvPr>
          <p:cNvSpPr/>
          <p:nvPr/>
        </p:nvSpPr>
        <p:spPr>
          <a:xfrm>
            <a:off x="5202769" y="3423568"/>
            <a:ext cx="910341" cy="172720"/>
          </a:xfrm>
          <a:prstGeom prst="rect">
            <a:avLst/>
          </a:prstGeom>
          <a:solidFill>
            <a:srgbClr val="00338D"/>
          </a:solidFill>
          <a:ln w="635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altLang="ko-KR" sz="900" b="1" dirty="0">
                <a:solidFill>
                  <a:schemeClr val="bg1"/>
                </a:solidFill>
                <a:latin typeface="Arial" panose="020B0604020202020204" pitchFamily="34" charset="0"/>
                <a:cs typeface="Arial" panose="020B0604020202020204" pitchFamily="34" charset="0"/>
              </a:rPr>
              <a:t>Case 1,2</a:t>
            </a:r>
            <a:endParaRPr lang="ko-KR" altLang="en-US" sz="900" b="1" dirty="0">
              <a:solidFill>
                <a:schemeClr val="bg1"/>
              </a:solidFill>
              <a:latin typeface="Arial" panose="020B0604020202020204" pitchFamily="34" charset="0"/>
              <a:cs typeface="Arial" panose="020B0604020202020204" pitchFamily="34" charset="0"/>
            </a:endParaRPr>
          </a:p>
        </p:txBody>
      </p:sp>
      <p:sp>
        <p:nvSpPr>
          <p:cNvPr id="27" name="직사각형 26">
            <a:extLst>
              <a:ext uri="{FF2B5EF4-FFF2-40B4-BE49-F238E27FC236}">
                <a16:creationId xmlns:a16="http://schemas.microsoft.com/office/drawing/2014/main" id="{72B4690D-D272-4203-90EE-5C9C81B51B38}"/>
              </a:ext>
            </a:extLst>
          </p:cNvPr>
          <p:cNvSpPr/>
          <p:nvPr/>
        </p:nvSpPr>
        <p:spPr>
          <a:xfrm>
            <a:off x="495298" y="3289002"/>
            <a:ext cx="4356101" cy="107722"/>
          </a:xfrm>
          <a:prstGeom prst="rect">
            <a:avLst/>
          </a:prstGeom>
        </p:spPr>
        <p:txBody>
          <a:bodyPr wrap="square" lIns="0" tIns="0" rIns="0" bIns="0" anchor="b">
            <a:spAutoFit/>
          </a:bodyPr>
          <a:lstStyle/>
          <a:p>
            <a:pPr>
              <a:defRPr/>
            </a:pPr>
            <a:r>
              <a:rPr lang="en-US" altLang="ko-KR" sz="700" kern="0" dirty="0">
                <a:latin typeface="Arial" panose="020B0604020202020204" pitchFamily="34" charset="0"/>
                <a:ea typeface="+mj-ea"/>
                <a:cs typeface="Arial" panose="020B0604020202020204" pitchFamily="34" charset="0"/>
              </a:rPr>
              <a:t>Note 1: Actual COGS</a:t>
            </a:r>
            <a:r>
              <a:rPr lang="ko-KR" altLang="en-US" sz="700" kern="0" dirty="0">
                <a:latin typeface="Arial" panose="020B0604020202020204" pitchFamily="34" charset="0"/>
                <a:ea typeface="+mj-ea"/>
                <a:cs typeface="Arial" panose="020B0604020202020204" pitchFamily="34" charset="0"/>
              </a:rPr>
              <a:t>는 기타재고변동 등 포함</a:t>
            </a:r>
            <a:endParaRPr lang="en-US" altLang="ko-KR" sz="700" kern="0" dirty="0">
              <a:latin typeface="Arial" panose="020B0604020202020204" pitchFamily="34" charset="0"/>
              <a:ea typeface="+mj-ea"/>
              <a:cs typeface="Arial" panose="020B0604020202020204" pitchFamily="34" charset="0"/>
            </a:endParaRPr>
          </a:p>
        </p:txBody>
      </p:sp>
    </p:spTree>
    <p:extLst>
      <p:ext uri="{BB962C8B-B14F-4D97-AF65-F5344CB8AC3E}">
        <p14:creationId xmlns:p14="http://schemas.microsoft.com/office/powerpoint/2010/main" val="34255417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제목 2">
            <a:extLst>
              <a:ext uri="{FF2B5EF4-FFF2-40B4-BE49-F238E27FC236}">
                <a16:creationId xmlns:a16="http://schemas.microsoft.com/office/drawing/2014/main" id="{EC31AAB1-348F-4B38-BBAE-3ED466156B32}"/>
              </a:ext>
            </a:extLst>
          </p:cNvPr>
          <p:cNvSpPr txBox="1">
            <a:spLocks/>
          </p:cNvSpPr>
          <p:nvPr/>
        </p:nvSpPr>
        <p:spPr>
          <a:xfrm>
            <a:off x="399665" y="496343"/>
            <a:ext cx="8591450" cy="586535"/>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4400" b="1" dirty="0">
                <a:solidFill>
                  <a:srgbClr val="00338D"/>
                </a:solidFill>
                <a:latin typeface="KPMG Extralight" panose="020B0303030202040204" pitchFamily="34" charset="0"/>
              </a:rPr>
              <a:t>Major</a:t>
            </a:r>
            <a:r>
              <a:rPr lang="ko-KR" altLang="en-US" sz="4400" b="1" dirty="0">
                <a:solidFill>
                  <a:srgbClr val="00338D"/>
                </a:solidFill>
                <a:latin typeface="KPMG Extralight" panose="020B0303030202040204" pitchFamily="34" charset="0"/>
              </a:rPr>
              <a:t> </a:t>
            </a:r>
            <a:r>
              <a:rPr lang="en-US" altLang="ko-KR" sz="4400" b="1" dirty="0">
                <a:solidFill>
                  <a:srgbClr val="00338D"/>
                </a:solidFill>
                <a:latin typeface="KPMG Extralight" panose="020B0303030202040204" pitchFamily="34" charset="0"/>
              </a:rPr>
              <a:t>Assumptions (4/17)</a:t>
            </a:r>
          </a:p>
        </p:txBody>
      </p:sp>
      <p:sp>
        <p:nvSpPr>
          <p:cNvPr id="10" name="제목 2">
            <a:extLst>
              <a:ext uri="{FF2B5EF4-FFF2-40B4-BE49-F238E27FC236}">
                <a16:creationId xmlns:a16="http://schemas.microsoft.com/office/drawing/2014/main" id="{3C3ECB29-B165-4523-8AEA-B139D1820DD2}"/>
              </a:ext>
            </a:extLst>
          </p:cNvPr>
          <p:cNvSpPr txBox="1">
            <a:spLocks/>
          </p:cNvSpPr>
          <p:nvPr/>
        </p:nvSpPr>
        <p:spPr>
          <a:xfrm>
            <a:off x="399665" y="227197"/>
            <a:ext cx="8591450" cy="273424"/>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2500" b="1">
                <a:solidFill>
                  <a:srgbClr val="00338D"/>
                </a:solidFill>
                <a:latin typeface="KPMG Extralight" panose="020B0303030202040204" pitchFamily="34" charset="0"/>
              </a:rPr>
              <a:t>Assumptions &amp; Results</a:t>
            </a:r>
          </a:p>
        </p:txBody>
      </p:sp>
      <p:sp>
        <p:nvSpPr>
          <p:cNvPr id="23" name="Rectangle 41">
            <a:extLst>
              <a:ext uri="{FF2B5EF4-FFF2-40B4-BE49-F238E27FC236}">
                <a16:creationId xmlns:a16="http://schemas.microsoft.com/office/drawing/2014/main" id="{93D674CF-A236-4C36-856E-A809C9B90530}"/>
              </a:ext>
            </a:extLst>
          </p:cNvPr>
          <p:cNvSpPr>
            <a:spLocks noChangeArrowheads="1"/>
          </p:cNvSpPr>
          <p:nvPr/>
        </p:nvSpPr>
        <p:spPr bwMode="auto">
          <a:xfrm>
            <a:off x="495300" y="1099709"/>
            <a:ext cx="3763131" cy="360000"/>
          </a:xfrm>
          <a:prstGeom prst="rect">
            <a:avLst/>
          </a:prstGeom>
          <a:noFill/>
          <a:ln w="9525">
            <a:noFill/>
            <a:miter lim="800000"/>
            <a:headEnd/>
            <a:tailEnd/>
          </a:ln>
        </p:spPr>
        <p:txBody>
          <a:bodyPr lIns="0" tIns="0" rIns="0" bIns="0" anchor="ctr"/>
          <a:lstStyle/>
          <a:p>
            <a:pPr fontAlgn="base">
              <a:lnSpc>
                <a:spcPct val="120000"/>
              </a:lnSpc>
              <a:spcBef>
                <a:spcPct val="0"/>
              </a:spcBef>
              <a:spcAft>
                <a:spcPct val="0"/>
              </a:spcAft>
            </a:pPr>
            <a:r>
              <a:rPr lang="ko-KR" altLang="en-US" sz="1200" b="1">
                <a:solidFill>
                  <a:srgbClr val="00338D"/>
                </a:solidFill>
                <a:latin typeface="Arial" panose="020B0604020202020204" pitchFamily="34" charset="0"/>
                <a:cs typeface="Arial" panose="020B0604020202020204" pitchFamily="34" charset="0"/>
              </a:rPr>
              <a:t>▌</a:t>
            </a:r>
            <a:r>
              <a:rPr lang="en-US" altLang="ko-KR" sz="1200" b="1">
                <a:solidFill>
                  <a:srgbClr val="00338D"/>
                </a:solidFill>
                <a:latin typeface="Arial" panose="020B0604020202020204" pitchFamily="34" charset="0"/>
                <a:cs typeface="Arial" panose="020B0604020202020204" pitchFamily="34" charset="0"/>
              </a:rPr>
              <a:t>COGS_</a:t>
            </a:r>
            <a:r>
              <a:rPr lang="ko-KR" altLang="en-US" sz="1200" b="1">
                <a:solidFill>
                  <a:srgbClr val="00338D"/>
                </a:solidFill>
                <a:latin typeface="Arial" panose="020B0604020202020204" pitchFamily="34" charset="0"/>
                <a:cs typeface="Arial" panose="020B0604020202020204" pitchFamily="34" charset="0"/>
              </a:rPr>
              <a:t>노무비</a:t>
            </a:r>
            <a:endParaRPr lang="en-US" altLang="ko-KR" sz="1400" b="1">
              <a:solidFill>
                <a:srgbClr val="00338D"/>
              </a:solidFill>
              <a:latin typeface="Arial" panose="020B0604020202020204" pitchFamily="34" charset="0"/>
              <a:cs typeface="Arial" panose="020B0604020202020204" pitchFamily="34" charset="0"/>
            </a:endParaRPr>
          </a:p>
        </p:txBody>
      </p:sp>
      <p:sp>
        <p:nvSpPr>
          <p:cNvPr id="26" name="직사각형 25">
            <a:extLst>
              <a:ext uri="{FF2B5EF4-FFF2-40B4-BE49-F238E27FC236}">
                <a16:creationId xmlns:a16="http://schemas.microsoft.com/office/drawing/2014/main" id="{516F3D39-6891-4F7E-A35B-B57EF537D319}"/>
              </a:ext>
            </a:extLst>
          </p:cNvPr>
          <p:cNvSpPr/>
          <p:nvPr/>
        </p:nvSpPr>
        <p:spPr>
          <a:xfrm>
            <a:off x="495299" y="3498173"/>
            <a:ext cx="4356101" cy="2628000"/>
          </a:xfrm>
          <a:prstGeom prst="rect">
            <a:avLst/>
          </a:prstGeom>
          <a:noFill/>
          <a:ln w="635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t"/>
          <a:lstStyle/>
          <a:p>
            <a:r>
              <a:rPr lang="en-US" altLang="ko-KR" sz="900" dirty="0">
                <a:solidFill>
                  <a:schemeClr val="bg1"/>
                </a:solidFill>
              </a:rPr>
              <a:t>Dd</a:t>
            </a:r>
          </a:p>
          <a:p>
            <a:pPr marL="171450" indent="-171450">
              <a:buClr>
                <a:srgbClr val="00338D"/>
              </a:buClr>
              <a:buFont typeface="Wingdings" panose="05000000000000000000" pitchFamily="2" charset="2"/>
              <a:buChar char="§"/>
            </a:pPr>
            <a:r>
              <a:rPr lang="ko-KR" altLang="en-US" sz="900" b="1" dirty="0">
                <a:solidFill>
                  <a:schemeClr val="tx1"/>
                </a:solidFill>
              </a:rPr>
              <a:t>국내 노무비 가정</a:t>
            </a:r>
            <a:endParaRPr lang="en-US" altLang="ko-KR" sz="900" b="1" dirty="0">
              <a:solidFill>
                <a:schemeClr val="tx1"/>
              </a:solidFill>
            </a:endParaRPr>
          </a:p>
          <a:p>
            <a:pPr marL="266700" marR="0" lvl="0" indent="-180975" algn="l" defTabSz="914400" rtl="0" eaLnBrk="1" fontAlgn="auto" latinLnBrk="1" hangingPunct="1">
              <a:lnSpc>
                <a:spcPct val="100000"/>
              </a:lnSpc>
              <a:spcBef>
                <a:spcPts val="600"/>
              </a:spcBef>
              <a:spcAft>
                <a:spcPts val="0"/>
              </a:spcAft>
              <a:buClr>
                <a:srgbClr val="00338D"/>
              </a:buClr>
              <a:buSzTx/>
              <a:buFont typeface="Wingdings" panose="05000000000000000000" pitchFamily="2" charset="2"/>
              <a:buChar char="ü"/>
              <a:tabLst/>
              <a:defRPr/>
            </a:pPr>
            <a:r>
              <a:rPr kumimoji="0" lang="en-US" altLang="ko-KR" sz="800" b="1"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Per capita </a:t>
            </a:r>
            <a:r>
              <a:rPr kumimoji="0" lang="ko-KR" altLang="en-US" sz="800" b="1"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가정</a:t>
            </a:r>
            <a:endParaRPr kumimoji="0" lang="en-US" altLang="ko-KR" sz="800" b="1"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358775" marR="0" lvl="0" indent="-180975" algn="l" defTabSz="914400" rtl="0" eaLnBrk="1" fontAlgn="auto" latinLnBrk="1" hangingPunct="1">
              <a:lnSpc>
                <a:spcPct val="100000"/>
              </a:lnSpc>
              <a:spcBef>
                <a:spcPts val="600"/>
              </a:spcBef>
              <a:spcAft>
                <a:spcPts val="0"/>
              </a:spcAft>
              <a:buClr>
                <a:srgbClr val="00338D"/>
              </a:buClr>
              <a:buSzTx/>
              <a:buFont typeface="Wingdings" panose="05000000000000000000" pitchFamily="2" charset="2"/>
              <a:buChar char="Ø"/>
              <a:tabLst/>
              <a:defRPr/>
            </a:pPr>
            <a:r>
              <a:rPr lang="ko-KR" altLang="en-US" sz="800" kern="0" dirty="0">
                <a:solidFill>
                  <a:srgbClr val="000000"/>
                </a:solidFill>
                <a:latin typeface="Arial" panose="020B0604020202020204" pitchFamily="34" charset="0"/>
                <a:cs typeface="Arial" panose="020B0604020202020204" pitchFamily="34" charset="0"/>
              </a:rPr>
              <a:t>인원 </a:t>
            </a:r>
            <a:r>
              <a:rPr lang="ko-KR" altLang="en-US" sz="800" kern="0" dirty="0" err="1">
                <a:solidFill>
                  <a:srgbClr val="000000"/>
                </a:solidFill>
                <a:latin typeface="Arial" panose="020B0604020202020204" pitchFamily="34" charset="0"/>
                <a:cs typeface="Arial" panose="020B0604020202020204" pitchFamily="34" charset="0"/>
              </a:rPr>
              <a:t>구분별</a:t>
            </a:r>
            <a:r>
              <a:rPr lang="ko-KR" altLang="en-US" sz="800" kern="0" dirty="0">
                <a:solidFill>
                  <a:srgbClr val="000000"/>
                </a:solidFill>
                <a:latin typeface="Arial" panose="020B0604020202020204" pitchFamily="34" charset="0"/>
                <a:cs typeface="Arial" panose="020B0604020202020204" pitchFamily="34" charset="0"/>
              </a:rPr>
              <a:t> 과거 </a:t>
            </a:r>
            <a:r>
              <a:rPr lang="en-US" altLang="ko-KR" sz="800" kern="0" dirty="0">
                <a:solidFill>
                  <a:srgbClr val="000000"/>
                </a:solidFill>
                <a:latin typeface="Arial" panose="020B0604020202020204" pitchFamily="34" charset="0"/>
                <a:cs typeface="Arial" panose="020B0604020202020204" pitchFamily="34" charset="0"/>
              </a:rPr>
              <a:t>3</a:t>
            </a:r>
            <a:r>
              <a:rPr lang="ko-KR" altLang="en-US" sz="800" kern="0" dirty="0">
                <a:solidFill>
                  <a:srgbClr val="000000"/>
                </a:solidFill>
                <a:latin typeface="Arial" panose="020B0604020202020204" pitchFamily="34" charset="0"/>
                <a:cs typeface="Arial" panose="020B0604020202020204" pitchFamily="34" charset="0"/>
              </a:rPr>
              <a:t>개년 평균 </a:t>
            </a:r>
            <a:r>
              <a:rPr lang="en-US" altLang="ko-KR" sz="800" kern="0" dirty="0">
                <a:solidFill>
                  <a:srgbClr val="000000"/>
                </a:solidFill>
                <a:latin typeface="Arial" panose="020B0604020202020204" pitchFamily="34" charset="0"/>
                <a:cs typeface="Arial" panose="020B0604020202020204" pitchFamily="34" charset="0"/>
              </a:rPr>
              <a:t>Per capita</a:t>
            </a:r>
            <a:r>
              <a:rPr lang="ko-KR" altLang="en-US" sz="800" kern="0" dirty="0">
                <a:solidFill>
                  <a:srgbClr val="000000"/>
                </a:solidFill>
                <a:latin typeface="Arial" panose="020B0604020202020204" pitchFamily="34" charset="0"/>
                <a:cs typeface="Arial" panose="020B0604020202020204" pitchFamily="34" charset="0"/>
              </a:rPr>
              <a:t>에 </a:t>
            </a:r>
            <a:r>
              <a:rPr lang="en-US" altLang="ko-KR" sz="800" kern="0" dirty="0">
                <a:solidFill>
                  <a:srgbClr val="000000"/>
                </a:solidFill>
                <a:latin typeface="Arial" panose="020B0604020202020204" pitchFamily="34" charset="0"/>
                <a:cs typeface="Arial" panose="020B0604020202020204" pitchFamily="34" charset="0"/>
              </a:rPr>
              <a:t>EIU </a:t>
            </a:r>
            <a:r>
              <a:rPr lang="ko-KR" altLang="en-US" sz="800" kern="0" dirty="0">
                <a:solidFill>
                  <a:srgbClr val="000000"/>
                </a:solidFill>
                <a:latin typeface="Arial" panose="020B0604020202020204" pitchFamily="34" charset="0"/>
                <a:cs typeface="Arial" panose="020B0604020202020204" pitchFamily="34" charset="0"/>
              </a:rPr>
              <a:t>한국 임금 예상 상승률을 반영하여 연도별 </a:t>
            </a:r>
            <a:r>
              <a:rPr lang="en-US" altLang="ko-KR" sz="800" kern="0" dirty="0">
                <a:solidFill>
                  <a:srgbClr val="000000"/>
                </a:solidFill>
                <a:latin typeface="Arial" panose="020B0604020202020204" pitchFamily="34" charset="0"/>
                <a:cs typeface="Arial" panose="020B0604020202020204" pitchFamily="34" charset="0"/>
              </a:rPr>
              <a:t>Per capita</a:t>
            </a:r>
            <a:r>
              <a:rPr lang="ko-KR" altLang="en-US" sz="800" kern="0" dirty="0">
                <a:solidFill>
                  <a:srgbClr val="000000"/>
                </a:solidFill>
                <a:latin typeface="Arial" panose="020B0604020202020204" pitchFamily="34" charset="0"/>
                <a:cs typeface="Arial" panose="020B0604020202020204" pitchFamily="34" charset="0"/>
              </a:rPr>
              <a:t>를 추정함</a:t>
            </a:r>
            <a:endParaRPr lang="en-US" altLang="ko-KR" sz="800" kern="0" dirty="0">
              <a:solidFill>
                <a:srgbClr val="000000"/>
              </a:solidFill>
              <a:latin typeface="Arial" panose="020B0604020202020204" pitchFamily="34" charset="0"/>
              <a:cs typeface="Arial" panose="020B0604020202020204" pitchFamily="34" charset="0"/>
            </a:endParaRPr>
          </a:p>
          <a:p>
            <a:pPr marL="266700" marR="0" lvl="0" indent="-180975" algn="l" defTabSz="914400" rtl="0" eaLnBrk="1" fontAlgn="auto" latinLnBrk="1" hangingPunct="1">
              <a:lnSpc>
                <a:spcPct val="100000"/>
              </a:lnSpc>
              <a:spcBef>
                <a:spcPts val="600"/>
              </a:spcBef>
              <a:spcAft>
                <a:spcPts val="0"/>
              </a:spcAft>
              <a:buClr>
                <a:srgbClr val="00338D"/>
              </a:buClr>
              <a:buSzTx/>
              <a:buFont typeface="Wingdings" panose="05000000000000000000" pitchFamily="2" charset="2"/>
              <a:buChar char="ü"/>
              <a:tabLst/>
              <a:defRPr/>
            </a:pPr>
            <a:r>
              <a:rPr lang="ko-KR" altLang="en-US" sz="800" b="1" kern="0" dirty="0">
                <a:solidFill>
                  <a:srgbClr val="000000"/>
                </a:solidFill>
                <a:latin typeface="Arial" panose="020B0604020202020204" pitchFamily="34" charset="0"/>
                <a:cs typeface="Arial" panose="020B0604020202020204" pitchFamily="34" charset="0"/>
              </a:rPr>
              <a:t>인원수</a:t>
            </a:r>
            <a:r>
              <a:rPr kumimoji="0" lang="en-US" altLang="ko-KR" sz="800" b="1"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800" b="1"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가정</a:t>
            </a:r>
            <a:endParaRPr kumimoji="0" lang="en-US" altLang="ko-KR" sz="800" b="1"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358775" indent="-180975" latinLnBrk="1">
              <a:spcBef>
                <a:spcPts val="600"/>
              </a:spcBef>
              <a:buClr>
                <a:srgbClr val="00338D"/>
              </a:buClr>
              <a:buFont typeface="Wingdings" panose="05000000000000000000" pitchFamily="2" charset="2"/>
              <a:buChar char="Ø"/>
              <a:defRPr/>
            </a:pPr>
            <a:r>
              <a:rPr kumimoji="0" lang="ko-KR" altLang="en-US" sz="8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사업부의 사업계획에 따라 환적자동화 및 스마트 공장도입으로 </a:t>
            </a:r>
            <a:r>
              <a:rPr kumimoji="0" lang="en-US" altLang="ko-KR" sz="8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2022</a:t>
            </a:r>
            <a:r>
              <a:rPr kumimoji="0" lang="ko-KR" altLang="en-US" sz="8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년 상반기에 국내 공장 인원수가 </a:t>
            </a:r>
            <a:r>
              <a:rPr kumimoji="0" lang="en-US" altLang="ko-KR" sz="8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4</a:t>
            </a:r>
            <a:r>
              <a:rPr kumimoji="0" lang="ko-KR" altLang="en-US" sz="8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명 감소하였으며</a:t>
            </a:r>
            <a:r>
              <a:rPr kumimoji="0" lang="en-US" altLang="ko-KR" sz="8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t>
            </a:r>
            <a:r>
              <a:rPr kumimoji="0" lang="ko-KR" altLang="en-US" sz="8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이를 최적화 인원으로 가정함</a:t>
            </a:r>
            <a:endParaRPr kumimoji="0" lang="en-US" altLang="ko-KR" sz="8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358775" indent="-180975" latinLnBrk="1">
              <a:spcBef>
                <a:spcPts val="600"/>
              </a:spcBef>
              <a:buClr>
                <a:srgbClr val="00338D"/>
              </a:buClr>
              <a:buFont typeface="Wingdings" panose="05000000000000000000" pitchFamily="2" charset="2"/>
              <a:buChar char="Ø"/>
              <a:defRPr/>
            </a:pPr>
            <a:r>
              <a:rPr lang="ko-KR" altLang="en-US" sz="800" kern="0" dirty="0">
                <a:solidFill>
                  <a:srgbClr val="000000"/>
                </a:solidFill>
                <a:latin typeface="Arial" panose="020B0604020202020204" pitchFamily="34" charset="0"/>
                <a:cs typeface="Arial" panose="020B0604020202020204" pitchFamily="34" charset="0"/>
              </a:rPr>
              <a:t>도급 인원수는 </a:t>
            </a:r>
            <a:r>
              <a:rPr lang="en-US" altLang="ko-KR" sz="800" kern="0" dirty="0">
                <a:solidFill>
                  <a:srgbClr val="000000"/>
                </a:solidFill>
                <a:latin typeface="Arial" panose="020B0604020202020204" pitchFamily="34" charset="0"/>
                <a:cs typeface="Arial" panose="020B0604020202020204" pitchFamily="34" charset="0"/>
              </a:rPr>
              <a:t>2022</a:t>
            </a:r>
            <a:r>
              <a:rPr lang="ko-KR" altLang="en-US" sz="800" kern="0" dirty="0">
                <a:solidFill>
                  <a:srgbClr val="000000"/>
                </a:solidFill>
                <a:latin typeface="Arial" panose="020B0604020202020204" pitchFamily="34" charset="0"/>
                <a:cs typeface="Arial" panose="020B0604020202020204" pitchFamily="34" charset="0"/>
              </a:rPr>
              <a:t>년 상반기 평균 인원수가 향후에도 동일하다고 가정함</a:t>
            </a:r>
            <a:endParaRPr kumimoji="0" lang="en-US" altLang="ko-KR" sz="8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358775" indent="-180975" latinLnBrk="1">
              <a:spcBef>
                <a:spcPts val="600"/>
              </a:spcBef>
              <a:buClr>
                <a:srgbClr val="00338D"/>
              </a:buClr>
              <a:buFont typeface="Wingdings" panose="05000000000000000000" pitchFamily="2" charset="2"/>
              <a:buChar char="Ø"/>
              <a:defRPr/>
            </a:pPr>
            <a:r>
              <a:rPr kumimoji="0" lang="en-US" altLang="ko-KR" sz="8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2022</a:t>
            </a:r>
            <a:r>
              <a:rPr kumimoji="0" lang="ko-KR" altLang="en-US" sz="8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년 </a:t>
            </a:r>
            <a:r>
              <a:rPr kumimoji="0" lang="en-US" altLang="ko-KR" sz="8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9</a:t>
            </a:r>
            <a:r>
              <a:rPr kumimoji="0" lang="ko-KR" altLang="en-US" sz="8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월 </a:t>
            </a:r>
            <a:r>
              <a:rPr kumimoji="0" lang="en-US" altLang="ko-KR" sz="8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SDI</a:t>
            </a:r>
            <a:r>
              <a:rPr kumimoji="0" lang="ko-KR" altLang="en-US" sz="8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출신 엔지니어를 영입한 것으로 확인하였으며 인터뷰 결과 </a:t>
            </a:r>
            <a:r>
              <a:rPr lang="ko-KR" altLang="en-US" sz="800" kern="0" dirty="0">
                <a:solidFill>
                  <a:srgbClr val="000000"/>
                </a:solidFill>
                <a:latin typeface="Arial" panose="020B0604020202020204" pitchFamily="34" charset="0"/>
                <a:cs typeface="Arial" panose="020B0604020202020204" pitchFamily="34" charset="0"/>
              </a:rPr>
              <a:t>해외</a:t>
            </a:r>
            <a:r>
              <a:rPr kumimoji="0" lang="ko-KR" altLang="en-US" sz="8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진출 예정 인원으로 파악됨</a:t>
            </a:r>
            <a:r>
              <a:rPr kumimoji="0" lang="en-US" altLang="ko-KR" sz="8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8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해외진출 시 해당인원은 </a:t>
            </a:r>
            <a:r>
              <a:rPr kumimoji="0" lang="en-US" altLang="ko-KR" sz="8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2023</a:t>
            </a:r>
            <a:r>
              <a:rPr kumimoji="0" lang="ko-KR" altLang="en-US" sz="8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년부터 국내 인원에서 제외되나 해외진출 실패 시 국내 인원으로 포함되는 것으로 가정함</a:t>
            </a:r>
            <a:endParaRPr kumimoji="0" lang="en-US" altLang="ko-KR" sz="8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266700" indent="-171450">
              <a:buFont typeface="Wingdings" panose="05000000000000000000" pitchFamily="2" charset="2"/>
              <a:buChar char="ü"/>
            </a:pPr>
            <a:endParaRPr lang="en-US" altLang="ko-KR" sz="800" dirty="0">
              <a:solidFill>
                <a:schemeClr val="tx1"/>
              </a:solidFill>
              <a:latin typeface="Arial" panose="020B0604020202020204" pitchFamily="34" charset="0"/>
              <a:cs typeface="Arial" panose="020B0604020202020204" pitchFamily="34" charset="0"/>
            </a:endParaRPr>
          </a:p>
          <a:p>
            <a:pPr marL="266700" indent="-171450">
              <a:buFont typeface="Wingdings" panose="05000000000000000000" pitchFamily="2" charset="2"/>
              <a:buChar char="ü"/>
            </a:pPr>
            <a:endParaRPr lang="en-US" altLang="ko-KR" sz="800" dirty="0">
              <a:solidFill>
                <a:schemeClr val="tx1"/>
              </a:solidFill>
              <a:latin typeface="Arial" panose="020B0604020202020204" pitchFamily="34" charset="0"/>
              <a:cs typeface="Arial" panose="020B0604020202020204" pitchFamily="34" charset="0"/>
            </a:endParaRPr>
          </a:p>
          <a:p>
            <a:pPr marL="95250"/>
            <a:endParaRPr lang="en-US" altLang="ko-KR" sz="800" dirty="0">
              <a:solidFill>
                <a:schemeClr val="tx1"/>
              </a:solidFill>
              <a:latin typeface="Arial" panose="020B0604020202020204" pitchFamily="34" charset="0"/>
              <a:cs typeface="Arial" panose="020B0604020202020204" pitchFamily="34" charset="0"/>
            </a:endParaRPr>
          </a:p>
          <a:p>
            <a:pPr marL="266700" indent="-171450">
              <a:buFont typeface="Wingdings" panose="05000000000000000000" pitchFamily="2" charset="2"/>
              <a:buChar char="ü"/>
            </a:pPr>
            <a:endParaRPr kumimoji="0" lang="en-US" altLang="ko-KR" sz="8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266700" indent="-171450">
              <a:buFont typeface="Wingdings" panose="05000000000000000000" pitchFamily="2" charset="2"/>
              <a:buChar char="ü"/>
            </a:pPr>
            <a:endParaRPr lang="ko-KR" altLang="en-US" sz="900" dirty="0">
              <a:solidFill>
                <a:schemeClr val="tx1"/>
              </a:solidFill>
              <a:latin typeface="Arial" panose="020B0604020202020204" pitchFamily="34" charset="0"/>
              <a:cs typeface="Arial" panose="020B0604020202020204" pitchFamily="34" charset="0"/>
            </a:endParaRPr>
          </a:p>
        </p:txBody>
      </p:sp>
      <p:sp>
        <p:nvSpPr>
          <p:cNvPr id="31" name="직사각형 30">
            <a:extLst>
              <a:ext uri="{FF2B5EF4-FFF2-40B4-BE49-F238E27FC236}">
                <a16:creationId xmlns:a16="http://schemas.microsoft.com/office/drawing/2014/main" id="{6E41208B-C894-4055-9693-9F14BD11EE06}"/>
              </a:ext>
            </a:extLst>
          </p:cNvPr>
          <p:cNvSpPr/>
          <p:nvPr/>
        </p:nvSpPr>
        <p:spPr>
          <a:xfrm>
            <a:off x="5054600" y="3498171"/>
            <a:ext cx="4356101" cy="2628000"/>
          </a:xfrm>
          <a:prstGeom prst="rect">
            <a:avLst/>
          </a:prstGeom>
          <a:noFill/>
          <a:ln w="635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t"/>
          <a:lstStyle/>
          <a:p>
            <a:r>
              <a:rPr lang="en-US" altLang="ko-KR" sz="800" dirty="0">
                <a:solidFill>
                  <a:schemeClr val="bg1"/>
                </a:solidFill>
              </a:rPr>
              <a:t>Dd</a:t>
            </a:r>
          </a:p>
          <a:p>
            <a:pPr marL="171450" indent="-171450">
              <a:buFont typeface="Wingdings" panose="05000000000000000000" pitchFamily="2" charset="2"/>
              <a:buChar char="§"/>
            </a:pPr>
            <a:r>
              <a:rPr lang="ko-KR" altLang="en-US" sz="900" b="1" dirty="0">
                <a:solidFill>
                  <a:schemeClr val="tx1"/>
                </a:solidFill>
              </a:rPr>
              <a:t>해외 노무비 가정</a:t>
            </a:r>
            <a:endParaRPr lang="en-US" altLang="ko-KR" sz="900" b="1" dirty="0">
              <a:solidFill>
                <a:schemeClr val="tx1"/>
              </a:solidFill>
            </a:endParaRPr>
          </a:p>
          <a:p>
            <a:pPr marL="266700" marR="0" lvl="0" indent="-180975" algn="l" defTabSz="914400" rtl="0" eaLnBrk="1" fontAlgn="auto" latinLnBrk="1" hangingPunct="1">
              <a:lnSpc>
                <a:spcPct val="100000"/>
              </a:lnSpc>
              <a:spcBef>
                <a:spcPts val="600"/>
              </a:spcBef>
              <a:spcAft>
                <a:spcPts val="0"/>
              </a:spcAft>
              <a:buClr>
                <a:srgbClr val="00338D"/>
              </a:buClr>
              <a:buSzTx/>
              <a:buFont typeface="Wingdings" panose="05000000000000000000" pitchFamily="2" charset="2"/>
              <a:buChar char="ü"/>
              <a:tabLst/>
              <a:defRPr/>
            </a:pPr>
            <a:r>
              <a:rPr kumimoji="0" lang="en-US" altLang="ko-KR" sz="800" b="1"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Per capita </a:t>
            </a:r>
            <a:r>
              <a:rPr kumimoji="0" lang="ko-KR" altLang="en-US" sz="800" b="1"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가정</a:t>
            </a:r>
            <a:endParaRPr kumimoji="0" lang="en-US" altLang="ko-KR" sz="800" b="1"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358775" marR="0" lvl="0" indent="-180975" algn="l" defTabSz="914400" rtl="0" eaLnBrk="1" fontAlgn="auto" latinLnBrk="1" hangingPunct="1">
              <a:lnSpc>
                <a:spcPct val="100000"/>
              </a:lnSpc>
              <a:spcBef>
                <a:spcPts val="600"/>
              </a:spcBef>
              <a:spcAft>
                <a:spcPts val="0"/>
              </a:spcAft>
              <a:buClr>
                <a:srgbClr val="00338D"/>
              </a:buClr>
              <a:buSzTx/>
              <a:buFont typeface="Wingdings" panose="05000000000000000000" pitchFamily="2" charset="2"/>
              <a:buChar char="Ø"/>
              <a:tabLst/>
              <a:defRPr/>
            </a:pPr>
            <a:r>
              <a:rPr lang="ko-KR" altLang="en-US" sz="800" kern="0" dirty="0">
                <a:solidFill>
                  <a:srgbClr val="000000"/>
                </a:solidFill>
                <a:latin typeface="Arial" panose="020B0604020202020204" pitchFamily="34" charset="0"/>
                <a:cs typeface="Arial" panose="020B0604020202020204" pitchFamily="34" charset="0"/>
              </a:rPr>
              <a:t>미국 인구조사국이 발표한 인디애나 </a:t>
            </a:r>
            <a:r>
              <a:rPr lang="en-US" altLang="ko-KR" sz="800" kern="0" dirty="0">
                <a:solidFill>
                  <a:srgbClr val="000000"/>
                </a:solidFill>
                <a:latin typeface="Arial" panose="020B0604020202020204" pitchFamily="34" charset="0"/>
                <a:cs typeface="Arial" panose="020B0604020202020204" pitchFamily="34" charset="0"/>
              </a:rPr>
              <a:t>1</a:t>
            </a:r>
            <a:r>
              <a:rPr lang="ko-KR" altLang="en-US" sz="800" kern="0" dirty="0">
                <a:solidFill>
                  <a:srgbClr val="000000"/>
                </a:solidFill>
                <a:latin typeface="Arial" panose="020B0604020202020204" pitchFamily="34" charset="0"/>
                <a:cs typeface="Arial" panose="020B0604020202020204" pitchFamily="34" charset="0"/>
              </a:rPr>
              <a:t>인 가구기준 </a:t>
            </a:r>
            <a:r>
              <a:rPr lang="ko-KR" altLang="en-US" sz="800" kern="0" dirty="0" err="1">
                <a:solidFill>
                  <a:srgbClr val="000000"/>
                </a:solidFill>
                <a:latin typeface="Arial" panose="020B0604020202020204" pitchFamily="34" charset="0"/>
                <a:cs typeface="Arial" panose="020B0604020202020204" pitchFamily="34" charset="0"/>
              </a:rPr>
              <a:t>중위값</a:t>
            </a:r>
            <a:r>
              <a:rPr lang="ko-KR" altLang="en-US" sz="800" kern="0" dirty="0">
                <a:solidFill>
                  <a:srgbClr val="000000"/>
                </a:solidFill>
                <a:latin typeface="Arial" panose="020B0604020202020204" pitchFamily="34" charset="0"/>
                <a:cs typeface="Arial" panose="020B0604020202020204" pitchFamily="34" charset="0"/>
              </a:rPr>
              <a:t> </a:t>
            </a:r>
            <a:r>
              <a:rPr lang="en-US" altLang="ko-KR" sz="800" kern="0" dirty="0">
                <a:solidFill>
                  <a:srgbClr val="000000"/>
                </a:solidFill>
                <a:latin typeface="Arial" panose="020B0604020202020204" pitchFamily="34" charset="0"/>
                <a:cs typeface="Arial" panose="020B0604020202020204" pitchFamily="34" charset="0"/>
              </a:rPr>
              <a:t>$54,785</a:t>
            </a:r>
            <a:r>
              <a:rPr lang="ko-KR" altLang="en-US" sz="800" kern="0" dirty="0">
                <a:solidFill>
                  <a:srgbClr val="000000"/>
                </a:solidFill>
                <a:latin typeface="Arial" panose="020B0604020202020204" pitchFamily="34" charset="0"/>
                <a:cs typeface="Arial" panose="020B0604020202020204" pitchFamily="34" charset="0"/>
              </a:rPr>
              <a:t>를 일반직원에 대한 급여로 가정함</a:t>
            </a:r>
            <a:endParaRPr lang="en-US" altLang="ko-KR" sz="800" kern="0" dirty="0">
              <a:solidFill>
                <a:srgbClr val="000000"/>
              </a:solidFill>
              <a:latin typeface="Arial" panose="020B0604020202020204" pitchFamily="34" charset="0"/>
              <a:cs typeface="Arial" panose="020B0604020202020204" pitchFamily="34" charset="0"/>
            </a:endParaRPr>
          </a:p>
          <a:p>
            <a:pPr marL="358775" marR="0" lvl="0" indent="-180975" algn="l" defTabSz="914400" rtl="0" eaLnBrk="1" fontAlgn="auto" latinLnBrk="1" hangingPunct="1">
              <a:lnSpc>
                <a:spcPct val="100000"/>
              </a:lnSpc>
              <a:spcBef>
                <a:spcPts val="600"/>
              </a:spcBef>
              <a:spcAft>
                <a:spcPts val="0"/>
              </a:spcAft>
              <a:buClr>
                <a:srgbClr val="00338D"/>
              </a:buClr>
              <a:buSzTx/>
              <a:buFont typeface="Wingdings" panose="05000000000000000000" pitchFamily="2" charset="2"/>
              <a:buChar char="Ø"/>
              <a:tabLst/>
              <a:defRPr/>
            </a:pPr>
            <a:r>
              <a:rPr lang="ko-KR" altLang="en-US" sz="800" kern="0" dirty="0">
                <a:solidFill>
                  <a:srgbClr val="000000"/>
                </a:solidFill>
                <a:latin typeface="Arial" panose="020B0604020202020204" pitchFamily="34" charset="0"/>
                <a:cs typeface="Arial" panose="020B0604020202020204" pitchFamily="34" charset="0"/>
              </a:rPr>
              <a:t>핵심인력 </a:t>
            </a:r>
            <a:r>
              <a:rPr lang="en-US" altLang="ko-KR" sz="800" kern="0" dirty="0">
                <a:solidFill>
                  <a:srgbClr val="000000"/>
                </a:solidFill>
                <a:latin typeface="Arial" panose="020B0604020202020204" pitchFamily="34" charset="0"/>
                <a:cs typeface="Arial" panose="020B0604020202020204" pitchFamily="34" charset="0"/>
              </a:rPr>
              <a:t>retention plan</a:t>
            </a:r>
            <a:r>
              <a:rPr lang="ko-KR" altLang="en-US" sz="800" kern="0" dirty="0">
                <a:solidFill>
                  <a:srgbClr val="000000"/>
                </a:solidFill>
                <a:latin typeface="Arial" panose="020B0604020202020204" pitchFamily="34" charset="0"/>
                <a:cs typeface="Arial" panose="020B0604020202020204" pitchFamily="34" charset="0"/>
              </a:rPr>
              <a:t>의 일환으로 </a:t>
            </a:r>
            <a:r>
              <a:rPr lang="en-US" altLang="ko-KR" sz="800" kern="0" dirty="0">
                <a:solidFill>
                  <a:srgbClr val="000000"/>
                </a:solidFill>
                <a:latin typeface="Arial" panose="020B0604020202020204" pitchFamily="34" charset="0"/>
                <a:cs typeface="Arial" panose="020B0604020202020204" pitchFamily="34" charset="0"/>
              </a:rPr>
              <a:t>Key man</a:t>
            </a:r>
            <a:r>
              <a:rPr lang="ko-KR" altLang="en-US" sz="800" kern="0" dirty="0">
                <a:solidFill>
                  <a:srgbClr val="000000"/>
                </a:solidFill>
                <a:latin typeface="Arial" panose="020B0604020202020204" pitchFamily="34" charset="0"/>
                <a:cs typeface="Arial" panose="020B0604020202020204" pitchFamily="34" charset="0"/>
              </a:rPr>
              <a:t>은 일반직원 대비 </a:t>
            </a:r>
            <a:r>
              <a:rPr lang="en-US" altLang="ko-KR" sz="800" kern="0" dirty="0">
                <a:solidFill>
                  <a:srgbClr val="000000"/>
                </a:solidFill>
                <a:latin typeface="Arial" panose="020B0604020202020204" pitchFamily="34" charset="0"/>
                <a:cs typeface="Arial" panose="020B0604020202020204" pitchFamily="34" charset="0"/>
              </a:rPr>
              <a:t>20%, </a:t>
            </a:r>
            <a:r>
              <a:rPr lang="ko-KR" altLang="en-US" sz="800" kern="0" dirty="0">
                <a:solidFill>
                  <a:srgbClr val="000000"/>
                </a:solidFill>
                <a:latin typeface="Arial" panose="020B0604020202020204" pitchFamily="34" charset="0"/>
                <a:cs typeface="Arial" panose="020B0604020202020204" pitchFamily="34" charset="0"/>
              </a:rPr>
              <a:t>임원은 </a:t>
            </a:r>
            <a:r>
              <a:rPr lang="en-US" altLang="ko-KR" sz="800" kern="0" dirty="0">
                <a:solidFill>
                  <a:srgbClr val="000000"/>
                </a:solidFill>
                <a:latin typeface="Arial" panose="020B0604020202020204" pitchFamily="34" charset="0"/>
                <a:cs typeface="Arial" panose="020B0604020202020204" pitchFamily="34" charset="0"/>
              </a:rPr>
              <a:t>30% </a:t>
            </a:r>
            <a:r>
              <a:rPr lang="ko-KR" altLang="en-US" sz="800" kern="0" dirty="0">
                <a:solidFill>
                  <a:srgbClr val="000000"/>
                </a:solidFill>
                <a:latin typeface="Arial" panose="020B0604020202020204" pitchFamily="34" charset="0"/>
                <a:cs typeface="Arial" panose="020B0604020202020204" pitchFamily="34" charset="0"/>
              </a:rPr>
              <a:t>할증하여 직원 구분 별 </a:t>
            </a:r>
            <a:r>
              <a:rPr lang="en-US" altLang="ko-KR" sz="800" kern="0" dirty="0">
                <a:solidFill>
                  <a:srgbClr val="000000"/>
                </a:solidFill>
                <a:latin typeface="Arial" panose="020B0604020202020204" pitchFamily="34" charset="0"/>
                <a:cs typeface="Arial" panose="020B0604020202020204" pitchFamily="34" charset="0"/>
              </a:rPr>
              <a:t>Per capita</a:t>
            </a:r>
            <a:r>
              <a:rPr lang="ko-KR" altLang="en-US" sz="800" kern="0" dirty="0">
                <a:solidFill>
                  <a:srgbClr val="000000"/>
                </a:solidFill>
                <a:latin typeface="Arial" panose="020B0604020202020204" pitchFamily="34" charset="0"/>
                <a:cs typeface="Arial" panose="020B0604020202020204" pitchFamily="34" charset="0"/>
              </a:rPr>
              <a:t>를 산정함</a:t>
            </a:r>
            <a:endParaRPr lang="en-US" altLang="ko-KR" sz="800" kern="0" dirty="0">
              <a:solidFill>
                <a:srgbClr val="000000"/>
              </a:solidFill>
              <a:latin typeface="Arial" panose="020B0604020202020204" pitchFamily="34" charset="0"/>
              <a:cs typeface="Arial" panose="020B0604020202020204" pitchFamily="34" charset="0"/>
            </a:endParaRPr>
          </a:p>
          <a:p>
            <a:pPr marL="358775" marR="0" lvl="0" indent="-180975" algn="l" defTabSz="914400" rtl="0" eaLnBrk="1" fontAlgn="auto" latinLnBrk="1" hangingPunct="1">
              <a:lnSpc>
                <a:spcPct val="100000"/>
              </a:lnSpc>
              <a:spcBef>
                <a:spcPts val="600"/>
              </a:spcBef>
              <a:spcAft>
                <a:spcPts val="0"/>
              </a:spcAft>
              <a:buClr>
                <a:srgbClr val="00338D"/>
              </a:buClr>
              <a:buSzTx/>
              <a:buFont typeface="Wingdings" panose="05000000000000000000" pitchFamily="2" charset="2"/>
              <a:buChar char="Ø"/>
              <a:tabLst/>
              <a:defRPr/>
            </a:pPr>
            <a:r>
              <a:rPr kumimoji="0" lang="en-US" altLang="ko-KR" sz="80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EIU </a:t>
            </a:r>
            <a:r>
              <a:rPr kumimoji="0" lang="ko-KR" altLang="en-US" sz="80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미국 임금 예상 상승률을 반영하여 연도별 </a:t>
            </a:r>
            <a:r>
              <a:rPr kumimoji="0" lang="en-US" altLang="ko-KR" sz="80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Per capita</a:t>
            </a:r>
            <a:r>
              <a:rPr kumimoji="0" lang="ko-KR" altLang="en-US" sz="80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를 추정함</a:t>
            </a:r>
            <a:endParaRPr kumimoji="0" lang="en-US" altLang="ko-KR" sz="80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266700" marR="0" lvl="0" indent="-180975" algn="l" defTabSz="914400" rtl="0" eaLnBrk="1" fontAlgn="auto" latinLnBrk="1" hangingPunct="1">
              <a:lnSpc>
                <a:spcPct val="100000"/>
              </a:lnSpc>
              <a:spcBef>
                <a:spcPts val="600"/>
              </a:spcBef>
              <a:spcAft>
                <a:spcPts val="0"/>
              </a:spcAft>
              <a:buClr>
                <a:srgbClr val="00338D"/>
              </a:buClr>
              <a:buSzTx/>
              <a:buFont typeface="Wingdings" panose="05000000000000000000" pitchFamily="2" charset="2"/>
              <a:buChar char="ü"/>
              <a:tabLst/>
              <a:defRPr/>
            </a:pPr>
            <a:r>
              <a:rPr kumimoji="0" lang="ko-KR" altLang="en-US" sz="800" b="1"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인원수 가정</a:t>
            </a:r>
            <a:endParaRPr kumimoji="0" lang="en-US" altLang="ko-KR" sz="800" b="1"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358775" marR="0" lvl="0" indent="-180975" algn="l" defTabSz="914400" rtl="0" eaLnBrk="1" fontAlgn="auto" latinLnBrk="1" hangingPunct="1">
              <a:lnSpc>
                <a:spcPct val="100000"/>
              </a:lnSpc>
              <a:spcBef>
                <a:spcPts val="600"/>
              </a:spcBef>
              <a:spcAft>
                <a:spcPts val="0"/>
              </a:spcAft>
              <a:buClr>
                <a:srgbClr val="00338D"/>
              </a:buClr>
              <a:buSzTx/>
              <a:buFont typeface="Wingdings" panose="05000000000000000000" pitchFamily="2" charset="2"/>
              <a:buChar char="Ø"/>
              <a:tabLst/>
              <a:defRPr/>
            </a:pPr>
            <a:r>
              <a:rPr lang="ko-KR" altLang="en-US" sz="800" kern="0" dirty="0">
                <a:solidFill>
                  <a:srgbClr val="000000"/>
                </a:solidFill>
                <a:latin typeface="Arial" panose="020B0604020202020204" pitchFamily="34" charset="0"/>
                <a:cs typeface="Arial" panose="020B0604020202020204" pitchFamily="34" charset="0"/>
              </a:rPr>
              <a:t>미국 진출 인원수는 </a:t>
            </a:r>
            <a:r>
              <a:rPr lang="en-US" altLang="ko-KR" sz="800" kern="0" dirty="0">
                <a:solidFill>
                  <a:srgbClr val="000000"/>
                </a:solidFill>
                <a:latin typeface="Arial" panose="020B0604020202020204" pitchFamily="34" charset="0"/>
                <a:cs typeface="Arial" panose="020B0604020202020204" pitchFamily="34" charset="0"/>
              </a:rPr>
              <a:t>SDI</a:t>
            </a:r>
            <a:r>
              <a:rPr lang="ko-KR" altLang="en-US" sz="800" kern="0" dirty="0">
                <a:solidFill>
                  <a:srgbClr val="000000"/>
                </a:solidFill>
                <a:latin typeface="Arial" panose="020B0604020202020204" pitchFamily="34" charset="0"/>
                <a:cs typeface="Arial" panose="020B0604020202020204" pitchFamily="34" charset="0"/>
              </a:rPr>
              <a:t>에 제출한 견적서를 준용하였으며</a:t>
            </a:r>
            <a:r>
              <a:rPr lang="en-US" altLang="ko-KR" sz="800" kern="0" dirty="0">
                <a:solidFill>
                  <a:srgbClr val="000000"/>
                </a:solidFill>
                <a:latin typeface="Arial" panose="020B0604020202020204" pitchFamily="34" charset="0"/>
                <a:cs typeface="Arial" panose="020B0604020202020204" pitchFamily="34" charset="0"/>
              </a:rPr>
              <a:t> </a:t>
            </a:r>
            <a:r>
              <a:rPr lang="ko-KR" altLang="en-US" sz="800" kern="0" dirty="0">
                <a:solidFill>
                  <a:srgbClr val="000000"/>
                </a:solidFill>
                <a:latin typeface="Arial" panose="020B0604020202020204" pitchFamily="34" charset="0"/>
                <a:cs typeface="Arial" panose="020B0604020202020204" pitchFamily="34" charset="0"/>
              </a:rPr>
              <a:t>양산시기는 </a:t>
            </a:r>
            <a:r>
              <a:rPr lang="en-US" altLang="ko-KR" sz="800" kern="0" dirty="0">
                <a:solidFill>
                  <a:srgbClr val="000000"/>
                </a:solidFill>
                <a:latin typeface="Arial" panose="020B0604020202020204" pitchFamily="34" charset="0"/>
                <a:cs typeface="Arial" panose="020B0604020202020204" pitchFamily="34" charset="0"/>
              </a:rPr>
              <a:t>25</a:t>
            </a:r>
            <a:r>
              <a:rPr lang="ko-KR" altLang="en-US" sz="800" kern="0" dirty="0">
                <a:solidFill>
                  <a:srgbClr val="000000"/>
                </a:solidFill>
                <a:latin typeface="Arial" panose="020B0604020202020204" pitchFamily="34" charset="0"/>
                <a:cs typeface="Arial" panose="020B0604020202020204" pitchFamily="34" charset="0"/>
              </a:rPr>
              <a:t>년으로 </a:t>
            </a:r>
            <a:r>
              <a:rPr lang="en-US" altLang="ko-KR" sz="800" kern="0" dirty="0">
                <a:solidFill>
                  <a:srgbClr val="000000"/>
                </a:solidFill>
                <a:latin typeface="Arial" panose="020B0604020202020204" pitchFamily="34" charset="0"/>
                <a:cs typeface="Arial" panose="020B0604020202020204" pitchFamily="34" charset="0"/>
              </a:rPr>
              <a:t>23</a:t>
            </a:r>
            <a:r>
              <a:rPr lang="ko-KR" altLang="en-US" sz="800" kern="0" dirty="0">
                <a:solidFill>
                  <a:srgbClr val="000000"/>
                </a:solidFill>
                <a:latin typeface="Arial" panose="020B0604020202020204" pitchFamily="34" charset="0"/>
                <a:cs typeface="Arial" panose="020B0604020202020204" pitchFamily="34" charset="0"/>
              </a:rPr>
              <a:t>년 하반기부터 진출 준비를 위해 일부 인원이 투입된다고 가정함</a:t>
            </a:r>
            <a:endParaRPr lang="en-US" altLang="ko-KR" sz="800" kern="0" dirty="0">
              <a:solidFill>
                <a:srgbClr val="000000"/>
              </a:solidFill>
              <a:latin typeface="Arial" panose="020B0604020202020204" pitchFamily="34" charset="0"/>
              <a:cs typeface="Arial" panose="020B0604020202020204" pitchFamily="34" charset="0"/>
            </a:endParaRPr>
          </a:p>
          <a:p>
            <a:pPr marL="358775" marR="0" lvl="0" indent="-180975" algn="l" defTabSz="914400" rtl="0" eaLnBrk="1" fontAlgn="auto" latinLnBrk="1" hangingPunct="1">
              <a:lnSpc>
                <a:spcPct val="100000"/>
              </a:lnSpc>
              <a:spcBef>
                <a:spcPts val="600"/>
              </a:spcBef>
              <a:spcAft>
                <a:spcPts val="0"/>
              </a:spcAft>
              <a:buClr>
                <a:srgbClr val="00338D"/>
              </a:buClr>
              <a:buSzTx/>
              <a:buFont typeface="Wingdings" panose="05000000000000000000" pitchFamily="2" charset="2"/>
              <a:buChar char="Ø"/>
              <a:tabLst/>
              <a:defRPr/>
            </a:pPr>
            <a:r>
              <a:rPr lang="en-US" altLang="ko-KR" sz="800" kern="0" dirty="0">
                <a:solidFill>
                  <a:srgbClr val="000000"/>
                </a:solidFill>
                <a:latin typeface="Arial" panose="020B0604020202020204" pitchFamily="34" charset="0"/>
                <a:cs typeface="Arial" panose="020B0604020202020204" pitchFamily="34" charset="0"/>
              </a:rPr>
              <a:t>2023</a:t>
            </a:r>
            <a:r>
              <a:rPr lang="ko-KR" altLang="en-US" sz="800" kern="0" dirty="0">
                <a:solidFill>
                  <a:srgbClr val="000000"/>
                </a:solidFill>
                <a:latin typeface="Arial" panose="020B0604020202020204" pitchFamily="34" charset="0"/>
                <a:cs typeface="Arial" panose="020B0604020202020204" pitchFamily="34" charset="0"/>
              </a:rPr>
              <a:t>년 하반기 진출 예정 인원은 </a:t>
            </a:r>
            <a:r>
              <a:rPr lang="en-US" altLang="ko-KR" sz="800" kern="0" dirty="0">
                <a:solidFill>
                  <a:srgbClr val="000000"/>
                </a:solidFill>
                <a:latin typeface="Arial" panose="020B0604020202020204" pitchFamily="34" charset="0"/>
                <a:cs typeface="Arial" panose="020B0604020202020204" pitchFamily="34" charset="0"/>
              </a:rPr>
              <a:t>COO </a:t>
            </a:r>
            <a:r>
              <a:rPr lang="ko-KR" altLang="en-US" sz="800" kern="0" dirty="0">
                <a:solidFill>
                  <a:srgbClr val="000000"/>
                </a:solidFill>
                <a:latin typeface="Arial" panose="020B0604020202020204" pitchFamily="34" charset="0"/>
                <a:cs typeface="Arial" panose="020B0604020202020204" pitchFamily="34" charset="0"/>
              </a:rPr>
              <a:t>내정인 </a:t>
            </a:r>
            <a:r>
              <a:rPr lang="en-US" altLang="ko-KR" sz="800" kern="0" dirty="0">
                <a:solidFill>
                  <a:srgbClr val="000000"/>
                </a:solidFill>
                <a:latin typeface="Arial" panose="020B0604020202020204" pitchFamily="34" charset="0"/>
                <a:cs typeface="Arial" panose="020B0604020202020204" pitchFamily="34" charset="0"/>
              </a:rPr>
              <a:t>SDI </a:t>
            </a:r>
            <a:r>
              <a:rPr lang="ko-KR" altLang="en-US" sz="800" kern="0" dirty="0">
                <a:solidFill>
                  <a:srgbClr val="000000"/>
                </a:solidFill>
                <a:latin typeface="Arial" panose="020B0604020202020204" pitchFamily="34" charset="0"/>
                <a:cs typeface="Arial" panose="020B0604020202020204" pitchFamily="34" charset="0"/>
              </a:rPr>
              <a:t>출신 임원 </a:t>
            </a:r>
            <a:r>
              <a:rPr lang="en-US" altLang="ko-KR" sz="800" kern="0" dirty="0">
                <a:solidFill>
                  <a:srgbClr val="000000"/>
                </a:solidFill>
                <a:latin typeface="Arial" panose="020B0604020202020204" pitchFamily="34" charset="0"/>
                <a:cs typeface="Arial" panose="020B0604020202020204" pitchFamily="34" charset="0"/>
              </a:rPr>
              <a:t>+ </a:t>
            </a:r>
            <a:r>
              <a:rPr lang="ko-KR" altLang="en-US" sz="800" kern="0" dirty="0">
                <a:solidFill>
                  <a:srgbClr val="000000"/>
                </a:solidFill>
                <a:latin typeface="Arial" panose="020B0604020202020204" pitchFamily="34" charset="0"/>
                <a:cs typeface="Arial" panose="020B0604020202020204" pitchFamily="34" charset="0"/>
              </a:rPr>
              <a:t>제조팀장 및 </a:t>
            </a:r>
            <a:r>
              <a:rPr lang="en-US" altLang="ko-KR" sz="800" kern="0" dirty="0">
                <a:solidFill>
                  <a:srgbClr val="000000"/>
                </a:solidFill>
                <a:latin typeface="Arial" panose="020B0604020202020204" pitchFamily="34" charset="0"/>
                <a:cs typeface="Arial" panose="020B0604020202020204" pitchFamily="34" charset="0"/>
              </a:rPr>
              <a:t>Product Engineer </a:t>
            </a:r>
            <a:r>
              <a:rPr lang="ko-KR" altLang="en-US" sz="800" kern="0" dirty="0">
                <a:solidFill>
                  <a:srgbClr val="000000"/>
                </a:solidFill>
                <a:latin typeface="Arial" panose="020B0604020202020204" pitchFamily="34" charset="0"/>
                <a:cs typeface="Arial" panose="020B0604020202020204" pitchFamily="34" charset="0"/>
              </a:rPr>
              <a:t>그리고 판매관리직</a:t>
            </a:r>
            <a:r>
              <a:rPr lang="en-US" altLang="ko-KR" sz="800" kern="0" dirty="0">
                <a:solidFill>
                  <a:srgbClr val="000000"/>
                </a:solidFill>
                <a:latin typeface="Arial" panose="020B0604020202020204" pitchFamily="34" charset="0"/>
                <a:cs typeface="Arial" panose="020B0604020202020204" pitchFamily="34" charset="0"/>
              </a:rPr>
              <a:t>(</a:t>
            </a:r>
            <a:r>
              <a:rPr lang="ko-KR" altLang="en-US" sz="800" kern="0" dirty="0">
                <a:solidFill>
                  <a:srgbClr val="000000"/>
                </a:solidFill>
                <a:latin typeface="Arial" panose="020B0604020202020204" pitchFamily="34" charset="0"/>
                <a:cs typeface="Arial" panose="020B0604020202020204" pitchFamily="34" charset="0"/>
              </a:rPr>
              <a:t>회계</a:t>
            </a:r>
            <a:r>
              <a:rPr lang="en-US" altLang="ko-KR" sz="800" kern="0" dirty="0">
                <a:solidFill>
                  <a:srgbClr val="000000"/>
                </a:solidFill>
                <a:latin typeface="Arial" panose="020B0604020202020204" pitchFamily="34" charset="0"/>
                <a:cs typeface="Arial" panose="020B0604020202020204" pitchFamily="34" charset="0"/>
              </a:rPr>
              <a:t>, </a:t>
            </a:r>
            <a:r>
              <a:rPr lang="ko-KR" altLang="en-US" sz="800" kern="0" dirty="0">
                <a:solidFill>
                  <a:srgbClr val="000000"/>
                </a:solidFill>
                <a:latin typeface="Arial" panose="020B0604020202020204" pitchFamily="34" charset="0"/>
                <a:cs typeface="Arial" panose="020B0604020202020204" pitchFamily="34" charset="0"/>
              </a:rPr>
              <a:t>총무인사</a:t>
            </a:r>
            <a:r>
              <a:rPr lang="en-US" altLang="ko-KR" sz="800" kern="0" dirty="0">
                <a:solidFill>
                  <a:srgbClr val="000000"/>
                </a:solidFill>
                <a:latin typeface="Arial" panose="020B0604020202020204" pitchFamily="34" charset="0"/>
                <a:cs typeface="Arial" panose="020B0604020202020204" pitchFamily="34" charset="0"/>
              </a:rPr>
              <a:t>, </a:t>
            </a:r>
            <a:r>
              <a:rPr lang="ko-KR" altLang="en-US" sz="800" kern="0" dirty="0">
                <a:solidFill>
                  <a:srgbClr val="000000"/>
                </a:solidFill>
                <a:latin typeface="Arial" panose="020B0604020202020204" pitchFamily="34" charset="0"/>
                <a:cs typeface="Arial" panose="020B0604020202020204" pitchFamily="34" charset="0"/>
              </a:rPr>
              <a:t>구매</a:t>
            </a:r>
            <a:r>
              <a:rPr lang="en-US" altLang="ko-KR" sz="800" kern="0" dirty="0">
                <a:solidFill>
                  <a:srgbClr val="000000"/>
                </a:solidFill>
                <a:latin typeface="Arial" panose="020B0604020202020204" pitchFamily="34" charset="0"/>
                <a:cs typeface="Arial" panose="020B0604020202020204" pitchFamily="34" charset="0"/>
              </a:rPr>
              <a:t>)</a:t>
            </a:r>
            <a:r>
              <a:rPr lang="ko-KR" altLang="en-US" sz="800" kern="0" dirty="0">
                <a:solidFill>
                  <a:srgbClr val="000000"/>
                </a:solidFill>
                <a:latin typeface="Arial" panose="020B0604020202020204" pitchFamily="34" charset="0"/>
                <a:cs typeface="Arial" panose="020B0604020202020204" pitchFamily="34" charset="0"/>
              </a:rPr>
              <a:t>인원으로 </a:t>
            </a:r>
            <a:r>
              <a:rPr lang="en-US" altLang="ko-KR" sz="800" kern="0" dirty="0">
                <a:solidFill>
                  <a:srgbClr val="000000"/>
                </a:solidFill>
                <a:latin typeface="Arial" panose="020B0604020202020204" pitchFamily="34" charset="0"/>
                <a:cs typeface="Arial" panose="020B0604020202020204" pitchFamily="34" charset="0"/>
              </a:rPr>
              <a:t>6</a:t>
            </a:r>
            <a:r>
              <a:rPr lang="ko-KR" altLang="en-US" sz="800" kern="0" dirty="0">
                <a:solidFill>
                  <a:srgbClr val="000000"/>
                </a:solidFill>
                <a:latin typeface="Arial" panose="020B0604020202020204" pitchFamily="34" charset="0"/>
                <a:cs typeface="Arial" panose="020B0604020202020204" pitchFamily="34" charset="0"/>
              </a:rPr>
              <a:t>명 투입되는 것으로 추정하였으며</a:t>
            </a:r>
            <a:r>
              <a:rPr lang="en-US" altLang="ko-KR" sz="800" kern="0" dirty="0">
                <a:solidFill>
                  <a:srgbClr val="000000"/>
                </a:solidFill>
                <a:latin typeface="Arial" panose="020B0604020202020204" pitchFamily="34" charset="0"/>
                <a:cs typeface="Arial" panose="020B0604020202020204" pitchFamily="34" charset="0"/>
              </a:rPr>
              <a:t>,</a:t>
            </a:r>
            <a:r>
              <a:rPr lang="ko-KR" altLang="en-US" sz="800" kern="0" dirty="0">
                <a:solidFill>
                  <a:srgbClr val="000000"/>
                </a:solidFill>
                <a:latin typeface="Arial" panose="020B0604020202020204" pitchFamily="34" charset="0"/>
                <a:cs typeface="Arial" panose="020B0604020202020204" pitchFamily="34" charset="0"/>
              </a:rPr>
              <a:t> 이 중 제조 관련 인원은 제조팀장과 </a:t>
            </a:r>
            <a:r>
              <a:rPr lang="en-US" altLang="ko-KR" sz="800" kern="0" dirty="0">
                <a:solidFill>
                  <a:srgbClr val="000000"/>
                </a:solidFill>
                <a:latin typeface="Arial" panose="020B0604020202020204" pitchFamily="34" charset="0"/>
                <a:cs typeface="Arial" panose="020B0604020202020204" pitchFamily="34" charset="0"/>
              </a:rPr>
              <a:t>Product Engineer</a:t>
            </a:r>
            <a:r>
              <a:rPr lang="ko-KR" altLang="en-US" sz="800" kern="0" dirty="0">
                <a:solidFill>
                  <a:srgbClr val="000000"/>
                </a:solidFill>
                <a:latin typeface="Arial" panose="020B0604020202020204" pitchFamily="34" charset="0"/>
                <a:cs typeface="Arial" panose="020B0604020202020204" pitchFamily="34" charset="0"/>
              </a:rPr>
              <a:t>에 해당함</a:t>
            </a:r>
            <a:endParaRPr lang="en-US" altLang="ko-KR" sz="800" kern="0" dirty="0">
              <a:solidFill>
                <a:srgbClr val="000000"/>
              </a:solidFill>
              <a:latin typeface="Arial" panose="020B0604020202020204" pitchFamily="34" charset="0"/>
              <a:cs typeface="Arial" panose="020B0604020202020204" pitchFamily="34" charset="0"/>
            </a:endParaRPr>
          </a:p>
          <a:p>
            <a:pPr marL="358775" marR="0" lvl="0" indent="-180975" algn="l" defTabSz="914400" rtl="0" eaLnBrk="1" fontAlgn="auto" latinLnBrk="1" hangingPunct="1">
              <a:lnSpc>
                <a:spcPct val="100000"/>
              </a:lnSpc>
              <a:spcBef>
                <a:spcPts val="600"/>
              </a:spcBef>
              <a:spcAft>
                <a:spcPts val="0"/>
              </a:spcAft>
              <a:buClr>
                <a:srgbClr val="00338D"/>
              </a:buClr>
              <a:buSzTx/>
              <a:buFont typeface="Wingdings" panose="05000000000000000000" pitchFamily="2" charset="2"/>
              <a:buChar char="Ø"/>
              <a:tabLst/>
              <a:defRPr/>
            </a:pPr>
            <a:r>
              <a:rPr lang="ko-KR" altLang="en-US" sz="800" kern="0" dirty="0">
                <a:solidFill>
                  <a:srgbClr val="000000"/>
                </a:solidFill>
                <a:latin typeface="Arial" panose="020B0604020202020204" pitchFamily="34" charset="0"/>
                <a:cs typeface="Arial" panose="020B0604020202020204" pitchFamily="34" charset="0"/>
              </a:rPr>
              <a:t>직접인원은 시범생산을 위해 </a:t>
            </a:r>
            <a:r>
              <a:rPr lang="en-US" altLang="ko-KR" sz="800" kern="0" dirty="0">
                <a:solidFill>
                  <a:srgbClr val="000000"/>
                </a:solidFill>
                <a:latin typeface="Arial" panose="020B0604020202020204" pitchFamily="34" charset="0"/>
                <a:cs typeface="Arial" panose="020B0604020202020204" pitchFamily="34" charset="0"/>
              </a:rPr>
              <a:t>2024</a:t>
            </a:r>
            <a:r>
              <a:rPr lang="ko-KR" altLang="en-US" sz="800" kern="0" dirty="0">
                <a:solidFill>
                  <a:srgbClr val="000000"/>
                </a:solidFill>
                <a:latin typeface="Arial" panose="020B0604020202020204" pitchFamily="34" charset="0"/>
                <a:cs typeface="Arial" panose="020B0604020202020204" pitchFamily="34" charset="0"/>
              </a:rPr>
              <a:t>년 </a:t>
            </a:r>
            <a:r>
              <a:rPr lang="en-US" altLang="ko-KR" sz="800" kern="0" dirty="0">
                <a:solidFill>
                  <a:srgbClr val="000000"/>
                </a:solidFill>
                <a:latin typeface="Arial" panose="020B0604020202020204" pitchFamily="34" charset="0"/>
                <a:cs typeface="Arial" panose="020B0604020202020204" pitchFamily="34" charset="0"/>
              </a:rPr>
              <a:t>4</a:t>
            </a:r>
            <a:r>
              <a:rPr lang="ko-KR" altLang="en-US" sz="800" kern="0" dirty="0">
                <a:solidFill>
                  <a:srgbClr val="000000"/>
                </a:solidFill>
                <a:latin typeface="Arial" panose="020B0604020202020204" pitchFamily="34" charset="0"/>
                <a:cs typeface="Arial" panose="020B0604020202020204" pitchFamily="34" charset="0"/>
              </a:rPr>
              <a:t>분기에 절반</a:t>
            </a:r>
            <a:r>
              <a:rPr lang="en-US" altLang="ko-KR" sz="800" kern="0" dirty="0">
                <a:solidFill>
                  <a:srgbClr val="000000"/>
                </a:solidFill>
                <a:latin typeface="Arial" panose="020B0604020202020204" pitchFamily="34" charset="0"/>
                <a:cs typeface="Arial" panose="020B0604020202020204" pitchFamily="34" charset="0"/>
              </a:rPr>
              <a:t> </a:t>
            </a:r>
            <a:r>
              <a:rPr lang="ko-KR" altLang="en-US" sz="800" kern="0" dirty="0">
                <a:solidFill>
                  <a:srgbClr val="000000"/>
                </a:solidFill>
                <a:latin typeface="Arial" panose="020B0604020202020204" pitchFamily="34" charset="0"/>
                <a:cs typeface="Arial" panose="020B0604020202020204" pitchFamily="34" charset="0"/>
              </a:rPr>
              <a:t>채용되고</a:t>
            </a:r>
            <a:r>
              <a:rPr lang="en-US" altLang="ko-KR" sz="800" kern="0" dirty="0">
                <a:solidFill>
                  <a:srgbClr val="000000"/>
                </a:solidFill>
                <a:latin typeface="Arial" panose="020B0604020202020204" pitchFamily="34" charset="0"/>
                <a:cs typeface="Arial" panose="020B0604020202020204" pitchFamily="34" charset="0"/>
              </a:rPr>
              <a:t>,</a:t>
            </a:r>
            <a:r>
              <a:rPr lang="ko-KR" altLang="en-US" sz="800" kern="0" dirty="0">
                <a:solidFill>
                  <a:srgbClr val="000000"/>
                </a:solidFill>
                <a:latin typeface="Arial" panose="020B0604020202020204" pitchFamily="34" charset="0"/>
                <a:cs typeface="Arial" panose="020B0604020202020204" pitchFamily="34" charset="0"/>
              </a:rPr>
              <a:t> 잔여 인원은 </a:t>
            </a:r>
            <a:r>
              <a:rPr lang="en-US" altLang="ko-KR" sz="800" kern="0" dirty="0">
                <a:solidFill>
                  <a:srgbClr val="000000"/>
                </a:solidFill>
                <a:latin typeface="Arial" panose="020B0604020202020204" pitchFamily="34" charset="0"/>
                <a:cs typeface="Arial" panose="020B0604020202020204" pitchFamily="34" charset="0"/>
              </a:rPr>
              <a:t>2025</a:t>
            </a:r>
            <a:r>
              <a:rPr lang="ko-KR" altLang="en-US" sz="800" kern="0" dirty="0">
                <a:solidFill>
                  <a:srgbClr val="000000"/>
                </a:solidFill>
                <a:latin typeface="Arial" panose="020B0604020202020204" pitchFamily="34" charset="0"/>
                <a:cs typeface="Arial" panose="020B0604020202020204" pitchFamily="34" charset="0"/>
              </a:rPr>
              <a:t>년에 채용된다고 가정함</a:t>
            </a:r>
            <a:endParaRPr kumimoji="0" lang="en-US" altLang="ko-KR" sz="80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95250"/>
            <a:r>
              <a:rPr lang="en-US" altLang="ko-KR" sz="800" dirty="0">
                <a:solidFill>
                  <a:schemeClr val="tx1"/>
                </a:solidFill>
                <a:latin typeface="Arial" panose="020B0604020202020204" pitchFamily="34" charset="0"/>
                <a:cs typeface="Arial" panose="020B0604020202020204" pitchFamily="34" charset="0"/>
              </a:rPr>
              <a:t> </a:t>
            </a:r>
            <a:endParaRPr lang="ko-KR" altLang="en-US" sz="800" dirty="0">
              <a:solidFill>
                <a:schemeClr val="tx1"/>
              </a:solidFill>
              <a:latin typeface="Arial" panose="020B0604020202020204" pitchFamily="34" charset="0"/>
              <a:cs typeface="Arial" panose="020B0604020202020204" pitchFamily="34" charset="0"/>
            </a:endParaRPr>
          </a:p>
        </p:txBody>
      </p:sp>
      <p:sp>
        <p:nvSpPr>
          <p:cNvPr id="34" name="직사각형 33">
            <a:extLst>
              <a:ext uri="{FF2B5EF4-FFF2-40B4-BE49-F238E27FC236}">
                <a16:creationId xmlns:a16="http://schemas.microsoft.com/office/drawing/2014/main" id="{51E0371C-0036-447B-961B-59B4D074571F}"/>
              </a:ext>
            </a:extLst>
          </p:cNvPr>
          <p:cNvSpPr/>
          <p:nvPr/>
        </p:nvSpPr>
        <p:spPr>
          <a:xfrm>
            <a:off x="2376865" y="3283827"/>
            <a:ext cx="4207931" cy="107722"/>
          </a:xfrm>
          <a:prstGeom prst="rect">
            <a:avLst/>
          </a:prstGeom>
        </p:spPr>
        <p:txBody>
          <a:bodyPr wrap="square" lIns="0" tIns="0" rIns="0" bIns="0" anchor="b">
            <a:spAutoFit/>
          </a:bodyPr>
          <a:lstStyle/>
          <a:p>
            <a:pPr>
              <a:defRPr/>
            </a:pPr>
            <a:r>
              <a:rPr lang="en-US" altLang="ko-KR" sz="700" kern="0" dirty="0">
                <a:latin typeface="Arial" panose="020B0604020202020204" pitchFamily="34" charset="0"/>
                <a:ea typeface="+mj-ea"/>
                <a:cs typeface="Arial" panose="020B0604020202020204" pitchFamily="34" charset="0"/>
              </a:rPr>
              <a:t>Note 2:</a:t>
            </a:r>
            <a:r>
              <a:rPr lang="ko-KR" altLang="en-US" sz="700" kern="0" dirty="0">
                <a:latin typeface="Arial" panose="020B0604020202020204" pitchFamily="34" charset="0"/>
                <a:ea typeface="+mj-ea"/>
                <a:cs typeface="Arial" panose="020B0604020202020204" pitchFamily="34" charset="0"/>
              </a:rPr>
              <a:t>급여 외 퇴직급여가 포함된 금액으로 퇴직급여는 급여의 </a:t>
            </a:r>
            <a:r>
              <a:rPr lang="en-US" altLang="ko-KR" sz="700" kern="0" dirty="0">
                <a:latin typeface="Arial" panose="020B0604020202020204" pitchFamily="34" charset="0"/>
                <a:ea typeface="+mj-ea"/>
                <a:cs typeface="Arial" panose="020B0604020202020204" pitchFamily="34" charset="0"/>
              </a:rPr>
              <a:t>1/12</a:t>
            </a:r>
            <a:r>
              <a:rPr lang="ko-KR" altLang="en-US" sz="700" kern="0" dirty="0">
                <a:latin typeface="Arial" panose="020B0604020202020204" pitchFamily="34" charset="0"/>
                <a:ea typeface="+mj-ea"/>
                <a:cs typeface="Arial" panose="020B0604020202020204" pitchFamily="34" charset="0"/>
              </a:rPr>
              <a:t>만큼 발생하는 것으로 가정함</a:t>
            </a:r>
            <a:endParaRPr lang="en-US" altLang="ko-KR" sz="700" kern="0" dirty="0">
              <a:latin typeface="Arial" panose="020B0604020202020204" pitchFamily="34" charset="0"/>
              <a:ea typeface="+mj-ea"/>
              <a:cs typeface="Arial" panose="020B0604020202020204" pitchFamily="34" charset="0"/>
            </a:endParaRPr>
          </a:p>
        </p:txBody>
      </p:sp>
      <p:sp>
        <p:nvSpPr>
          <p:cNvPr id="16" name="TextBox 15">
            <a:extLst>
              <a:ext uri="{FF2B5EF4-FFF2-40B4-BE49-F238E27FC236}">
                <a16:creationId xmlns:a16="http://schemas.microsoft.com/office/drawing/2014/main" id="{0C93F702-D89F-42B1-96EC-5EC1FB97D86B}"/>
              </a:ext>
            </a:extLst>
          </p:cNvPr>
          <p:cNvSpPr txBox="1"/>
          <p:nvPr/>
        </p:nvSpPr>
        <p:spPr>
          <a:xfrm>
            <a:off x="5135482" y="1342615"/>
            <a:ext cx="4275218" cy="126364"/>
          </a:xfrm>
          <a:prstGeom prst="rect">
            <a:avLst/>
          </a:prstGeom>
          <a:noFill/>
        </p:spPr>
        <p:txBody>
          <a:bodyPr wrap="square" lIns="0" tIns="0" rIns="0" bIns="0" rtlCol="0">
            <a:spAutoFit/>
          </a:bodyPr>
          <a:lstStyle/>
          <a:p>
            <a:pPr algn="r"/>
            <a:r>
              <a:rPr lang="en-US" altLang="ko-KR" sz="800" dirty="0">
                <a:latin typeface="Arial" panose="020B0604020202020204" pitchFamily="34" charset="0"/>
                <a:ea typeface="+mj-ea"/>
                <a:cs typeface="Arial" panose="020B0604020202020204" pitchFamily="34" charset="0"/>
              </a:rPr>
              <a:t>(Source: </a:t>
            </a:r>
            <a:r>
              <a:rPr lang="ko-KR" altLang="en-US" sz="800" dirty="0">
                <a:latin typeface="Arial" panose="020B0604020202020204" pitchFamily="34" charset="0"/>
                <a:ea typeface="+mj-ea"/>
                <a:cs typeface="Arial" panose="020B0604020202020204" pitchFamily="34" charset="0"/>
              </a:rPr>
              <a:t>사업부 제시 자료</a:t>
            </a:r>
            <a:r>
              <a:rPr lang="en-US" altLang="ko-KR" sz="800" dirty="0">
                <a:latin typeface="Arial" panose="020B0604020202020204" pitchFamily="34" charset="0"/>
                <a:ea typeface="+mj-ea"/>
                <a:cs typeface="Arial" panose="020B0604020202020204" pitchFamily="34" charset="0"/>
              </a:rPr>
              <a:t>, KPMG Analysis)</a:t>
            </a:r>
          </a:p>
        </p:txBody>
      </p:sp>
      <p:sp>
        <p:nvSpPr>
          <p:cNvPr id="22" name="직사각형 21">
            <a:extLst>
              <a:ext uri="{FF2B5EF4-FFF2-40B4-BE49-F238E27FC236}">
                <a16:creationId xmlns:a16="http://schemas.microsoft.com/office/drawing/2014/main" id="{0D64334E-7D02-4C4F-8C54-40AFE69754C9}"/>
              </a:ext>
            </a:extLst>
          </p:cNvPr>
          <p:cNvSpPr/>
          <p:nvPr/>
        </p:nvSpPr>
        <p:spPr>
          <a:xfrm>
            <a:off x="1572241" y="1901763"/>
            <a:ext cx="7838459" cy="103904"/>
          </a:xfrm>
          <a:prstGeom prst="rect">
            <a:avLst/>
          </a:prstGeom>
          <a:solidFill>
            <a:srgbClr val="FF0000">
              <a:alpha val="20000"/>
            </a:srgbClr>
          </a:solid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직사각형 23">
            <a:extLst>
              <a:ext uri="{FF2B5EF4-FFF2-40B4-BE49-F238E27FC236}">
                <a16:creationId xmlns:a16="http://schemas.microsoft.com/office/drawing/2014/main" id="{6926CA1E-A36A-4DFA-9BB3-83866A4E5482}"/>
              </a:ext>
            </a:extLst>
          </p:cNvPr>
          <p:cNvSpPr/>
          <p:nvPr/>
        </p:nvSpPr>
        <p:spPr>
          <a:xfrm>
            <a:off x="1572241" y="2435163"/>
            <a:ext cx="7838459" cy="103904"/>
          </a:xfrm>
          <a:prstGeom prst="rect">
            <a:avLst/>
          </a:prstGeom>
          <a:solidFill>
            <a:srgbClr val="FF0000">
              <a:alpha val="20000"/>
            </a:srgbClr>
          </a:solid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직사각형 24">
            <a:extLst>
              <a:ext uri="{FF2B5EF4-FFF2-40B4-BE49-F238E27FC236}">
                <a16:creationId xmlns:a16="http://schemas.microsoft.com/office/drawing/2014/main" id="{57833EF8-8AD1-4FF8-A9BF-FB5B4277A4A4}"/>
              </a:ext>
            </a:extLst>
          </p:cNvPr>
          <p:cNvSpPr/>
          <p:nvPr/>
        </p:nvSpPr>
        <p:spPr>
          <a:xfrm>
            <a:off x="1572240" y="2976610"/>
            <a:ext cx="7838459" cy="103904"/>
          </a:xfrm>
          <a:prstGeom prst="rect">
            <a:avLst/>
          </a:prstGeom>
          <a:solidFill>
            <a:srgbClr val="FF0000">
              <a:alpha val="20000"/>
            </a:srgbClr>
          </a:solid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7" name="직사각형 26">
            <a:extLst>
              <a:ext uri="{FF2B5EF4-FFF2-40B4-BE49-F238E27FC236}">
                <a16:creationId xmlns:a16="http://schemas.microsoft.com/office/drawing/2014/main" id="{9EF217A0-9C84-41FA-B8F8-3868F432A1AB}"/>
              </a:ext>
            </a:extLst>
          </p:cNvPr>
          <p:cNvSpPr/>
          <p:nvPr/>
        </p:nvSpPr>
        <p:spPr>
          <a:xfrm>
            <a:off x="647614" y="3413760"/>
            <a:ext cx="910341" cy="172720"/>
          </a:xfrm>
          <a:prstGeom prst="rect">
            <a:avLst/>
          </a:prstGeom>
          <a:solidFill>
            <a:srgbClr val="00338D"/>
          </a:solidFill>
          <a:ln w="635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altLang="ko-KR" sz="900" b="1" dirty="0">
                <a:solidFill>
                  <a:schemeClr val="bg1"/>
                </a:solidFill>
                <a:latin typeface="Arial" panose="020B0604020202020204" pitchFamily="34" charset="0"/>
                <a:cs typeface="Arial" panose="020B0604020202020204" pitchFamily="34" charset="0"/>
              </a:rPr>
              <a:t>Case </a:t>
            </a:r>
            <a:r>
              <a:rPr lang="ko-KR" altLang="en-US" sz="900" b="1" dirty="0">
                <a:solidFill>
                  <a:schemeClr val="bg1"/>
                </a:solidFill>
                <a:latin typeface="Arial" panose="020B0604020202020204" pitchFamily="34" charset="0"/>
                <a:cs typeface="Arial" panose="020B0604020202020204" pitchFamily="34" charset="0"/>
              </a:rPr>
              <a:t>공통</a:t>
            </a:r>
          </a:p>
        </p:txBody>
      </p:sp>
      <p:sp>
        <p:nvSpPr>
          <p:cNvPr id="28" name="직사각형 27">
            <a:extLst>
              <a:ext uri="{FF2B5EF4-FFF2-40B4-BE49-F238E27FC236}">
                <a16:creationId xmlns:a16="http://schemas.microsoft.com/office/drawing/2014/main" id="{31A48430-3FC3-4BF2-A735-6D20B5BE7514}"/>
              </a:ext>
            </a:extLst>
          </p:cNvPr>
          <p:cNvSpPr/>
          <p:nvPr/>
        </p:nvSpPr>
        <p:spPr>
          <a:xfrm>
            <a:off x="5202769" y="3423568"/>
            <a:ext cx="910341" cy="172720"/>
          </a:xfrm>
          <a:prstGeom prst="rect">
            <a:avLst/>
          </a:prstGeom>
          <a:solidFill>
            <a:srgbClr val="00338D"/>
          </a:solidFill>
          <a:ln w="635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altLang="ko-KR" sz="900" b="1" dirty="0">
                <a:solidFill>
                  <a:schemeClr val="bg1"/>
                </a:solidFill>
                <a:latin typeface="Arial" panose="020B0604020202020204" pitchFamily="34" charset="0"/>
                <a:cs typeface="Arial" panose="020B0604020202020204" pitchFamily="34" charset="0"/>
              </a:rPr>
              <a:t>Case 1,2</a:t>
            </a:r>
            <a:endParaRPr lang="ko-KR" altLang="en-US" sz="900" b="1" dirty="0">
              <a:solidFill>
                <a:schemeClr val="bg1"/>
              </a:solidFill>
              <a:latin typeface="Arial" panose="020B0604020202020204" pitchFamily="34" charset="0"/>
              <a:cs typeface="Arial" panose="020B0604020202020204" pitchFamily="34" charset="0"/>
            </a:endParaRPr>
          </a:p>
        </p:txBody>
      </p:sp>
      <p:sp>
        <p:nvSpPr>
          <p:cNvPr id="15" name="직사각형 14">
            <a:extLst>
              <a:ext uri="{FF2B5EF4-FFF2-40B4-BE49-F238E27FC236}">
                <a16:creationId xmlns:a16="http://schemas.microsoft.com/office/drawing/2014/main" id="{D1CC8FAA-00EF-4316-85C6-23CA57EB76A8}"/>
              </a:ext>
            </a:extLst>
          </p:cNvPr>
          <p:cNvSpPr/>
          <p:nvPr/>
        </p:nvSpPr>
        <p:spPr>
          <a:xfrm>
            <a:off x="495298" y="3289002"/>
            <a:ext cx="4356101" cy="107722"/>
          </a:xfrm>
          <a:prstGeom prst="rect">
            <a:avLst/>
          </a:prstGeom>
        </p:spPr>
        <p:txBody>
          <a:bodyPr wrap="square" lIns="0" tIns="0" rIns="0" bIns="0" anchor="b">
            <a:spAutoFit/>
          </a:bodyPr>
          <a:lstStyle/>
          <a:p>
            <a:pPr>
              <a:defRPr/>
            </a:pPr>
            <a:r>
              <a:rPr lang="en-US" altLang="ko-KR" sz="700" kern="0" dirty="0">
                <a:latin typeface="Arial" panose="020B0604020202020204" pitchFamily="34" charset="0"/>
                <a:ea typeface="+mj-ea"/>
                <a:cs typeface="Arial" panose="020B0604020202020204" pitchFamily="34" charset="0"/>
              </a:rPr>
              <a:t>Note 1: Actual COGS</a:t>
            </a:r>
            <a:r>
              <a:rPr lang="ko-KR" altLang="en-US" sz="700" kern="0" dirty="0">
                <a:latin typeface="Arial" panose="020B0604020202020204" pitchFamily="34" charset="0"/>
                <a:ea typeface="+mj-ea"/>
                <a:cs typeface="Arial" panose="020B0604020202020204" pitchFamily="34" charset="0"/>
              </a:rPr>
              <a:t>는 기타재고변동 등 포함</a:t>
            </a:r>
            <a:endParaRPr lang="en-US" altLang="ko-KR" sz="700" kern="0" dirty="0">
              <a:latin typeface="Arial" panose="020B0604020202020204" pitchFamily="34" charset="0"/>
              <a:ea typeface="+mj-ea"/>
              <a:cs typeface="Arial" panose="020B0604020202020204" pitchFamily="34" charset="0"/>
            </a:endParaRPr>
          </a:p>
        </p:txBody>
      </p:sp>
      <p:graphicFrame>
        <p:nvGraphicFramePr>
          <p:cNvPr id="17" name="표 16">
            <a:extLst>
              <a:ext uri="{FF2B5EF4-FFF2-40B4-BE49-F238E27FC236}">
                <a16:creationId xmlns:a16="http://schemas.microsoft.com/office/drawing/2014/main" id="{4C551F97-74B0-4C6F-A2A8-A61371886A66}"/>
              </a:ext>
            </a:extLst>
          </p:cNvPr>
          <p:cNvGraphicFramePr>
            <a:graphicFrameLocks noGrp="1"/>
          </p:cNvGraphicFramePr>
          <p:nvPr>
            <p:extLst>
              <p:ext uri="{D42A27DB-BD31-4B8C-83A1-F6EECF244321}">
                <p14:modId xmlns:p14="http://schemas.microsoft.com/office/powerpoint/2010/main" val="1398985219"/>
              </p:ext>
            </p:extLst>
          </p:nvPr>
        </p:nvGraphicFramePr>
        <p:xfrm>
          <a:off x="495299" y="1476540"/>
          <a:ext cx="8915408" cy="1813560"/>
        </p:xfrm>
        <a:graphic>
          <a:graphicData uri="http://schemas.openxmlformats.org/drawingml/2006/table">
            <a:tbl>
              <a:tblPr/>
              <a:tblGrid>
                <a:gridCol w="1069849">
                  <a:extLst>
                    <a:ext uri="{9D8B030D-6E8A-4147-A177-3AD203B41FA5}">
                      <a16:colId xmlns:a16="http://schemas.microsoft.com/office/drawing/2014/main" val="2084094682"/>
                    </a:ext>
                  </a:extLst>
                </a:gridCol>
                <a:gridCol w="1069849">
                  <a:extLst>
                    <a:ext uri="{9D8B030D-6E8A-4147-A177-3AD203B41FA5}">
                      <a16:colId xmlns:a16="http://schemas.microsoft.com/office/drawing/2014/main" val="1735593211"/>
                    </a:ext>
                  </a:extLst>
                </a:gridCol>
                <a:gridCol w="677571">
                  <a:extLst>
                    <a:ext uri="{9D8B030D-6E8A-4147-A177-3AD203B41FA5}">
                      <a16:colId xmlns:a16="http://schemas.microsoft.com/office/drawing/2014/main" val="215447901"/>
                    </a:ext>
                  </a:extLst>
                </a:gridCol>
                <a:gridCol w="677571">
                  <a:extLst>
                    <a:ext uri="{9D8B030D-6E8A-4147-A177-3AD203B41FA5}">
                      <a16:colId xmlns:a16="http://schemas.microsoft.com/office/drawing/2014/main" val="151791895"/>
                    </a:ext>
                  </a:extLst>
                </a:gridCol>
                <a:gridCol w="677571">
                  <a:extLst>
                    <a:ext uri="{9D8B030D-6E8A-4147-A177-3AD203B41FA5}">
                      <a16:colId xmlns:a16="http://schemas.microsoft.com/office/drawing/2014/main" val="2527012931"/>
                    </a:ext>
                  </a:extLst>
                </a:gridCol>
                <a:gridCol w="677571">
                  <a:extLst>
                    <a:ext uri="{9D8B030D-6E8A-4147-A177-3AD203B41FA5}">
                      <a16:colId xmlns:a16="http://schemas.microsoft.com/office/drawing/2014/main" val="1133862561"/>
                    </a:ext>
                  </a:extLst>
                </a:gridCol>
                <a:gridCol w="677571">
                  <a:extLst>
                    <a:ext uri="{9D8B030D-6E8A-4147-A177-3AD203B41FA5}">
                      <a16:colId xmlns:a16="http://schemas.microsoft.com/office/drawing/2014/main" val="3434064316"/>
                    </a:ext>
                  </a:extLst>
                </a:gridCol>
                <a:gridCol w="677571">
                  <a:extLst>
                    <a:ext uri="{9D8B030D-6E8A-4147-A177-3AD203B41FA5}">
                      <a16:colId xmlns:a16="http://schemas.microsoft.com/office/drawing/2014/main" val="3804422858"/>
                    </a:ext>
                  </a:extLst>
                </a:gridCol>
                <a:gridCol w="677571">
                  <a:extLst>
                    <a:ext uri="{9D8B030D-6E8A-4147-A177-3AD203B41FA5}">
                      <a16:colId xmlns:a16="http://schemas.microsoft.com/office/drawing/2014/main" val="2625983768"/>
                    </a:ext>
                  </a:extLst>
                </a:gridCol>
                <a:gridCol w="677571">
                  <a:extLst>
                    <a:ext uri="{9D8B030D-6E8A-4147-A177-3AD203B41FA5}">
                      <a16:colId xmlns:a16="http://schemas.microsoft.com/office/drawing/2014/main" val="2245310754"/>
                    </a:ext>
                  </a:extLst>
                </a:gridCol>
                <a:gridCol w="677571">
                  <a:extLst>
                    <a:ext uri="{9D8B030D-6E8A-4147-A177-3AD203B41FA5}">
                      <a16:colId xmlns:a16="http://schemas.microsoft.com/office/drawing/2014/main" val="1975226249"/>
                    </a:ext>
                  </a:extLst>
                </a:gridCol>
                <a:gridCol w="677571">
                  <a:extLst>
                    <a:ext uri="{9D8B030D-6E8A-4147-A177-3AD203B41FA5}">
                      <a16:colId xmlns:a16="http://schemas.microsoft.com/office/drawing/2014/main" val="2165601275"/>
                    </a:ext>
                  </a:extLst>
                </a:gridCol>
              </a:tblGrid>
              <a:tr h="83742">
                <a:tc rowSpan="2">
                  <a:txBody>
                    <a:bodyPr/>
                    <a:lstStyle/>
                    <a:p>
                      <a:pPr algn="l" fontAlgn="ctr"/>
                      <a:r>
                        <a:rPr lang="en-US" altLang="ko-KR" sz="700" b="1" i="0" u="none" strike="noStrike">
                          <a:solidFill>
                            <a:schemeClr val="bg1"/>
                          </a:solidFill>
                          <a:effectLst/>
                          <a:latin typeface="맑은 고딕" panose="020B0503020000020004" pitchFamily="50" charset="-127"/>
                          <a:ea typeface="맑은 고딕" panose="020B0503020000020004" pitchFamily="50" charset="-127"/>
                        </a:rPr>
                        <a:t>(</a:t>
                      </a:r>
                      <a:r>
                        <a:rPr lang="ko-KR" altLang="en-US" sz="700" b="1" i="0" u="none" strike="noStrike">
                          <a:solidFill>
                            <a:schemeClr val="bg1"/>
                          </a:solidFill>
                          <a:effectLst/>
                          <a:latin typeface="맑은 고딕" panose="020B0503020000020004" pitchFamily="50" charset="-127"/>
                          <a:ea typeface="맑은 고딕" panose="020B0503020000020004" pitchFamily="50" charset="-127"/>
                        </a:rPr>
                        <a:t>단위 </a:t>
                      </a:r>
                      <a:r>
                        <a:rPr lang="en-US" altLang="ko-KR" sz="700" b="1" i="0" u="none" strike="noStrike">
                          <a:solidFill>
                            <a:schemeClr val="bg1"/>
                          </a:solidFill>
                          <a:effectLst/>
                          <a:latin typeface="맑은 고딕" panose="020B0503020000020004" pitchFamily="50" charset="-127"/>
                          <a:ea typeface="맑은 고딕" panose="020B0503020000020004" pitchFamily="50" charset="-127"/>
                        </a:rPr>
                        <a:t>: </a:t>
                      </a:r>
                      <a:r>
                        <a:rPr lang="ko-KR" altLang="en-US" sz="700" b="1" i="0" u="none" strike="noStrike">
                          <a:solidFill>
                            <a:schemeClr val="bg1"/>
                          </a:solidFill>
                          <a:effectLst/>
                          <a:latin typeface="맑은 고딕" panose="020B0503020000020004" pitchFamily="50" charset="-127"/>
                          <a:ea typeface="맑은 고딕" panose="020B0503020000020004" pitchFamily="50" charset="-127"/>
                        </a:rPr>
                        <a:t>백만원</a:t>
                      </a:r>
                      <a:r>
                        <a:rPr lang="en-US" altLang="ko-KR" sz="700" b="1" i="0" u="none" strike="noStrike">
                          <a:solidFill>
                            <a:schemeClr val="bg1"/>
                          </a:solidFill>
                          <a:effectLst/>
                          <a:latin typeface="맑은 고딕" panose="020B0503020000020004" pitchFamily="50" charset="-127"/>
                          <a:ea typeface="맑은 고딕" panose="020B0503020000020004" pitchFamily="50" charset="-127"/>
                        </a:rPr>
                        <a:t>)</a:t>
                      </a:r>
                      <a:endParaRPr lang="ko-KR" altLang="en-US" sz="700" b="1" i="0" u="none" strike="noStrike">
                        <a:solidFill>
                          <a:schemeClr val="bg1"/>
                        </a:solidFill>
                        <a:effectLst/>
                        <a:latin typeface="맑은 고딕" panose="020B0503020000020004" pitchFamily="50" charset="-127"/>
                        <a:ea typeface="맑은 고딕" panose="020B0503020000020004" pitchFamily="50" charset="-127"/>
                      </a:endParaRP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rowSpan="2">
                  <a:txBody>
                    <a:bodyPr/>
                    <a:lstStyle/>
                    <a:p>
                      <a:pPr algn="ctr" fontAlgn="ctr"/>
                      <a:r>
                        <a:rPr lang="en-US" altLang="ko-KR" sz="700" b="1" i="0" u="none" strike="noStrike">
                          <a:solidFill>
                            <a:schemeClr val="bg1"/>
                          </a:solidFill>
                          <a:effectLst/>
                          <a:latin typeface="맑은 고딕" panose="020B0503020000020004" pitchFamily="50" charset="-127"/>
                          <a:ea typeface="맑은 고딕" panose="020B0503020000020004" pitchFamily="50" charset="-127"/>
                        </a:rPr>
                        <a:t>Case </a:t>
                      </a:r>
                      <a:r>
                        <a:rPr lang="ko-KR" altLang="en-US" sz="700" b="1" i="0" u="none" strike="noStrike">
                          <a:solidFill>
                            <a:schemeClr val="bg1"/>
                          </a:solidFill>
                          <a:effectLst/>
                          <a:latin typeface="맑은 고딕" panose="020B0503020000020004" pitchFamily="50" charset="-127"/>
                          <a:ea typeface="맑은 고딕" panose="020B0503020000020004" pitchFamily="50" charset="-127"/>
                        </a:rPr>
                        <a:t>구분</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fontAlgn="ctr"/>
                      <a:r>
                        <a:rPr lang="en-US" sz="700" b="1" i="0" u="none" strike="noStrike">
                          <a:solidFill>
                            <a:srgbClr val="FFFFFF"/>
                          </a:solidFill>
                          <a:effectLst/>
                          <a:latin typeface="Arial" panose="020B0604020202020204" pitchFamily="34" charset="0"/>
                          <a:ea typeface="맑은 고딕" panose="020B0503020000020004" pitchFamily="50" charset="-127"/>
                        </a:rPr>
                        <a:t>Actual</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l" fontAlgn="ctr"/>
                      <a:r>
                        <a:rPr lang="ko-KR" altLang="en-US" sz="700" b="1" i="0" u="none" strike="noStrike">
                          <a:solidFill>
                            <a:srgbClr val="FFFFFF"/>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l" fontAlgn="ctr"/>
                      <a:r>
                        <a:rPr lang="ko-KR" altLang="en-US" sz="700" b="1" i="0" u="none" strike="noStrike">
                          <a:solidFill>
                            <a:srgbClr val="FFFFFF"/>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l" fontAlgn="ctr"/>
                      <a:r>
                        <a:rPr lang="ko-KR" altLang="en-US" sz="700" b="1" i="0" u="none" strike="noStrike">
                          <a:solidFill>
                            <a:srgbClr val="FFFFFF"/>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sz="700" b="1" i="0" u="none" strike="noStrike" dirty="0">
                          <a:solidFill>
                            <a:srgbClr val="FFFFFF"/>
                          </a:solidFill>
                          <a:effectLst/>
                          <a:latin typeface="Arial" panose="020B0604020202020204" pitchFamily="34" charset="0"/>
                          <a:ea typeface="맑은 고딕" panose="020B0503020000020004" pitchFamily="50" charset="-127"/>
                        </a:rPr>
                        <a:t>Forecast</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l" fontAlgn="ctr"/>
                      <a:r>
                        <a:rPr lang="ko-KR" altLang="en-US" sz="700" b="1" i="0" u="none" strike="noStrike">
                          <a:solidFill>
                            <a:srgbClr val="FFFFFF"/>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l" fontAlgn="ctr"/>
                      <a:r>
                        <a:rPr lang="ko-KR" altLang="en-US" sz="700" b="1" i="0" u="none" strike="noStrike">
                          <a:solidFill>
                            <a:srgbClr val="FFFFFF"/>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l" fontAlgn="ctr"/>
                      <a:r>
                        <a:rPr lang="ko-KR" altLang="en-US" sz="700" b="1" i="0" u="none" strike="noStrike">
                          <a:solidFill>
                            <a:srgbClr val="FFFFFF"/>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l" fontAlgn="ctr"/>
                      <a:r>
                        <a:rPr lang="ko-KR" altLang="en-US" sz="700" b="1" i="0" u="none" strike="noStrike">
                          <a:solidFill>
                            <a:srgbClr val="FFFFFF"/>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l" fontAlgn="ctr"/>
                      <a:r>
                        <a:rPr lang="ko-KR" altLang="en-US" sz="700" b="1" i="0" u="none" strike="noStrike">
                          <a:solidFill>
                            <a:srgbClr val="FFFFFF"/>
                          </a:solidFill>
                          <a:effectLst/>
                          <a:latin typeface="Arial" panose="020B0604020202020204" pitchFamily="34" charset="0"/>
                          <a:ea typeface="맑은 고딕" panose="020B0503020000020004" pitchFamily="50" charset="-127"/>
                        </a:rPr>
                        <a:t>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extLst>
                  <a:ext uri="{0D108BD9-81ED-4DB2-BD59-A6C34878D82A}">
                    <a16:rowId xmlns:a16="http://schemas.microsoft.com/office/drawing/2014/main" val="3818432422"/>
                  </a:ext>
                </a:extLst>
              </a:tr>
              <a:tr h="83742">
                <a:tc vMerge="1">
                  <a:txBody>
                    <a:bodyPr/>
                    <a:lstStyle/>
                    <a:p>
                      <a:pPr algn="l" fontAlgn="ctr"/>
                      <a:endParaRPr lang="en-US" altLang="ko-KR" sz="900" b="1" i="0" u="none" strike="noStrike">
                        <a:solidFill>
                          <a:schemeClr val="bg1"/>
                        </a:solidFill>
                        <a:effectLst/>
                        <a:latin typeface="Arial" panose="020B0604020202020204" pitchFamily="34" charset="0"/>
                        <a:ea typeface="맑은 고딕" panose="020B0503020000020004" pitchFamily="50" charset="-127"/>
                      </a:endParaRPr>
                    </a:p>
                  </a:txBody>
                  <a:tcPr marL="36000" marR="36000" marT="0" marB="0" anchor="ctr">
                    <a:lnL w="6350" cap="flat" cmpd="sng" algn="ctr">
                      <a:no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solidFill>
                      <a:srgbClr val="00338D"/>
                    </a:solidFill>
                  </a:tcPr>
                </a:tc>
                <a:tc vMerge="1">
                  <a:txBody>
                    <a:bodyPr/>
                    <a:lstStyle/>
                    <a:p>
                      <a:pPr algn="l" fontAlgn="ctr"/>
                      <a:endParaRPr lang="en-US" altLang="ko-KR" sz="900" b="1" i="0" u="none" strike="noStrike">
                        <a:solidFill>
                          <a:schemeClr val="bg1"/>
                        </a:solidFill>
                        <a:effectLst/>
                        <a:latin typeface="Arial" panose="020B0604020202020204" pitchFamily="34" charset="0"/>
                        <a:ea typeface="맑은 고딕" panose="020B0503020000020004" pitchFamily="50" charset="-127"/>
                      </a:endParaRPr>
                    </a:p>
                  </a:txBody>
                  <a:tcPr marL="36000" marR="36000" marT="0" marB="0" anchor="ctr">
                    <a:lnL w="6350" cap="flat" cmpd="sng" algn="ctr">
                      <a:no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fontAlgn="ctr"/>
                      <a:r>
                        <a:rPr lang="en-US" sz="700" b="1" i="0" u="none" strike="noStrike">
                          <a:solidFill>
                            <a:srgbClr val="FFFFFF"/>
                          </a:solidFill>
                          <a:effectLst/>
                          <a:latin typeface="Arial" panose="020B0604020202020204" pitchFamily="34" charset="0"/>
                          <a:ea typeface="맑은 고딕" panose="020B0503020000020004" pitchFamily="50" charset="-127"/>
                        </a:rPr>
                        <a:t>2019 A</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fontAlgn="ctr"/>
                      <a:r>
                        <a:rPr lang="en-US" sz="700" b="1" i="0" u="none" strike="noStrike" dirty="0">
                          <a:solidFill>
                            <a:srgbClr val="FFFFFF"/>
                          </a:solidFill>
                          <a:effectLst/>
                          <a:latin typeface="Arial" panose="020B0604020202020204" pitchFamily="34" charset="0"/>
                          <a:ea typeface="맑은 고딕" panose="020B0503020000020004" pitchFamily="50" charset="-127"/>
                        </a:rPr>
                        <a:t>2020 A</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fontAlgn="ctr"/>
                      <a:r>
                        <a:rPr lang="en-US" sz="700" b="1" i="0" u="none" strike="noStrike">
                          <a:solidFill>
                            <a:srgbClr val="FFFFFF"/>
                          </a:solidFill>
                          <a:effectLst/>
                          <a:latin typeface="Arial" panose="020B0604020202020204" pitchFamily="34" charset="0"/>
                          <a:ea typeface="맑은 고딕" panose="020B0503020000020004" pitchFamily="50" charset="-127"/>
                        </a:rPr>
                        <a:t>2021 A</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fontAlgn="ctr"/>
                      <a:r>
                        <a:rPr lang="en-US" sz="700" b="1" i="0" u="none" strike="noStrike">
                          <a:solidFill>
                            <a:srgbClr val="FFFFFF"/>
                          </a:solidFill>
                          <a:effectLst/>
                          <a:latin typeface="Arial" panose="020B0604020202020204" pitchFamily="34" charset="0"/>
                          <a:ea typeface="맑은 고딕" panose="020B0503020000020004" pitchFamily="50" charset="-127"/>
                        </a:rPr>
                        <a:t>2022 1H A</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fontAlgn="ctr"/>
                      <a:r>
                        <a:rPr lang="en-US" sz="700" b="1" i="0" u="none" strike="noStrike" dirty="0">
                          <a:solidFill>
                            <a:srgbClr val="FFFFFF"/>
                          </a:solidFill>
                          <a:effectLst/>
                          <a:latin typeface="Arial" panose="020B0604020202020204" pitchFamily="34" charset="0"/>
                          <a:ea typeface="맑은 고딕" panose="020B0503020000020004" pitchFamily="50" charset="-127"/>
                        </a:rPr>
                        <a:t>2022 2H F</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fontAlgn="ctr"/>
                      <a:r>
                        <a:rPr lang="en-US" sz="700" b="1" i="0" u="none" strike="noStrike">
                          <a:solidFill>
                            <a:srgbClr val="FFFFFF"/>
                          </a:solidFill>
                          <a:effectLst/>
                          <a:latin typeface="Arial" panose="020B0604020202020204" pitchFamily="34" charset="0"/>
                          <a:ea typeface="맑은 고딕" panose="020B0503020000020004" pitchFamily="50" charset="-127"/>
                        </a:rPr>
                        <a:t>2023 F</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fontAlgn="ctr"/>
                      <a:r>
                        <a:rPr lang="en-US" sz="700" b="1" i="0" u="none" strike="noStrike">
                          <a:solidFill>
                            <a:srgbClr val="FFFFFF"/>
                          </a:solidFill>
                          <a:effectLst/>
                          <a:latin typeface="Arial" panose="020B0604020202020204" pitchFamily="34" charset="0"/>
                          <a:ea typeface="맑은 고딕" panose="020B0503020000020004" pitchFamily="50" charset="-127"/>
                        </a:rPr>
                        <a:t>2024 F</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fontAlgn="ctr"/>
                      <a:r>
                        <a:rPr lang="en-US" sz="700" b="1" i="0" u="none" strike="noStrike">
                          <a:solidFill>
                            <a:srgbClr val="FFFFFF"/>
                          </a:solidFill>
                          <a:effectLst/>
                          <a:latin typeface="Arial" panose="020B0604020202020204" pitchFamily="34" charset="0"/>
                          <a:ea typeface="맑은 고딕" panose="020B0503020000020004" pitchFamily="50" charset="-127"/>
                        </a:rPr>
                        <a:t>2025 F</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fontAlgn="ctr"/>
                      <a:r>
                        <a:rPr lang="en-US" sz="700" b="1" i="0" u="none" strike="noStrike">
                          <a:solidFill>
                            <a:srgbClr val="FFFFFF"/>
                          </a:solidFill>
                          <a:effectLst/>
                          <a:latin typeface="Arial" panose="020B0604020202020204" pitchFamily="34" charset="0"/>
                          <a:ea typeface="맑은 고딕" panose="020B0503020000020004" pitchFamily="50" charset="-127"/>
                        </a:rPr>
                        <a:t>2026 F</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fontAlgn="ctr"/>
                      <a:r>
                        <a:rPr lang="en-US" sz="700" b="1" i="0" u="none" strike="noStrike">
                          <a:solidFill>
                            <a:srgbClr val="FFFFFF"/>
                          </a:solidFill>
                          <a:effectLst/>
                          <a:latin typeface="Arial" panose="020B0604020202020204" pitchFamily="34" charset="0"/>
                          <a:ea typeface="맑은 고딕" panose="020B0503020000020004" pitchFamily="50" charset="-127"/>
                        </a:rPr>
                        <a:t>2027 F</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solidFill>
                      <a:srgbClr val="00338D"/>
                    </a:solidFill>
                  </a:tcPr>
                </a:tc>
                <a:extLst>
                  <a:ext uri="{0D108BD9-81ED-4DB2-BD59-A6C34878D82A}">
                    <a16:rowId xmlns:a16="http://schemas.microsoft.com/office/drawing/2014/main" val="2479629347"/>
                  </a:ext>
                </a:extLst>
              </a:tr>
              <a:tr h="83742">
                <a:tc>
                  <a:txBody>
                    <a:bodyPr/>
                    <a:lstStyle/>
                    <a:p>
                      <a:pPr algn="l" fontAlgn="ctr"/>
                      <a:r>
                        <a:rPr lang="en-US" sz="700" b="1" i="0" u="none" strike="noStrike" dirty="0">
                          <a:solidFill>
                            <a:schemeClr val="tx1"/>
                          </a:solidFill>
                          <a:effectLst/>
                          <a:latin typeface="Arial" panose="020B0604020202020204" pitchFamily="34" charset="0"/>
                          <a:ea typeface="맑은 고딕" panose="020B0503020000020004" pitchFamily="50" charset="-127"/>
                        </a:rPr>
                        <a:t>COGS</a:t>
                      </a:r>
                      <a:r>
                        <a:rPr lang="en-US" sz="700" b="1" i="0" u="none" strike="noStrike" baseline="30000" dirty="0">
                          <a:solidFill>
                            <a:schemeClr val="tx1"/>
                          </a:solidFill>
                          <a:effectLst/>
                          <a:latin typeface="Arial" panose="020B0604020202020204" pitchFamily="34" charset="0"/>
                          <a:ea typeface="맑은 고딕" panose="020B0503020000020004" pitchFamily="50" charset="-127"/>
                        </a:rPr>
                        <a:t>1</a:t>
                      </a:r>
                    </a:p>
                  </a:txBody>
                  <a:tcPr marL="36000" marR="36000" marT="0" marB="0" anchor="ctr">
                    <a:lnL w="6350" cap="flat" cmpd="sng" algn="ctr">
                      <a:solidFill>
                        <a:srgbClr val="00338D"/>
                      </a:solidFill>
                      <a:prstDash val="solid"/>
                      <a:round/>
                      <a:headEnd type="none" w="med" len="med"/>
                      <a:tailEnd type="none" w="med" len="med"/>
                    </a:lnL>
                    <a:lnR w="6350" cap="flat" cmpd="sng" algn="ctr">
                      <a:noFill/>
                      <a:prstDash val="dot"/>
                      <a:round/>
                      <a:headEnd type="none" w="med" len="med"/>
                      <a:tailEnd type="none" w="med" len="med"/>
                    </a:lnR>
                    <a:lnT>
                      <a:noFill/>
                    </a:lnT>
                    <a:lnB>
                      <a:noFill/>
                    </a:lnB>
                  </a:tcPr>
                </a:tc>
                <a:tc>
                  <a:txBody>
                    <a:bodyPr/>
                    <a:lstStyle/>
                    <a:p>
                      <a:pPr algn="l" fontAlgn="ctr"/>
                      <a:r>
                        <a:rPr lang="en-US" sz="700" b="1" i="0" u="none" strike="noStrike" dirty="0">
                          <a:solidFill>
                            <a:srgbClr val="000000"/>
                          </a:solidFill>
                          <a:effectLst/>
                          <a:latin typeface="Arial" panose="020B0604020202020204" pitchFamily="34" charset="0"/>
                          <a:ea typeface="맑은 고딕" panose="020B0503020000020004" pitchFamily="50" charset="-127"/>
                        </a:rPr>
                        <a:t>Case 1 (Best</a:t>
                      </a:r>
                      <a:r>
                        <a:rPr lang="en-US" altLang="ko-KR" sz="700" b="1" i="0" u="none" strike="noStrike" dirty="0">
                          <a:solidFill>
                            <a:srgbClr val="000000"/>
                          </a:solidFill>
                          <a:effectLst/>
                          <a:latin typeface="Arial" panose="020B0604020202020204" pitchFamily="34" charset="0"/>
                          <a:ea typeface="맑은 고딕" panose="020B0503020000020004" pitchFamily="50" charset="-127"/>
                        </a:rPr>
                        <a:t>)</a:t>
                      </a:r>
                      <a:endParaRPr lang="en-US" sz="700" b="1"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noFill/>
                      <a:prstDash val="dot"/>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700" b="1" i="0" u="none" strike="noStrike" dirty="0">
                          <a:solidFill>
                            <a:srgbClr val="000000"/>
                          </a:solidFill>
                          <a:effectLst/>
                          <a:latin typeface="Arial" panose="020B0604020202020204" pitchFamily="34" charset="0"/>
                          <a:ea typeface="맑은 고딕" panose="020B0503020000020004" pitchFamily="50" charset="-127"/>
                        </a:rPr>
                        <a:t>11,908</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700" b="1" i="0" u="none" strike="noStrike">
                          <a:solidFill>
                            <a:srgbClr val="000000"/>
                          </a:solidFill>
                          <a:effectLst/>
                          <a:latin typeface="Arial" panose="020B0604020202020204" pitchFamily="34" charset="0"/>
                          <a:ea typeface="맑은 고딕" panose="020B0503020000020004" pitchFamily="50" charset="-127"/>
                        </a:rPr>
                        <a:t>19,671</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700" b="1" i="0" u="none" strike="noStrike">
                          <a:solidFill>
                            <a:srgbClr val="000000"/>
                          </a:solidFill>
                          <a:effectLst/>
                          <a:latin typeface="Arial" panose="020B0604020202020204" pitchFamily="34" charset="0"/>
                          <a:ea typeface="맑은 고딕" panose="020B0503020000020004" pitchFamily="50" charset="-127"/>
                        </a:rPr>
                        <a:t>19,734</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700" b="1" i="0" u="none" strike="noStrike" dirty="0">
                          <a:solidFill>
                            <a:srgbClr val="000000"/>
                          </a:solidFill>
                          <a:effectLst/>
                          <a:latin typeface="Arial" panose="020B0604020202020204" pitchFamily="34" charset="0"/>
                          <a:ea typeface="맑은 고딕" panose="020B0503020000020004" pitchFamily="50" charset="-127"/>
                        </a:rPr>
                        <a:t>8,231</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700" b="1" i="0" u="none" strike="noStrike">
                          <a:solidFill>
                            <a:srgbClr val="000000"/>
                          </a:solidFill>
                          <a:effectLst/>
                          <a:latin typeface="Arial" panose="020B0604020202020204" pitchFamily="34" charset="0"/>
                          <a:ea typeface="맑은 고딕" panose="020B0503020000020004" pitchFamily="50" charset="-127"/>
                        </a:rPr>
                        <a:t>9,533</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700" b="1" i="0" u="none" strike="noStrike">
                          <a:solidFill>
                            <a:srgbClr val="000000"/>
                          </a:solidFill>
                          <a:effectLst/>
                          <a:latin typeface="Arial" panose="020B0604020202020204" pitchFamily="34" charset="0"/>
                          <a:ea typeface="맑은 고딕" panose="020B0503020000020004" pitchFamily="50" charset="-127"/>
                        </a:rPr>
                        <a:t>19,263</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700" b="1" i="0" u="none" strike="noStrike">
                          <a:solidFill>
                            <a:srgbClr val="000000"/>
                          </a:solidFill>
                          <a:effectLst/>
                          <a:latin typeface="Arial" panose="020B0604020202020204" pitchFamily="34" charset="0"/>
                          <a:ea typeface="맑은 고딕" panose="020B0503020000020004" pitchFamily="50" charset="-127"/>
                        </a:rPr>
                        <a:t>24,155</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700" b="1" i="0" u="none" strike="noStrike">
                          <a:solidFill>
                            <a:srgbClr val="000000"/>
                          </a:solidFill>
                          <a:effectLst/>
                          <a:latin typeface="Arial" panose="020B0604020202020204" pitchFamily="34" charset="0"/>
                          <a:ea typeface="맑은 고딕" panose="020B0503020000020004" pitchFamily="50" charset="-127"/>
                        </a:rPr>
                        <a:t>179,882</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700" b="1" i="0" u="none" strike="noStrike">
                          <a:solidFill>
                            <a:srgbClr val="000000"/>
                          </a:solidFill>
                          <a:effectLst/>
                          <a:latin typeface="Arial" panose="020B0604020202020204" pitchFamily="34" charset="0"/>
                          <a:ea typeface="맑은 고딕" panose="020B0503020000020004" pitchFamily="50" charset="-127"/>
                        </a:rPr>
                        <a:t>182,652</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700" b="1" i="0" u="none" strike="noStrike">
                          <a:solidFill>
                            <a:srgbClr val="000000"/>
                          </a:solidFill>
                          <a:effectLst/>
                          <a:latin typeface="Arial" panose="020B0604020202020204" pitchFamily="34" charset="0"/>
                          <a:ea typeface="맑은 고딕" panose="020B0503020000020004" pitchFamily="50" charset="-127"/>
                        </a:rPr>
                        <a:t>185,476</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1384809447"/>
                  </a:ext>
                </a:extLst>
              </a:tr>
              <a:tr h="83742">
                <a:tc>
                  <a:txBody>
                    <a:bodyPr/>
                    <a:lstStyle/>
                    <a:p>
                      <a:pPr algn="l" fontAlgn="ctr"/>
                      <a:endParaRPr lang="en-US" sz="700" b="1" i="0" u="none" strike="noStrike">
                        <a:solidFill>
                          <a:schemeClr val="tx1"/>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noFill/>
                      <a:prstDash val="solid"/>
                      <a:round/>
                      <a:headEnd type="none" w="med" len="med"/>
                      <a:tailEnd type="none" w="med" len="med"/>
                    </a:lnB>
                  </a:tcPr>
                </a:tc>
                <a:tc>
                  <a:txBody>
                    <a:bodyPr/>
                    <a:lstStyle/>
                    <a:p>
                      <a:pPr algn="l" fontAlgn="ctr"/>
                      <a:r>
                        <a:rPr lang="ko-KR" altLang="en-US" sz="700" b="0" i="0" u="none" strike="noStrike" dirty="0">
                          <a:solidFill>
                            <a:srgbClr val="000000"/>
                          </a:solidFill>
                          <a:effectLst/>
                          <a:latin typeface="Arial" panose="020B0604020202020204" pitchFamily="34" charset="0"/>
                          <a:ea typeface="맑은 고딕" panose="020B0503020000020004" pitchFamily="50" charset="-127"/>
                        </a:rPr>
                        <a:t>재료비</a:t>
                      </a:r>
                      <a:endParaRPr lang="en-US" sz="7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700" b="0" i="0" u="none" strike="noStrike" dirty="0">
                          <a:solidFill>
                            <a:srgbClr val="000000"/>
                          </a:solidFill>
                          <a:effectLst/>
                          <a:latin typeface="Arial" panose="020B0604020202020204" pitchFamily="34" charset="0"/>
                          <a:ea typeface="맑은 고딕" panose="020B0503020000020004" pitchFamily="50" charset="-127"/>
                        </a:rPr>
                        <a:t>7,709</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dot"/>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700" b="0" i="0" u="none" strike="noStrike" dirty="0">
                          <a:solidFill>
                            <a:srgbClr val="000000"/>
                          </a:solidFill>
                          <a:effectLst/>
                          <a:latin typeface="Arial" panose="020B0604020202020204" pitchFamily="34" charset="0"/>
                          <a:ea typeface="맑은 고딕" panose="020B0503020000020004" pitchFamily="50" charset="-127"/>
                        </a:rPr>
                        <a:t>13,756</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14,587</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6,401</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7,675</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dot"/>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14,793</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17,641</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152,998</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155,246</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157,550</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noFill/>
                      <a:prstDash val="solid"/>
                      <a:round/>
                      <a:headEnd type="none" w="med" len="med"/>
                      <a:tailEnd type="none" w="med" len="med"/>
                    </a:lnB>
                  </a:tcPr>
                </a:tc>
                <a:extLst>
                  <a:ext uri="{0D108BD9-81ED-4DB2-BD59-A6C34878D82A}">
                    <a16:rowId xmlns:a16="http://schemas.microsoft.com/office/drawing/2014/main" val="1251727326"/>
                  </a:ext>
                </a:extLst>
              </a:tr>
              <a:tr h="83742">
                <a:tc>
                  <a:txBody>
                    <a:bodyPr/>
                    <a:lstStyle/>
                    <a:p>
                      <a:pPr algn="l" fontAlgn="ctr"/>
                      <a:endParaRPr lang="en-US" sz="700" b="1" i="0" u="none" strike="noStrike">
                        <a:solidFill>
                          <a:schemeClr val="tx1"/>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noFill/>
                      <a:prstDash val="solid"/>
                      <a:round/>
                      <a:headEnd type="none" w="med" len="med"/>
                      <a:tailEnd type="none" w="med" len="med"/>
                    </a:lnB>
                  </a:tcPr>
                </a:tc>
                <a:tc>
                  <a:txBody>
                    <a:bodyPr/>
                    <a:lstStyle/>
                    <a:p>
                      <a:pPr algn="l" fontAlgn="ctr"/>
                      <a:r>
                        <a:rPr lang="ko-KR" altLang="en-US" sz="700" b="0" i="0" u="none" strike="noStrike" dirty="0">
                          <a:solidFill>
                            <a:srgbClr val="000000"/>
                          </a:solidFill>
                          <a:effectLst/>
                          <a:latin typeface="Arial" panose="020B0604020202020204" pitchFamily="34" charset="0"/>
                          <a:ea typeface="맑은 고딕" panose="020B0503020000020004" pitchFamily="50" charset="-127"/>
                        </a:rPr>
                        <a:t>노무비</a:t>
                      </a:r>
                      <a:r>
                        <a:rPr lang="en-US" altLang="ko-KR" sz="700" b="0" i="0" u="none" strike="noStrike" baseline="30000" dirty="0">
                          <a:solidFill>
                            <a:srgbClr val="000000"/>
                          </a:solidFill>
                          <a:effectLst/>
                          <a:latin typeface="Arial" panose="020B0604020202020204" pitchFamily="34" charset="0"/>
                          <a:ea typeface="맑은 고딕" panose="020B0503020000020004" pitchFamily="50" charset="-127"/>
                        </a:rPr>
                        <a:t>2</a:t>
                      </a:r>
                      <a:endParaRPr lang="en-US" sz="700" b="0" i="0" u="none" strike="noStrike" baseline="30000"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noFill/>
                      <a:prstDash val="solid"/>
                      <a:round/>
                      <a:headEnd type="none" w="med" len="med"/>
                      <a:tailEnd type="none" w="med" len="med"/>
                    </a:lnB>
                  </a:tcPr>
                </a:tc>
                <a:tc>
                  <a:txBody>
                    <a:bodyPr/>
                    <a:lstStyle/>
                    <a:p>
                      <a:pPr algn="r" fontAlgn="ctr"/>
                      <a:r>
                        <a:rPr lang="en-US" altLang="ko-KR" sz="700" b="0" i="0" u="none" strike="noStrike" dirty="0">
                          <a:solidFill>
                            <a:srgbClr val="000000"/>
                          </a:solidFill>
                          <a:effectLst/>
                          <a:latin typeface="Arial" panose="020B0604020202020204" pitchFamily="34" charset="0"/>
                          <a:ea typeface="맑은 고딕" panose="020B0503020000020004" pitchFamily="50" charset="-127"/>
                        </a:rPr>
                        <a:t>2,331</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noFill/>
                      <a:prstDash val="solid"/>
                      <a:round/>
                      <a:headEnd type="none" w="med" len="med"/>
                      <a:tailEnd type="none" w="med" len="med"/>
                    </a:lnB>
                  </a:tcPr>
                </a:tc>
                <a:tc>
                  <a:txBody>
                    <a:bodyPr/>
                    <a:lstStyle/>
                    <a:p>
                      <a:pPr algn="r" fontAlgn="ctr"/>
                      <a:r>
                        <a:rPr lang="en-US" altLang="ko-KR" sz="700" b="0" i="0" u="none" strike="noStrike" dirty="0">
                          <a:solidFill>
                            <a:srgbClr val="000000"/>
                          </a:solidFill>
                          <a:effectLst/>
                          <a:latin typeface="Arial" panose="020B0604020202020204" pitchFamily="34" charset="0"/>
                          <a:ea typeface="맑은 고딕" panose="020B0503020000020004" pitchFamily="50" charset="-127"/>
                        </a:rPr>
                        <a:t>3,556</a:t>
                      </a:r>
                    </a:p>
                  </a:txBody>
                  <a:tcPr marL="36000" marR="36000" marT="0" marB="0" anchor="ctr">
                    <a:lnL>
                      <a:noFill/>
                    </a:lnL>
                    <a:lnR>
                      <a:noFill/>
                    </a:lnR>
                    <a:lnT>
                      <a:noFill/>
                    </a:lnT>
                    <a:lnB w="6350" cap="flat" cmpd="sng" algn="ctr">
                      <a:noFill/>
                      <a:prstDash val="solid"/>
                      <a:round/>
                      <a:headEnd type="none" w="med" len="med"/>
                      <a:tailEnd type="none" w="med" len="med"/>
                    </a:lnB>
                  </a:tcPr>
                </a:tc>
                <a:tc>
                  <a:txBody>
                    <a:bodyPr/>
                    <a:lstStyle/>
                    <a:p>
                      <a:pPr algn="r" fontAlgn="ctr"/>
                      <a:r>
                        <a:rPr lang="en-US" altLang="ko-KR" sz="700" b="0" i="0" u="none" strike="noStrike" dirty="0">
                          <a:solidFill>
                            <a:srgbClr val="000000"/>
                          </a:solidFill>
                          <a:effectLst/>
                          <a:latin typeface="Arial" panose="020B0604020202020204" pitchFamily="34" charset="0"/>
                          <a:ea typeface="맑은 고딕" panose="020B0503020000020004" pitchFamily="50" charset="-127"/>
                        </a:rPr>
                        <a:t>2,847</a:t>
                      </a:r>
                    </a:p>
                  </a:txBody>
                  <a:tcPr marL="36000" marR="36000" marT="0" marB="0" anchor="ctr">
                    <a:lnL>
                      <a:noFill/>
                    </a:lnL>
                    <a:lnR>
                      <a:noFill/>
                    </a:lnR>
                    <a:lnT>
                      <a:noFill/>
                    </a:lnT>
                    <a:lnB w="6350" cap="flat" cmpd="sng" algn="ctr">
                      <a:no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1,005</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no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928</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no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2,411</a:t>
                      </a:r>
                    </a:p>
                  </a:txBody>
                  <a:tcPr marL="36000" marR="36000" marT="0" marB="0" anchor="ctr">
                    <a:lnL>
                      <a:noFill/>
                    </a:lnL>
                    <a:lnR>
                      <a:noFill/>
                    </a:lnR>
                    <a:lnT>
                      <a:noFill/>
                    </a:lnT>
                    <a:lnB w="6350" cap="flat" cmpd="sng" algn="ctr">
                      <a:no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4,023</a:t>
                      </a:r>
                    </a:p>
                  </a:txBody>
                  <a:tcPr marL="36000" marR="36000" marT="0" marB="0" anchor="ctr">
                    <a:lnL>
                      <a:noFill/>
                    </a:lnL>
                    <a:lnR>
                      <a:noFill/>
                    </a:lnR>
                    <a:lnT>
                      <a:noFill/>
                    </a:lnT>
                    <a:lnB w="6350" cap="flat" cmpd="sng" algn="ctr">
                      <a:no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14,619</a:t>
                      </a:r>
                    </a:p>
                  </a:txBody>
                  <a:tcPr marL="36000" marR="36000" marT="0" marB="0" anchor="ctr">
                    <a:lnL>
                      <a:noFill/>
                    </a:lnL>
                    <a:lnR>
                      <a:noFill/>
                    </a:lnR>
                    <a:lnT>
                      <a:noFill/>
                    </a:lnT>
                    <a:lnB w="6350" cap="flat" cmpd="sng" algn="ctr">
                      <a:no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15,001</a:t>
                      </a:r>
                    </a:p>
                  </a:txBody>
                  <a:tcPr marL="36000" marR="36000" marT="0" marB="0" anchor="ctr">
                    <a:lnL>
                      <a:noFill/>
                    </a:lnL>
                    <a:lnR>
                      <a:noFill/>
                    </a:lnR>
                    <a:lnT>
                      <a:noFill/>
                    </a:lnT>
                    <a:lnB w="6350" cap="flat" cmpd="sng" algn="ctr">
                      <a:no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15,394</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noFill/>
                      <a:prstDash val="solid"/>
                      <a:round/>
                      <a:headEnd type="none" w="med" len="med"/>
                      <a:tailEnd type="none" w="med" len="med"/>
                    </a:lnB>
                  </a:tcPr>
                </a:tc>
                <a:extLst>
                  <a:ext uri="{0D108BD9-81ED-4DB2-BD59-A6C34878D82A}">
                    <a16:rowId xmlns:a16="http://schemas.microsoft.com/office/drawing/2014/main" val="1303663748"/>
                  </a:ext>
                </a:extLst>
              </a:tr>
              <a:tr h="83742">
                <a:tc>
                  <a:txBody>
                    <a:bodyPr/>
                    <a:lstStyle/>
                    <a:p>
                      <a:pPr algn="l" fontAlgn="ctr"/>
                      <a:endParaRPr lang="en-US" sz="700" b="1" i="0" u="none" strike="noStrike">
                        <a:solidFill>
                          <a:schemeClr val="tx1"/>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noFill/>
                      <a:prstDash val="solid"/>
                      <a:round/>
                      <a:headEnd type="none" w="med" len="med"/>
                      <a:tailEnd type="none" w="med" len="med"/>
                    </a:lnB>
                  </a:tcPr>
                </a:tc>
                <a:tc>
                  <a:txBody>
                    <a:bodyPr/>
                    <a:lstStyle/>
                    <a:p>
                      <a:pPr algn="l" fontAlgn="ctr"/>
                      <a:r>
                        <a:rPr lang="ko-KR" altLang="en-US" sz="700" b="0" i="0" u="none" strike="noStrike" dirty="0">
                          <a:solidFill>
                            <a:srgbClr val="000000"/>
                          </a:solidFill>
                          <a:effectLst/>
                          <a:latin typeface="Arial" panose="020B0604020202020204" pitchFamily="34" charset="0"/>
                          <a:ea typeface="맑은 고딕" panose="020B0503020000020004" pitchFamily="50" charset="-127"/>
                        </a:rPr>
                        <a:t>감가상각비</a:t>
                      </a:r>
                      <a:endParaRPr lang="en-US" sz="7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noFill/>
                      <a:prstDash val="solid"/>
                      <a:round/>
                      <a:headEnd type="none" w="med" len="med"/>
                      <a:tailEnd type="none" w="med" len="med"/>
                    </a:lnB>
                  </a:tcPr>
                </a:tc>
                <a:tc>
                  <a:txBody>
                    <a:bodyPr/>
                    <a:lstStyle/>
                    <a:p>
                      <a:pPr algn="r" fontAlgn="ctr"/>
                      <a:r>
                        <a:rPr lang="en-US" altLang="ko-KR" sz="700" b="0" i="0" u="none" strike="noStrike" dirty="0">
                          <a:solidFill>
                            <a:srgbClr val="000000"/>
                          </a:solidFill>
                          <a:effectLst/>
                          <a:latin typeface="Arial" panose="020B0604020202020204" pitchFamily="34" charset="0"/>
                          <a:ea typeface="맑은 고딕" panose="020B0503020000020004" pitchFamily="50" charset="-127"/>
                        </a:rPr>
                        <a:t>1,115</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no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1,115</a:t>
                      </a:r>
                    </a:p>
                  </a:txBody>
                  <a:tcPr marL="36000" marR="36000" marT="0" marB="0" anchor="ctr">
                    <a:lnL>
                      <a:noFill/>
                    </a:lnL>
                    <a:lnR>
                      <a:noFill/>
                    </a:lnR>
                    <a:lnT>
                      <a:noFill/>
                    </a:lnT>
                    <a:lnB w="6350" cap="flat" cmpd="sng" algn="ctr">
                      <a:noFill/>
                      <a:prstDash val="solid"/>
                      <a:round/>
                      <a:headEnd type="none" w="med" len="med"/>
                      <a:tailEnd type="none" w="med" len="med"/>
                    </a:lnB>
                  </a:tcPr>
                </a:tc>
                <a:tc>
                  <a:txBody>
                    <a:bodyPr/>
                    <a:lstStyle/>
                    <a:p>
                      <a:pPr algn="r" fontAlgn="ctr"/>
                      <a:r>
                        <a:rPr lang="en-US" altLang="ko-KR" sz="700" b="0" i="0" u="none" strike="noStrike" dirty="0">
                          <a:solidFill>
                            <a:srgbClr val="000000"/>
                          </a:solidFill>
                          <a:effectLst/>
                          <a:latin typeface="Arial" panose="020B0604020202020204" pitchFamily="34" charset="0"/>
                          <a:ea typeface="맑은 고딕" panose="020B0503020000020004" pitchFamily="50" charset="-127"/>
                        </a:rPr>
                        <a:t>1,085</a:t>
                      </a:r>
                    </a:p>
                  </a:txBody>
                  <a:tcPr marL="36000" marR="36000" marT="0" marB="0" anchor="ctr">
                    <a:lnL>
                      <a:noFill/>
                    </a:lnL>
                    <a:lnR>
                      <a:noFill/>
                    </a:lnR>
                    <a:lnT>
                      <a:noFill/>
                    </a:lnT>
                    <a:lnB w="6350" cap="flat" cmpd="sng" algn="ctr">
                      <a:noFill/>
                      <a:prstDash val="solid"/>
                      <a:round/>
                      <a:headEnd type="none" w="med" len="med"/>
                      <a:tailEnd type="none" w="med" len="med"/>
                    </a:lnB>
                  </a:tcPr>
                </a:tc>
                <a:tc>
                  <a:txBody>
                    <a:bodyPr/>
                    <a:lstStyle/>
                    <a:p>
                      <a:pPr algn="r" fontAlgn="ctr"/>
                      <a:r>
                        <a:rPr lang="en-US" altLang="ko-KR" sz="700" b="0" i="0" u="none" strike="noStrike" dirty="0">
                          <a:solidFill>
                            <a:srgbClr val="000000"/>
                          </a:solidFill>
                          <a:effectLst/>
                          <a:latin typeface="Arial" panose="020B0604020202020204" pitchFamily="34" charset="0"/>
                          <a:ea typeface="맑은 고딕" panose="020B0503020000020004" pitchFamily="50" charset="-127"/>
                        </a:rPr>
                        <a:t>488</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no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491</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no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992</a:t>
                      </a:r>
                    </a:p>
                  </a:txBody>
                  <a:tcPr marL="36000" marR="36000" marT="0" marB="0" anchor="ctr">
                    <a:lnL>
                      <a:noFill/>
                    </a:lnL>
                    <a:lnR>
                      <a:noFill/>
                    </a:lnR>
                    <a:lnT>
                      <a:noFill/>
                    </a:lnT>
                    <a:lnB w="6350" cap="flat" cmpd="sng" algn="ctr">
                      <a:no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1,101</a:t>
                      </a:r>
                    </a:p>
                  </a:txBody>
                  <a:tcPr marL="36000" marR="36000" marT="0" marB="0" anchor="ctr">
                    <a:lnL>
                      <a:noFill/>
                    </a:lnL>
                    <a:lnR>
                      <a:noFill/>
                    </a:lnR>
                    <a:lnT>
                      <a:noFill/>
                    </a:lnT>
                    <a:lnB w="6350" cap="flat" cmpd="sng" algn="ctr">
                      <a:no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6,986</a:t>
                      </a:r>
                    </a:p>
                  </a:txBody>
                  <a:tcPr marL="36000" marR="36000" marT="0" marB="0" anchor="ctr">
                    <a:lnL>
                      <a:noFill/>
                    </a:lnL>
                    <a:lnR>
                      <a:noFill/>
                    </a:lnR>
                    <a:lnT>
                      <a:noFill/>
                    </a:lnT>
                    <a:lnB w="6350" cap="flat" cmpd="sng" algn="ctr">
                      <a:no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7,016</a:t>
                      </a:r>
                    </a:p>
                  </a:txBody>
                  <a:tcPr marL="36000" marR="36000" marT="0" marB="0" anchor="ctr">
                    <a:lnL>
                      <a:noFill/>
                    </a:lnL>
                    <a:lnR>
                      <a:noFill/>
                    </a:lnR>
                    <a:lnT>
                      <a:noFill/>
                    </a:lnT>
                    <a:lnB w="6350" cap="flat" cmpd="sng" algn="ctr">
                      <a:no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7,026</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noFill/>
                      <a:prstDash val="solid"/>
                      <a:round/>
                      <a:headEnd type="none" w="med" len="med"/>
                      <a:tailEnd type="none" w="med" len="med"/>
                    </a:lnB>
                  </a:tcPr>
                </a:tc>
                <a:extLst>
                  <a:ext uri="{0D108BD9-81ED-4DB2-BD59-A6C34878D82A}">
                    <a16:rowId xmlns:a16="http://schemas.microsoft.com/office/drawing/2014/main" val="1083598996"/>
                  </a:ext>
                </a:extLst>
              </a:tr>
              <a:tr h="83742">
                <a:tc>
                  <a:txBody>
                    <a:bodyPr/>
                    <a:lstStyle/>
                    <a:p>
                      <a:pPr algn="l" fontAlgn="ctr"/>
                      <a:endParaRPr lang="en-US" sz="700" b="1" i="0" u="none" strike="noStrike">
                        <a:solidFill>
                          <a:schemeClr val="tx1"/>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noFill/>
                      <a:prstDash val="solid"/>
                      <a:round/>
                      <a:headEnd type="none" w="med" len="med"/>
                      <a:tailEnd type="none" w="med" len="med"/>
                    </a:lnB>
                  </a:tcPr>
                </a:tc>
                <a:tc>
                  <a:txBody>
                    <a:bodyPr/>
                    <a:lstStyle/>
                    <a:p>
                      <a:pPr marL="0" marR="0" lvl="0" indent="0" algn="l" defTabSz="914400" rtl="0" eaLnBrk="1" fontAlgn="ctr" latinLnBrk="1" hangingPunct="1">
                        <a:lnSpc>
                          <a:spcPct val="100000"/>
                        </a:lnSpc>
                        <a:spcBef>
                          <a:spcPts val="0"/>
                        </a:spcBef>
                        <a:spcAft>
                          <a:spcPts val="0"/>
                        </a:spcAft>
                        <a:buClrTx/>
                        <a:buSzTx/>
                        <a:buFontTx/>
                        <a:buNone/>
                        <a:tabLst/>
                        <a:defRPr/>
                      </a:pPr>
                      <a:r>
                        <a:rPr lang="ko-KR" altLang="en-US" sz="700" b="0" i="0" u="none" strike="noStrike" dirty="0">
                          <a:solidFill>
                            <a:srgbClr val="000000"/>
                          </a:solidFill>
                          <a:effectLst/>
                          <a:latin typeface="Arial" panose="020B0604020202020204" pitchFamily="34" charset="0"/>
                          <a:ea typeface="맑은 고딕" panose="020B0503020000020004" pitchFamily="50" charset="-127"/>
                        </a:rPr>
                        <a:t>제조경비</a:t>
                      </a:r>
                      <a:endParaRPr lang="en-US" altLang="ko-KR" sz="7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700" b="0" i="0" u="none" strike="noStrike" dirty="0">
                          <a:solidFill>
                            <a:srgbClr val="000000"/>
                          </a:solidFill>
                          <a:effectLst/>
                          <a:latin typeface="Arial" panose="020B0604020202020204" pitchFamily="34" charset="0"/>
                          <a:ea typeface="맑은 고딕" panose="020B0503020000020004" pitchFamily="50" charset="-127"/>
                        </a:rPr>
                        <a:t>1,035</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1,348</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1,128</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700" b="0" i="0" u="none" strike="noStrike" dirty="0">
                          <a:solidFill>
                            <a:srgbClr val="000000"/>
                          </a:solidFill>
                          <a:effectLst/>
                          <a:latin typeface="Arial" panose="020B0604020202020204" pitchFamily="34" charset="0"/>
                          <a:ea typeface="맑은 고딕" panose="020B0503020000020004" pitchFamily="50" charset="-127"/>
                        </a:rPr>
                        <a:t>425</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439</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1,066</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1,390</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5,280</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5,390</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5,506</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3094775406"/>
                  </a:ext>
                </a:extLst>
              </a:tr>
              <a:tr h="83742">
                <a:tc>
                  <a:txBody>
                    <a:bodyPr/>
                    <a:lstStyle/>
                    <a:p>
                      <a:pPr algn="l" fontAlgn="ctr"/>
                      <a:endParaRPr lang="en-US" sz="700" b="1" i="0" u="none" strike="noStrike">
                        <a:solidFill>
                          <a:schemeClr val="tx1"/>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noFill/>
                      <a:prstDash val="dot"/>
                      <a:round/>
                      <a:headEnd type="none" w="med" len="med"/>
                      <a:tailEnd type="none" w="med" len="med"/>
                    </a:lnR>
                    <a:lnT>
                      <a:noFill/>
                    </a:lnT>
                    <a:lnB w="6350" cap="flat" cmpd="sng" algn="ctr">
                      <a:noFill/>
                      <a:prstDash val="solid"/>
                      <a:round/>
                      <a:headEnd type="none" w="med" len="med"/>
                      <a:tailEnd type="none" w="med" len="med"/>
                    </a:lnB>
                  </a:tcPr>
                </a:tc>
                <a:tc>
                  <a:txBody>
                    <a:bodyPr/>
                    <a:lstStyle/>
                    <a:p>
                      <a:pPr algn="l" fontAlgn="ctr"/>
                      <a:r>
                        <a:rPr lang="en-US" sz="700" b="1" i="0" u="none" strike="noStrike" dirty="0">
                          <a:solidFill>
                            <a:srgbClr val="000000"/>
                          </a:solidFill>
                          <a:effectLst/>
                          <a:latin typeface="Arial" panose="020B0604020202020204" pitchFamily="34" charset="0"/>
                          <a:ea typeface="맑은 고딕" panose="020B0503020000020004" pitchFamily="50" charset="-127"/>
                        </a:rPr>
                        <a:t>Case 2 (Base</a:t>
                      </a:r>
                      <a:r>
                        <a:rPr lang="en-US" altLang="ko-KR" sz="700" b="1" i="0" u="none" strike="noStrike" dirty="0">
                          <a:solidFill>
                            <a:srgbClr val="000000"/>
                          </a:solidFill>
                          <a:effectLst/>
                          <a:latin typeface="Arial" panose="020B0604020202020204" pitchFamily="34" charset="0"/>
                          <a:ea typeface="맑은 고딕" panose="020B0503020000020004" pitchFamily="50" charset="-127"/>
                        </a:rPr>
                        <a:t>)</a:t>
                      </a:r>
                      <a:endParaRPr lang="en-US" sz="700" b="1"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noFill/>
                      <a:prstDash val="dot"/>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700" b="1" i="0" u="none" strike="noStrike" dirty="0">
                          <a:solidFill>
                            <a:srgbClr val="000000"/>
                          </a:solidFill>
                          <a:effectLst/>
                          <a:latin typeface="Arial" panose="020B0604020202020204" pitchFamily="34" charset="0"/>
                          <a:ea typeface="맑은 고딕" panose="020B0503020000020004" pitchFamily="50" charset="-127"/>
                        </a:rPr>
                        <a:t>11,908</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700" b="1" i="0" u="none" strike="noStrike">
                          <a:solidFill>
                            <a:srgbClr val="000000"/>
                          </a:solidFill>
                          <a:effectLst/>
                          <a:latin typeface="Arial" panose="020B0604020202020204" pitchFamily="34" charset="0"/>
                          <a:ea typeface="맑은 고딕" panose="020B0503020000020004" pitchFamily="50" charset="-127"/>
                        </a:rPr>
                        <a:t>19,671</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700" b="1" i="0" u="none" strike="noStrike">
                          <a:solidFill>
                            <a:srgbClr val="000000"/>
                          </a:solidFill>
                          <a:effectLst/>
                          <a:latin typeface="Arial" panose="020B0604020202020204" pitchFamily="34" charset="0"/>
                          <a:ea typeface="맑은 고딕" panose="020B0503020000020004" pitchFamily="50" charset="-127"/>
                        </a:rPr>
                        <a:t>19,734</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700" b="1" i="0" u="none" strike="noStrike" dirty="0">
                          <a:solidFill>
                            <a:srgbClr val="000000"/>
                          </a:solidFill>
                          <a:effectLst/>
                          <a:latin typeface="Arial" panose="020B0604020202020204" pitchFamily="34" charset="0"/>
                          <a:ea typeface="맑은 고딕" panose="020B0503020000020004" pitchFamily="50" charset="-127"/>
                        </a:rPr>
                        <a:t>8,231</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700" b="1" i="0" u="none" strike="noStrike">
                          <a:solidFill>
                            <a:srgbClr val="000000"/>
                          </a:solidFill>
                          <a:effectLst/>
                          <a:latin typeface="Arial" panose="020B0604020202020204" pitchFamily="34" charset="0"/>
                          <a:ea typeface="맑은 고딕" panose="020B0503020000020004" pitchFamily="50" charset="-127"/>
                        </a:rPr>
                        <a:t>9,533</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700" b="1" i="0" u="none" strike="noStrike">
                          <a:solidFill>
                            <a:srgbClr val="000000"/>
                          </a:solidFill>
                          <a:effectLst/>
                          <a:latin typeface="Arial" panose="020B0604020202020204" pitchFamily="34" charset="0"/>
                          <a:ea typeface="맑은 고딕" panose="020B0503020000020004" pitchFamily="50" charset="-127"/>
                        </a:rPr>
                        <a:t>19,244</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700" b="1" i="0" u="none" strike="noStrike">
                          <a:solidFill>
                            <a:srgbClr val="000000"/>
                          </a:solidFill>
                          <a:effectLst/>
                          <a:latin typeface="Arial" panose="020B0604020202020204" pitchFamily="34" charset="0"/>
                          <a:ea typeface="맑은 고딕" panose="020B0503020000020004" pitchFamily="50" charset="-127"/>
                        </a:rPr>
                        <a:t>20,771</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700" b="1" i="0" u="none" strike="noStrike">
                          <a:solidFill>
                            <a:srgbClr val="000000"/>
                          </a:solidFill>
                          <a:effectLst/>
                          <a:latin typeface="Arial" panose="020B0604020202020204" pitchFamily="34" charset="0"/>
                          <a:ea typeface="맑은 고딕" panose="020B0503020000020004" pitchFamily="50" charset="-127"/>
                        </a:rPr>
                        <a:t>176,871</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700" b="1" i="0" u="none" strike="noStrike">
                          <a:solidFill>
                            <a:srgbClr val="000000"/>
                          </a:solidFill>
                          <a:effectLst/>
                          <a:latin typeface="Arial" panose="020B0604020202020204" pitchFamily="34" charset="0"/>
                          <a:ea typeface="맑은 고딕" panose="020B0503020000020004" pitchFamily="50" charset="-127"/>
                        </a:rPr>
                        <a:t>180,008</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700" b="1" i="0" u="none" strike="noStrike">
                          <a:solidFill>
                            <a:srgbClr val="000000"/>
                          </a:solidFill>
                          <a:effectLst/>
                          <a:latin typeface="Arial" panose="020B0604020202020204" pitchFamily="34" charset="0"/>
                          <a:ea typeface="맑은 고딕" panose="020B0503020000020004" pitchFamily="50" charset="-127"/>
                        </a:rPr>
                        <a:t>183,182</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706045820"/>
                  </a:ext>
                </a:extLst>
              </a:tr>
              <a:tr h="83742">
                <a:tc>
                  <a:txBody>
                    <a:bodyPr/>
                    <a:lstStyle/>
                    <a:p>
                      <a:pPr algn="l" fontAlgn="ctr"/>
                      <a:endParaRPr lang="en-US" sz="700" b="1" i="0" u="none" strike="noStrike">
                        <a:solidFill>
                          <a:schemeClr val="tx1"/>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noFill/>
                      <a:prstDash val="solid"/>
                      <a:round/>
                      <a:headEnd type="none" w="med" len="med"/>
                      <a:tailEnd type="none" w="med" len="med"/>
                    </a:lnB>
                  </a:tcPr>
                </a:tc>
                <a:tc>
                  <a:txBody>
                    <a:bodyPr/>
                    <a:lstStyle/>
                    <a:p>
                      <a:pPr algn="l" fontAlgn="ctr"/>
                      <a:r>
                        <a:rPr lang="ko-KR" altLang="en-US" sz="700" b="0" i="0" u="none" strike="noStrike">
                          <a:solidFill>
                            <a:srgbClr val="000000"/>
                          </a:solidFill>
                          <a:effectLst/>
                          <a:latin typeface="Arial" panose="020B0604020202020204" pitchFamily="34" charset="0"/>
                          <a:ea typeface="맑은 고딕" panose="020B0503020000020004" pitchFamily="50" charset="-127"/>
                        </a:rPr>
                        <a:t>재료비</a:t>
                      </a:r>
                      <a:endParaRPr lang="en-US" sz="7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700" b="0" i="0" u="none" strike="noStrike" dirty="0">
                          <a:solidFill>
                            <a:srgbClr val="000000"/>
                          </a:solidFill>
                          <a:effectLst/>
                          <a:latin typeface="Arial" panose="020B0604020202020204" pitchFamily="34" charset="0"/>
                          <a:ea typeface="맑은 고딕" panose="020B0503020000020004" pitchFamily="50" charset="-127"/>
                        </a:rPr>
                        <a:t>7,709</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dot"/>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700" b="0" i="0" u="none" strike="noStrike" dirty="0">
                          <a:solidFill>
                            <a:srgbClr val="000000"/>
                          </a:solidFill>
                          <a:effectLst/>
                          <a:latin typeface="Arial" panose="020B0604020202020204" pitchFamily="34" charset="0"/>
                          <a:ea typeface="맑은 고딕" panose="020B0503020000020004" pitchFamily="50" charset="-127"/>
                        </a:rPr>
                        <a:t>13,756</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700" b="0" i="0" u="none" strike="noStrike" dirty="0">
                          <a:solidFill>
                            <a:srgbClr val="000000"/>
                          </a:solidFill>
                          <a:effectLst/>
                          <a:latin typeface="Arial" panose="020B0604020202020204" pitchFamily="34" charset="0"/>
                          <a:ea typeface="맑은 고딕" panose="020B0503020000020004" pitchFamily="50" charset="-127"/>
                        </a:rPr>
                        <a:t>14,587</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700" b="0" i="0" u="none" strike="noStrike" dirty="0">
                          <a:solidFill>
                            <a:srgbClr val="000000"/>
                          </a:solidFill>
                          <a:effectLst/>
                          <a:latin typeface="Arial" panose="020B0604020202020204" pitchFamily="34" charset="0"/>
                          <a:ea typeface="맑은 고딕" panose="020B0503020000020004" pitchFamily="50" charset="-127"/>
                        </a:rPr>
                        <a:t>6,401</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7,675</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dot"/>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14,775</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14,374</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150,095</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152,700</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155,346</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noFill/>
                      <a:prstDash val="solid"/>
                      <a:round/>
                      <a:headEnd type="none" w="med" len="med"/>
                      <a:tailEnd type="none" w="med" len="med"/>
                    </a:lnB>
                  </a:tcPr>
                </a:tc>
                <a:extLst>
                  <a:ext uri="{0D108BD9-81ED-4DB2-BD59-A6C34878D82A}">
                    <a16:rowId xmlns:a16="http://schemas.microsoft.com/office/drawing/2014/main" val="4142075103"/>
                  </a:ext>
                </a:extLst>
              </a:tr>
              <a:tr h="83742">
                <a:tc>
                  <a:txBody>
                    <a:bodyPr/>
                    <a:lstStyle/>
                    <a:p>
                      <a:pPr algn="l" fontAlgn="ctr"/>
                      <a:endParaRPr lang="en-US" sz="700" b="1" i="0" u="none" strike="noStrike">
                        <a:solidFill>
                          <a:schemeClr val="tx1"/>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noFill/>
                      <a:prstDash val="solid"/>
                      <a:round/>
                      <a:headEnd type="none" w="med" len="med"/>
                      <a:tailEnd type="none" w="med" len="med"/>
                    </a:lnB>
                  </a:tcPr>
                </a:tc>
                <a:tc>
                  <a:txBody>
                    <a:bodyPr/>
                    <a:lstStyle/>
                    <a:p>
                      <a:pPr algn="l" fontAlgn="ctr"/>
                      <a:r>
                        <a:rPr lang="ko-KR" altLang="en-US" sz="700" b="0" i="0" u="none" strike="noStrike" dirty="0">
                          <a:solidFill>
                            <a:srgbClr val="000000"/>
                          </a:solidFill>
                          <a:effectLst/>
                          <a:latin typeface="Arial" panose="020B0604020202020204" pitchFamily="34" charset="0"/>
                          <a:ea typeface="맑은 고딕" panose="020B0503020000020004" pitchFamily="50" charset="-127"/>
                        </a:rPr>
                        <a:t>노무비</a:t>
                      </a:r>
                      <a:r>
                        <a:rPr lang="en-US" altLang="ko-KR" sz="700" b="0" i="0" u="none" strike="noStrike" baseline="30000" dirty="0">
                          <a:solidFill>
                            <a:srgbClr val="000000"/>
                          </a:solidFill>
                          <a:effectLst/>
                          <a:latin typeface="Arial" panose="020B0604020202020204" pitchFamily="34" charset="0"/>
                          <a:ea typeface="맑은 고딕" panose="020B0503020000020004" pitchFamily="50" charset="-127"/>
                        </a:rPr>
                        <a:t>2</a:t>
                      </a:r>
                      <a:endParaRPr lang="en-US" sz="700" b="0" i="0" u="none" strike="noStrike" baseline="30000"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noFill/>
                      <a:prstDash val="solid"/>
                      <a:round/>
                      <a:headEnd type="none" w="med" len="med"/>
                      <a:tailEnd type="none" w="med" len="med"/>
                    </a:lnB>
                  </a:tcPr>
                </a:tc>
                <a:tc>
                  <a:txBody>
                    <a:bodyPr/>
                    <a:lstStyle/>
                    <a:p>
                      <a:pPr algn="r" fontAlgn="ctr"/>
                      <a:r>
                        <a:rPr lang="en-US" altLang="ko-KR" sz="700" b="0" i="0" u="none" strike="noStrike" dirty="0">
                          <a:solidFill>
                            <a:srgbClr val="000000"/>
                          </a:solidFill>
                          <a:effectLst/>
                          <a:latin typeface="Arial" panose="020B0604020202020204" pitchFamily="34" charset="0"/>
                          <a:ea typeface="맑은 고딕" panose="020B0503020000020004" pitchFamily="50" charset="-127"/>
                        </a:rPr>
                        <a:t>2,331</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noFill/>
                      <a:prstDash val="solid"/>
                      <a:round/>
                      <a:headEnd type="none" w="med" len="med"/>
                      <a:tailEnd type="none" w="med" len="med"/>
                    </a:lnB>
                  </a:tcPr>
                </a:tc>
                <a:tc>
                  <a:txBody>
                    <a:bodyPr/>
                    <a:lstStyle/>
                    <a:p>
                      <a:pPr algn="r" fontAlgn="ctr"/>
                      <a:r>
                        <a:rPr lang="en-US" altLang="ko-KR" sz="700" b="0" i="0" u="none" strike="noStrike" dirty="0">
                          <a:solidFill>
                            <a:srgbClr val="000000"/>
                          </a:solidFill>
                          <a:effectLst/>
                          <a:latin typeface="Arial" panose="020B0604020202020204" pitchFamily="34" charset="0"/>
                          <a:ea typeface="맑은 고딕" panose="020B0503020000020004" pitchFamily="50" charset="-127"/>
                        </a:rPr>
                        <a:t>3,556</a:t>
                      </a:r>
                    </a:p>
                  </a:txBody>
                  <a:tcPr marL="36000" marR="36000" marT="0" marB="0" anchor="ctr">
                    <a:lnL>
                      <a:noFill/>
                    </a:lnL>
                    <a:lnR>
                      <a:noFill/>
                    </a:lnR>
                    <a:lnT>
                      <a:noFill/>
                    </a:lnT>
                    <a:lnB w="6350" cap="flat" cmpd="sng" algn="ctr">
                      <a:no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2,847</a:t>
                      </a:r>
                    </a:p>
                  </a:txBody>
                  <a:tcPr marL="36000" marR="36000" marT="0" marB="0" anchor="ctr">
                    <a:lnL>
                      <a:noFill/>
                    </a:lnL>
                    <a:lnR>
                      <a:noFill/>
                    </a:lnR>
                    <a:lnT>
                      <a:noFill/>
                    </a:lnT>
                    <a:lnB w="6350" cap="flat" cmpd="sng" algn="ctr">
                      <a:noFill/>
                      <a:prstDash val="solid"/>
                      <a:round/>
                      <a:headEnd type="none" w="med" len="med"/>
                      <a:tailEnd type="none" w="med" len="med"/>
                    </a:lnB>
                  </a:tcPr>
                </a:tc>
                <a:tc>
                  <a:txBody>
                    <a:bodyPr/>
                    <a:lstStyle/>
                    <a:p>
                      <a:pPr algn="r" fontAlgn="ctr"/>
                      <a:r>
                        <a:rPr lang="en-US" altLang="ko-KR" sz="700" b="0" i="0" u="none" strike="noStrike" dirty="0">
                          <a:solidFill>
                            <a:srgbClr val="000000"/>
                          </a:solidFill>
                          <a:effectLst/>
                          <a:latin typeface="Arial" panose="020B0604020202020204" pitchFamily="34" charset="0"/>
                          <a:ea typeface="맑은 고딕" panose="020B0503020000020004" pitchFamily="50" charset="-127"/>
                        </a:rPr>
                        <a:t>1,005</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no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928</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no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2,411</a:t>
                      </a:r>
                    </a:p>
                  </a:txBody>
                  <a:tcPr marL="36000" marR="36000" marT="0" marB="0" anchor="ctr">
                    <a:lnL>
                      <a:noFill/>
                    </a:lnL>
                    <a:lnR>
                      <a:noFill/>
                    </a:lnR>
                    <a:lnT>
                      <a:noFill/>
                    </a:lnT>
                    <a:lnB w="6350" cap="flat" cmpd="sng" algn="ctr">
                      <a:no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4,023</a:t>
                      </a:r>
                    </a:p>
                  </a:txBody>
                  <a:tcPr marL="36000" marR="36000" marT="0" marB="0" anchor="ctr">
                    <a:lnL>
                      <a:noFill/>
                    </a:lnL>
                    <a:lnR>
                      <a:noFill/>
                    </a:lnR>
                    <a:lnT>
                      <a:noFill/>
                    </a:lnT>
                    <a:lnB w="6350" cap="flat" cmpd="sng" algn="ctr">
                      <a:no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14,619</a:t>
                      </a:r>
                    </a:p>
                  </a:txBody>
                  <a:tcPr marL="36000" marR="36000" marT="0" marB="0" anchor="ctr">
                    <a:lnL>
                      <a:noFill/>
                    </a:lnL>
                    <a:lnR>
                      <a:noFill/>
                    </a:lnR>
                    <a:lnT>
                      <a:noFill/>
                    </a:lnT>
                    <a:lnB w="6350" cap="flat" cmpd="sng" algn="ctr">
                      <a:no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15,001</a:t>
                      </a:r>
                    </a:p>
                  </a:txBody>
                  <a:tcPr marL="36000" marR="36000" marT="0" marB="0" anchor="ctr">
                    <a:lnL>
                      <a:noFill/>
                    </a:lnL>
                    <a:lnR>
                      <a:noFill/>
                    </a:lnR>
                    <a:lnT>
                      <a:noFill/>
                    </a:lnT>
                    <a:lnB w="6350" cap="flat" cmpd="sng" algn="ctr">
                      <a:no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15,394</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noFill/>
                      <a:prstDash val="solid"/>
                      <a:round/>
                      <a:headEnd type="none" w="med" len="med"/>
                      <a:tailEnd type="none" w="med" len="med"/>
                    </a:lnB>
                  </a:tcPr>
                </a:tc>
                <a:extLst>
                  <a:ext uri="{0D108BD9-81ED-4DB2-BD59-A6C34878D82A}">
                    <a16:rowId xmlns:a16="http://schemas.microsoft.com/office/drawing/2014/main" val="1865228049"/>
                  </a:ext>
                </a:extLst>
              </a:tr>
              <a:tr h="83742">
                <a:tc>
                  <a:txBody>
                    <a:bodyPr/>
                    <a:lstStyle/>
                    <a:p>
                      <a:pPr algn="l" fontAlgn="ctr"/>
                      <a:endParaRPr lang="en-US" sz="700" b="1" i="0" u="none" strike="noStrike">
                        <a:solidFill>
                          <a:schemeClr val="tx1"/>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noFill/>
                      <a:prstDash val="solid"/>
                      <a:round/>
                      <a:headEnd type="none" w="med" len="med"/>
                      <a:tailEnd type="none" w="med" len="med"/>
                    </a:lnB>
                  </a:tcPr>
                </a:tc>
                <a:tc>
                  <a:txBody>
                    <a:bodyPr/>
                    <a:lstStyle/>
                    <a:p>
                      <a:pPr algn="l" fontAlgn="ctr"/>
                      <a:r>
                        <a:rPr lang="ko-KR" altLang="en-US" sz="700" b="0" i="0" u="none" strike="noStrike" dirty="0">
                          <a:solidFill>
                            <a:srgbClr val="000000"/>
                          </a:solidFill>
                          <a:effectLst/>
                          <a:latin typeface="Arial" panose="020B0604020202020204" pitchFamily="34" charset="0"/>
                          <a:ea typeface="맑은 고딕" panose="020B0503020000020004" pitchFamily="50" charset="-127"/>
                        </a:rPr>
                        <a:t>감가상각비</a:t>
                      </a:r>
                      <a:endParaRPr lang="en-US" sz="7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noFill/>
                      <a:prstDash val="solid"/>
                      <a:round/>
                      <a:headEnd type="none" w="med" len="med"/>
                      <a:tailEnd type="none" w="med" len="med"/>
                    </a:lnB>
                  </a:tcPr>
                </a:tc>
                <a:tc>
                  <a:txBody>
                    <a:bodyPr/>
                    <a:lstStyle/>
                    <a:p>
                      <a:pPr algn="r" fontAlgn="ctr"/>
                      <a:r>
                        <a:rPr lang="en-US" altLang="ko-KR" sz="700" b="0" i="0" u="none" strike="noStrike" dirty="0">
                          <a:solidFill>
                            <a:srgbClr val="000000"/>
                          </a:solidFill>
                          <a:effectLst/>
                          <a:latin typeface="Arial" panose="020B0604020202020204" pitchFamily="34" charset="0"/>
                          <a:ea typeface="맑은 고딕" panose="020B0503020000020004" pitchFamily="50" charset="-127"/>
                        </a:rPr>
                        <a:t>1,115</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noFill/>
                      <a:prstDash val="solid"/>
                      <a:round/>
                      <a:headEnd type="none" w="med" len="med"/>
                      <a:tailEnd type="none" w="med" len="med"/>
                    </a:lnB>
                  </a:tcPr>
                </a:tc>
                <a:tc>
                  <a:txBody>
                    <a:bodyPr/>
                    <a:lstStyle/>
                    <a:p>
                      <a:pPr algn="r" fontAlgn="ctr"/>
                      <a:r>
                        <a:rPr lang="en-US" altLang="ko-KR" sz="700" b="0" i="0" u="none" strike="noStrike" dirty="0">
                          <a:solidFill>
                            <a:srgbClr val="000000"/>
                          </a:solidFill>
                          <a:effectLst/>
                          <a:latin typeface="Arial" panose="020B0604020202020204" pitchFamily="34" charset="0"/>
                          <a:ea typeface="맑은 고딕" panose="020B0503020000020004" pitchFamily="50" charset="-127"/>
                        </a:rPr>
                        <a:t>1,115</a:t>
                      </a:r>
                    </a:p>
                  </a:txBody>
                  <a:tcPr marL="36000" marR="36000" marT="0" marB="0" anchor="ctr">
                    <a:lnL>
                      <a:noFill/>
                    </a:lnL>
                    <a:lnR>
                      <a:noFill/>
                    </a:lnR>
                    <a:lnT>
                      <a:noFill/>
                    </a:lnT>
                    <a:lnB w="6350" cap="flat" cmpd="sng" algn="ctr">
                      <a:noFill/>
                      <a:prstDash val="solid"/>
                      <a:round/>
                      <a:headEnd type="none" w="med" len="med"/>
                      <a:tailEnd type="none" w="med" len="med"/>
                    </a:lnB>
                  </a:tcPr>
                </a:tc>
                <a:tc>
                  <a:txBody>
                    <a:bodyPr/>
                    <a:lstStyle/>
                    <a:p>
                      <a:pPr algn="r" fontAlgn="ctr"/>
                      <a:r>
                        <a:rPr lang="en-US" altLang="ko-KR" sz="700" b="0" i="0" u="none" strike="noStrike" dirty="0">
                          <a:solidFill>
                            <a:srgbClr val="000000"/>
                          </a:solidFill>
                          <a:effectLst/>
                          <a:latin typeface="Arial" panose="020B0604020202020204" pitchFamily="34" charset="0"/>
                          <a:ea typeface="맑은 고딕" panose="020B0503020000020004" pitchFamily="50" charset="-127"/>
                        </a:rPr>
                        <a:t>1,085</a:t>
                      </a:r>
                    </a:p>
                  </a:txBody>
                  <a:tcPr marL="36000" marR="36000" marT="0" marB="0" anchor="ctr">
                    <a:lnL>
                      <a:noFill/>
                    </a:lnL>
                    <a:lnR>
                      <a:noFill/>
                    </a:lnR>
                    <a:lnT>
                      <a:noFill/>
                    </a:lnT>
                    <a:lnB w="6350" cap="flat" cmpd="sng" algn="ctr">
                      <a:noFill/>
                      <a:prstDash val="solid"/>
                      <a:round/>
                      <a:headEnd type="none" w="med" len="med"/>
                      <a:tailEnd type="none" w="med" len="med"/>
                    </a:lnB>
                  </a:tcPr>
                </a:tc>
                <a:tc>
                  <a:txBody>
                    <a:bodyPr/>
                    <a:lstStyle/>
                    <a:p>
                      <a:pPr algn="r" fontAlgn="ctr"/>
                      <a:r>
                        <a:rPr lang="en-US" altLang="ko-KR" sz="700" b="0" i="0" u="none" strike="noStrike" dirty="0">
                          <a:solidFill>
                            <a:srgbClr val="000000"/>
                          </a:solidFill>
                          <a:effectLst/>
                          <a:latin typeface="Arial" panose="020B0604020202020204" pitchFamily="34" charset="0"/>
                          <a:ea typeface="맑은 고딕" panose="020B0503020000020004" pitchFamily="50" charset="-127"/>
                        </a:rPr>
                        <a:t>488</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no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491</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no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992</a:t>
                      </a:r>
                    </a:p>
                  </a:txBody>
                  <a:tcPr marL="36000" marR="36000" marT="0" marB="0" anchor="ctr">
                    <a:lnL>
                      <a:noFill/>
                    </a:lnL>
                    <a:lnR>
                      <a:noFill/>
                    </a:lnR>
                    <a:lnT>
                      <a:noFill/>
                    </a:lnT>
                    <a:lnB w="6350" cap="flat" cmpd="sng" algn="ctr">
                      <a:no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1,101</a:t>
                      </a:r>
                    </a:p>
                  </a:txBody>
                  <a:tcPr marL="36000" marR="36000" marT="0" marB="0" anchor="ctr">
                    <a:lnL>
                      <a:noFill/>
                    </a:lnL>
                    <a:lnR>
                      <a:noFill/>
                    </a:lnR>
                    <a:lnT>
                      <a:noFill/>
                    </a:lnT>
                    <a:lnB w="6350" cap="flat" cmpd="sng" algn="ctr">
                      <a:no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6,986</a:t>
                      </a:r>
                    </a:p>
                  </a:txBody>
                  <a:tcPr marL="36000" marR="36000" marT="0" marB="0" anchor="ctr">
                    <a:lnL>
                      <a:noFill/>
                    </a:lnL>
                    <a:lnR>
                      <a:noFill/>
                    </a:lnR>
                    <a:lnT>
                      <a:noFill/>
                    </a:lnT>
                    <a:lnB w="6350" cap="flat" cmpd="sng" algn="ctr">
                      <a:no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7,016</a:t>
                      </a:r>
                    </a:p>
                  </a:txBody>
                  <a:tcPr marL="36000" marR="36000" marT="0" marB="0" anchor="ctr">
                    <a:lnL>
                      <a:noFill/>
                    </a:lnL>
                    <a:lnR>
                      <a:noFill/>
                    </a:lnR>
                    <a:lnT>
                      <a:noFill/>
                    </a:lnT>
                    <a:lnB w="6350" cap="flat" cmpd="sng" algn="ctr">
                      <a:no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7,026</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noFill/>
                      <a:prstDash val="solid"/>
                      <a:round/>
                      <a:headEnd type="none" w="med" len="med"/>
                      <a:tailEnd type="none" w="med" len="med"/>
                    </a:lnB>
                  </a:tcPr>
                </a:tc>
                <a:extLst>
                  <a:ext uri="{0D108BD9-81ED-4DB2-BD59-A6C34878D82A}">
                    <a16:rowId xmlns:a16="http://schemas.microsoft.com/office/drawing/2014/main" val="3884055125"/>
                  </a:ext>
                </a:extLst>
              </a:tr>
              <a:tr h="83742">
                <a:tc>
                  <a:txBody>
                    <a:bodyPr/>
                    <a:lstStyle/>
                    <a:p>
                      <a:pPr algn="l" fontAlgn="ctr"/>
                      <a:endParaRPr lang="en-US" sz="700" b="1" i="0" u="none" strike="noStrike">
                        <a:solidFill>
                          <a:schemeClr val="tx1"/>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noFill/>
                      <a:prstDash val="solid"/>
                      <a:round/>
                      <a:headEnd type="none" w="med" len="med"/>
                      <a:tailEnd type="none" w="med" len="med"/>
                    </a:lnB>
                  </a:tcPr>
                </a:tc>
                <a:tc>
                  <a:txBody>
                    <a:bodyPr/>
                    <a:lstStyle/>
                    <a:p>
                      <a:pPr marL="0" marR="0" lvl="0" indent="0" algn="l" defTabSz="914400" rtl="0" eaLnBrk="1" fontAlgn="ctr" latinLnBrk="1" hangingPunct="1">
                        <a:lnSpc>
                          <a:spcPct val="100000"/>
                        </a:lnSpc>
                        <a:spcBef>
                          <a:spcPts val="0"/>
                        </a:spcBef>
                        <a:spcAft>
                          <a:spcPts val="0"/>
                        </a:spcAft>
                        <a:buClrTx/>
                        <a:buSzTx/>
                        <a:buFontTx/>
                        <a:buNone/>
                        <a:tabLst/>
                        <a:defRPr/>
                      </a:pPr>
                      <a:r>
                        <a:rPr lang="ko-KR" altLang="en-US" sz="700" b="0" i="0" u="none" strike="noStrike" dirty="0">
                          <a:solidFill>
                            <a:srgbClr val="000000"/>
                          </a:solidFill>
                          <a:effectLst/>
                          <a:latin typeface="Arial" panose="020B0604020202020204" pitchFamily="34" charset="0"/>
                          <a:ea typeface="맑은 고딕" panose="020B0503020000020004" pitchFamily="50" charset="-127"/>
                        </a:rPr>
                        <a:t>제조경비</a:t>
                      </a:r>
                      <a:endParaRPr lang="en-US" altLang="ko-KR" sz="7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700" b="0" i="0" u="none" strike="noStrike" dirty="0">
                          <a:solidFill>
                            <a:srgbClr val="000000"/>
                          </a:solidFill>
                          <a:effectLst/>
                          <a:latin typeface="Arial" panose="020B0604020202020204" pitchFamily="34" charset="0"/>
                          <a:ea typeface="맑은 고딕" panose="020B0503020000020004" pitchFamily="50" charset="-127"/>
                        </a:rPr>
                        <a:t>1,035</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1,348</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700" b="0" i="0" u="none" strike="noStrike" dirty="0">
                          <a:solidFill>
                            <a:srgbClr val="000000"/>
                          </a:solidFill>
                          <a:effectLst/>
                          <a:latin typeface="Arial" panose="020B0604020202020204" pitchFamily="34" charset="0"/>
                          <a:ea typeface="맑은 고딕" panose="020B0503020000020004" pitchFamily="50" charset="-127"/>
                        </a:rPr>
                        <a:t>1,128</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700" b="0" i="0" u="none" strike="noStrike" dirty="0">
                          <a:solidFill>
                            <a:srgbClr val="000000"/>
                          </a:solidFill>
                          <a:effectLst/>
                          <a:latin typeface="Arial" panose="020B0604020202020204" pitchFamily="34" charset="0"/>
                          <a:ea typeface="맑은 고딕" panose="020B0503020000020004" pitchFamily="50" charset="-127"/>
                        </a:rPr>
                        <a:t>425</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439</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1,066</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1,273</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5,172</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5,292</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5,417</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914933998"/>
                  </a:ext>
                </a:extLst>
              </a:tr>
              <a:tr h="83742">
                <a:tc>
                  <a:txBody>
                    <a:bodyPr/>
                    <a:lstStyle/>
                    <a:p>
                      <a:pPr algn="l" fontAlgn="ctr"/>
                      <a:endParaRPr lang="en-US" sz="700" b="1" i="0" u="none" strike="noStrike">
                        <a:solidFill>
                          <a:schemeClr val="tx1"/>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noFill/>
                      <a:prstDash val="solid"/>
                      <a:round/>
                      <a:headEnd type="none" w="med" len="med"/>
                      <a:tailEnd type="none" w="med" len="med"/>
                    </a:lnR>
                    <a:lnT>
                      <a:noFill/>
                    </a:lnT>
                    <a:lnB w="6350" cap="flat" cmpd="sng" algn="ctr">
                      <a:noFill/>
                      <a:prstDash val="solid"/>
                      <a:round/>
                      <a:headEnd type="none" w="med" len="med"/>
                      <a:tailEnd type="none" w="med" len="med"/>
                    </a:lnB>
                  </a:tcPr>
                </a:tc>
                <a:tc>
                  <a:txBody>
                    <a:bodyPr/>
                    <a:lstStyle/>
                    <a:p>
                      <a:pPr algn="l" fontAlgn="ctr"/>
                      <a:r>
                        <a:rPr lang="en-US" sz="700" b="1" i="0" u="none" strike="noStrike" dirty="0">
                          <a:solidFill>
                            <a:srgbClr val="000000"/>
                          </a:solidFill>
                          <a:effectLst/>
                          <a:latin typeface="Arial" panose="020B0604020202020204" pitchFamily="34" charset="0"/>
                          <a:ea typeface="맑은 고딕" panose="020B0503020000020004" pitchFamily="50" charset="-127"/>
                        </a:rPr>
                        <a:t>Case 3 (Worst)</a:t>
                      </a:r>
                    </a:p>
                  </a:txBody>
                  <a:tcPr marL="36000" marR="36000" marT="0" marB="0" anchor="ctr">
                    <a:lnL w="6350" cap="flat" cmpd="sng" algn="ctr">
                      <a:no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700" b="1" i="0" u="none" strike="noStrike" dirty="0">
                          <a:solidFill>
                            <a:srgbClr val="000000"/>
                          </a:solidFill>
                          <a:effectLst/>
                          <a:latin typeface="Arial" panose="020B0604020202020204" pitchFamily="34" charset="0"/>
                          <a:ea typeface="맑은 고딕" panose="020B0503020000020004" pitchFamily="50" charset="-127"/>
                        </a:rPr>
                        <a:t>11,908</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700" b="1" i="0" u="none" strike="noStrike">
                          <a:solidFill>
                            <a:srgbClr val="000000"/>
                          </a:solidFill>
                          <a:effectLst/>
                          <a:latin typeface="Arial" panose="020B0604020202020204" pitchFamily="34" charset="0"/>
                          <a:ea typeface="맑은 고딕" panose="020B0503020000020004" pitchFamily="50" charset="-127"/>
                        </a:rPr>
                        <a:t>19,671</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700" b="1" i="0" u="none" strike="noStrike" dirty="0">
                          <a:solidFill>
                            <a:srgbClr val="000000"/>
                          </a:solidFill>
                          <a:effectLst/>
                          <a:latin typeface="Arial" panose="020B0604020202020204" pitchFamily="34" charset="0"/>
                          <a:ea typeface="맑은 고딕" panose="020B0503020000020004" pitchFamily="50" charset="-127"/>
                        </a:rPr>
                        <a:t>19,734</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700" b="1" i="0" u="none" strike="noStrike" dirty="0">
                          <a:solidFill>
                            <a:srgbClr val="000000"/>
                          </a:solidFill>
                          <a:effectLst/>
                          <a:latin typeface="Arial" panose="020B0604020202020204" pitchFamily="34" charset="0"/>
                          <a:ea typeface="맑은 고딕" panose="020B0503020000020004" pitchFamily="50" charset="-127"/>
                        </a:rPr>
                        <a:t>8,231</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700" b="1" i="0" u="none" strike="noStrike">
                          <a:solidFill>
                            <a:srgbClr val="000000"/>
                          </a:solidFill>
                          <a:effectLst/>
                          <a:latin typeface="Arial" panose="020B0604020202020204" pitchFamily="34" charset="0"/>
                          <a:ea typeface="맑은 고딕" panose="020B0503020000020004" pitchFamily="50" charset="-127"/>
                        </a:rPr>
                        <a:t>9,533</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700" b="1" i="0" u="none" strike="noStrike">
                          <a:solidFill>
                            <a:srgbClr val="000000"/>
                          </a:solidFill>
                          <a:effectLst/>
                          <a:latin typeface="Arial" panose="020B0604020202020204" pitchFamily="34" charset="0"/>
                          <a:ea typeface="맑은 고딕" panose="020B0503020000020004" pitchFamily="50" charset="-127"/>
                        </a:rPr>
                        <a:t>19,213</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700" b="1" i="0" u="none" strike="noStrike">
                          <a:solidFill>
                            <a:srgbClr val="000000"/>
                          </a:solidFill>
                          <a:effectLst/>
                          <a:latin typeface="Arial" panose="020B0604020202020204" pitchFamily="34" charset="0"/>
                          <a:ea typeface="맑은 고딕" panose="020B0503020000020004" pitchFamily="50" charset="-127"/>
                        </a:rPr>
                        <a:t>22,355</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700" b="1" i="0" u="none" strike="noStrike">
                          <a:solidFill>
                            <a:srgbClr val="000000"/>
                          </a:solidFill>
                          <a:effectLst/>
                          <a:latin typeface="Arial" panose="020B0604020202020204" pitchFamily="34" charset="0"/>
                          <a:ea typeface="맑은 고딕" panose="020B0503020000020004" pitchFamily="50" charset="-127"/>
                        </a:rPr>
                        <a:t>22,022</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700" b="1" i="0" u="none" strike="noStrike">
                          <a:solidFill>
                            <a:srgbClr val="000000"/>
                          </a:solidFill>
                          <a:effectLst/>
                          <a:latin typeface="Arial" panose="020B0604020202020204" pitchFamily="34" charset="0"/>
                          <a:ea typeface="맑은 고딕" panose="020B0503020000020004" pitchFamily="50" charset="-127"/>
                        </a:rPr>
                        <a:t>21,683</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700" b="1" i="0" u="none" strike="noStrike">
                          <a:solidFill>
                            <a:srgbClr val="000000"/>
                          </a:solidFill>
                          <a:effectLst/>
                          <a:latin typeface="Arial" panose="020B0604020202020204" pitchFamily="34" charset="0"/>
                          <a:ea typeface="맑은 고딕" panose="020B0503020000020004" pitchFamily="50" charset="-127"/>
                        </a:rPr>
                        <a:t>21,333</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76777957"/>
                  </a:ext>
                </a:extLst>
              </a:tr>
              <a:tr h="83742">
                <a:tc>
                  <a:txBody>
                    <a:bodyPr/>
                    <a:lstStyle/>
                    <a:p>
                      <a:pPr algn="l" fontAlgn="ctr"/>
                      <a:endParaRPr lang="en-US" sz="700" b="1" i="0" u="none" strike="noStrike">
                        <a:solidFill>
                          <a:schemeClr val="tx1"/>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noFill/>
                      <a:prstDash val="solid"/>
                      <a:round/>
                      <a:headEnd type="none" w="med" len="med"/>
                      <a:tailEnd type="none" w="med" len="med"/>
                    </a:lnB>
                  </a:tcPr>
                </a:tc>
                <a:tc>
                  <a:txBody>
                    <a:bodyPr/>
                    <a:lstStyle/>
                    <a:p>
                      <a:pPr algn="l" fontAlgn="ctr"/>
                      <a:r>
                        <a:rPr lang="ko-KR" altLang="en-US" sz="700" b="0" i="0" u="none" strike="noStrike" dirty="0">
                          <a:solidFill>
                            <a:srgbClr val="000000"/>
                          </a:solidFill>
                          <a:effectLst/>
                          <a:latin typeface="Arial" panose="020B0604020202020204" pitchFamily="34" charset="0"/>
                          <a:ea typeface="맑은 고딕" panose="020B0503020000020004" pitchFamily="50" charset="-127"/>
                        </a:rPr>
                        <a:t>재료비</a:t>
                      </a:r>
                      <a:endParaRPr lang="en-US" sz="7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700" b="0" i="0" u="none" strike="noStrike" dirty="0">
                          <a:solidFill>
                            <a:srgbClr val="000000"/>
                          </a:solidFill>
                          <a:effectLst/>
                          <a:latin typeface="Arial" panose="020B0604020202020204" pitchFamily="34" charset="0"/>
                          <a:ea typeface="맑은 고딕" panose="020B0503020000020004" pitchFamily="50" charset="-127"/>
                        </a:rPr>
                        <a:t>7,709</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dot"/>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700" b="0" i="0" u="none" strike="noStrike" dirty="0">
                          <a:solidFill>
                            <a:srgbClr val="000000"/>
                          </a:solidFill>
                          <a:effectLst/>
                          <a:latin typeface="Arial" panose="020B0604020202020204" pitchFamily="34" charset="0"/>
                          <a:ea typeface="맑은 고딕" panose="020B0503020000020004" pitchFamily="50" charset="-127"/>
                        </a:rPr>
                        <a:t>13,756</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700" b="0" i="0" u="none" strike="noStrike" dirty="0">
                          <a:solidFill>
                            <a:srgbClr val="000000"/>
                          </a:solidFill>
                          <a:effectLst/>
                          <a:latin typeface="Arial" panose="020B0604020202020204" pitchFamily="34" charset="0"/>
                          <a:ea typeface="맑은 고딕" panose="020B0503020000020004" pitchFamily="50" charset="-127"/>
                        </a:rPr>
                        <a:t>14,587</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700" b="0" i="0" u="none" strike="noStrike" dirty="0">
                          <a:solidFill>
                            <a:srgbClr val="000000"/>
                          </a:solidFill>
                          <a:effectLst/>
                          <a:latin typeface="Arial" panose="020B0604020202020204" pitchFamily="34" charset="0"/>
                          <a:ea typeface="맑은 고딕" panose="020B0503020000020004" pitchFamily="50" charset="-127"/>
                        </a:rPr>
                        <a:t>6,401</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7,675</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dot"/>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14,793</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17,641</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17,222</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16,754</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16,288</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noFill/>
                      <a:prstDash val="solid"/>
                      <a:round/>
                      <a:headEnd type="none" w="med" len="med"/>
                      <a:tailEnd type="none" w="med" len="med"/>
                    </a:lnB>
                  </a:tcPr>
                </a:tc>
                <a:extLst>
                  <a:ext uri="{0D108BD9-81ED-4DB2-BD59-A6C34878D82A}">
                    <a16:rowId xmlns:a16="http://schemas.microsoft.com/office/drawing/2014/main" val="3450134895"/>
                  </a:ext>
                </a:extLst>
              </a:tr>
              <a:tr h="83742">
                <a:tc>
                  <a:txBody>
                    <a:bodyPr/>
                    <a:lstStyle/>
                    <a:p>
                      <a:pPr algn="l" fontAlgn="ctr"/>
                      <a:endParaRPr lang="en-US" sz="700" b="1" i="0" u="none" strike="noStrike">
                        <a:solidFill>
                          <a:schemeClr val="tx1"/>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noFill/>
                      <a:prstDash val="solid"/>
                      <a:round/>
                      <a:headEnd type="none" w="med" len="med"/>
                      <a:tailEnd type="none" w="med" len="med"/>
                    </a:lnB>
                  </a:tcPr>
                </a:tc>
                <a:tc>
                  <a:txBody>
                    <a:bodyPr/>
                    <a:lstStyle/>
                    <a:p>
                      <a:pPr algn="l" fontAlgn="ctr"/>
                      <a:r>
                        <a:rPr lang="ko-KR" altLang="en-US" sz="700" b="0" i="0" u="none" strike="noStrike" dirty="0">
                          <a:solidFill>
                            <a:srgbClr val="000000"/>
                          </a:solidFill>
                          <a:effectLst/>
                          <a:latin typeface="Arial" panose="020B0604020202020204" pitchFamily="34" charset="0"/>
                          <a:ea typeface="맑은 고딕" panose="020B0503020000020004" pitchFamily="50" charset="-127"/>
                        </a:rPr>
                        <a:t>노무비</a:t>
                      </a:r>
                      <a:r>
                        <a:rPr lang="en-US" altLang="ko-KR" sz="700" b="0" i="0" u="none" strike="noStrike" baseline="30000" dirty="0">
                          <a:solidFill>
                            <a:srgbClr val="000000"/>
                          </a:solidFill>
                          <a:effectLst/>
                          <a:latin typeface="Arial" panose="020B0604020202020204" pitchFamily="34" charset="0"/>
                          <a:ea typeface="맑은 고딕" panose="020B0503020000020004" pitchFamily="50" charset="-127"/>
                        </a:rPr>
                        <a:t>2</a:t>
                      </a:r>
                      <a:endParaRPr lang="en-US" sz="700" b="0" i="0" u="none" strike="noStrike" baseline="30000"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no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2,331</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no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3,556</a:t>
                      </a:r>
                    </a:p>
                  </a:txBody>
                  <a:tcPr marL="36000" marR="36000" marT="0" marB="0" anchor="ctr">
                    <a:lnL>
                      <a:noFill/>
                    </a:lnL>
                    <a:lnR>
                      <a:noFill/>
                    </a:lnR>
                    <a:lnT>
                      <a:noFill/>
                    </a:lnT>
                    <a:lnB w="6350" cap="flat" cmpd="sng" algn="ctr">
                      <a:no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2,847</a:t>
                      </a:r>
                    </a:p>
                  </a:txBody>
                  <a:tcPr marL="36000" marR="36000" marT="0" marB="0" anchor="ctr">
                    <a:lnL>
                      <a:noFill/>
                    </a:lnL>
                    <a:lnR>
                      <a:noFill/>
                    </a:lnR>
                    <a:lnT>
                      <a:noFill/>
                    </a:lnT>
                    <a:lnB w="6350" cap="flat" cmpd="sng" algn="ctr">
                      <a:noFill/>
                      <a:prstDash val="solid"/>
                      <a:round/>
                      <a:headEnd type="none" w="med" len="med"/>
                      <a:tailEnd type="none" w="med" len="med"/>
                    </a:lnB>
                  </a:tcPr>
                </a:tc>
                <a:tc>
                  <a:txBody>
                    <a:bodyPr/>
                    <a:lstStyle/>
                    <a:p>
                      <a:pPr algn="r" fontAlgn="ctr"/>
                      <a:r>
                        <a:rPr lang="en-US" altLang="ko-KR" sz="700" b="0" i="0" u="none" strike="noStrike" dirty="0">
                          <a:solidFill>
                            <a:srgbClr val="000000"/>
                          </a:solidFill>
                          <a:effectLst/>
                          <a:latin typeface="Arial" panose="020B0604020202020204" pitchFamily="34" charset="0"/>
                          <a:ea typeface="맑은 고딕" panose="020B0503020000020004" pitchFamily="50" charset="-127"/>
                        </a:rPr>
                        <a:t>1,005</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no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928</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no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2,366</a:t>
                      </a:r>
                    </a:p>
                  </a:txBody>
                  <a:tcPr marL="36000" marR="36000" marT="0" marB="0" anchor="ctr">
                    <a:lnL>
                      <a:noFill/>
                    </a:lnL>
                    <a:lnR>
                      <a:noFill/>
                    </a:lnR>
                    <a:lnT>
                      <a:noFill/>
                    </a:lnT>
                    <a:lnB w="6350" cap="flat" cmpd="sng" algn="ctr">
                      <a:no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2,416</a:t>
                      </a:r>
                    </a:p>
                  </a:txBody>
                  <a:tcPr marL="36000" marR="36000" marT="0" marB="0" anchor="ctr">
                    <a:lnL>
                      <a:noFill/>
                    </a:lnL>
                    <a:lnR>
                      <a:noFill/>
                    </a:lnR>
                    <a:lnT>
                      <a:noFill/>
                    </a:lnT>
                    <a:lnB w="6350" cap="flat" cmpd="sng" algn="ctr">
                      <a:no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2,469</a:t>
                      </a:r>
                    </a:p>
                  </a:txBody>
                  <a:tcPr marL="36000" marR="36000" marT="0" marB="0" anchor="ctr">
                    <a:lnL>
                      <a:noFill/>
                    </a:lnL>
                    <a:lnR>
                      <a:noFill/>
                    </a:lnR>
                    <a:lnT>
                      <a:noFill/>
                    </a:lnT>
                    <a:lnB w="6350" cap="flat" cmpd="sng" algn="ctr">
                      <a:no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2,548</a:t>
                      </a:r>
                    </a:p>
                  </a:txBody>
                  <a:tcPr marL="36000" marR="36000" marT="0" marB="0" anchor="ctr">
                    <a:lnL>
                      <a:noFill/>
                    </a:lnL>
                    <a:lnR>
                      <a:noFill/>
                    </a:lnR>
                    <a:lnT>
                      <a:noFill/>
                    </a:lnT>
                    <a:lnB w="6350" cap="flat" cmpd="sng" algn="ctr">
                      <a:no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2,630</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noFill/>
                      <a:prstDash val="solid"/>
                      <a:round/>
                      <a:headEnd type="none" w="med" len="med"/>
                      <a:tailEnd type="none" w="med" len="med"/>
                    </a:lnB>
                  </a:tcPr>
                </a:tc>
                <a:extLst>
                  <a:ext uri="{0D108BD9-81ED-4DB2-BD59-A6C34878D82A}">
                    <a16:rowId xmlns:a16="http://schemas.microsoft.com/office/drawing/2014/main" val="1677515156"/>
                  </a:ext>
                </a:extLst>
              </a:tr>
              <a:tr h="83742">
                <a:tc>
                  <a:txBody>
                    <a:bodyPr/>
                    <a:lstStyle/>
                    <a:p>
                      <a:pPr algn="l" fontAlgn="ctr"/>
                      <a:endParaRPr lang="en-US" sz="700" b="1" i="0" u="none" strike="noStrike">
                        <a:solidFill>
                          <a:schemeClr val="tx1"/>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noFill/>
                      <a:prstDash val="solid"/>
                      <a:round/>
                      <a:headEnd type="none" w="med" len="med"/>
                      <a:tailEnd type="none" w="med" len="med"/>
                    </a:lnB>
                  </a:tcPr>
                </a:tc>
                <a:tc>
                  <a:txBody>
                    <a:bodyPr/>
                    <a:lstStyle/>
                    <a:p>
                      <a:pPr algn="l" fontAlgn="ctr"/>
                      <a:r>
                        <a:rPr lang="ko-KR" altLang="en-US" sz="700" b="0" i="0" u="none" strike="noStrike" dirty="0">
                          <a:solidFill>
                            <a:srgbClr val="000000"/>
                          </a:solidFill>
                          <a:effectLst/>
                          <a:latin typeface="Arial" panose="020B0604020202020204" pitchFamily="34" charset="0"/>
                          <a:ea typeface="맑은 고딕" panose="020B0503020000020004" pitchFamily="50" charset="-127"/>
                        </a:rPr>
                        <a:t>감가상각비</a:t>
                      </a:r>
                      <a:endParaRPr lang="en-US" sz="7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no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1,115</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no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1,115</a:t>
                      </a:r>
                    </a:p>
                  </a:txBody>
                  <a:tcPr marL="36000" marR="36000" marT="0" marB="0" anchor="ctr">
                    <a:lnL>
                      <a:noFill/>
                    </a:lnL>
                    <a:lnR>
                      <a:noFill/>
                    </a:lnR>
                    <a:lnT>
                      <a:noFill/>
                    </a:lnT>
                    <a:lnB w="6350" cap="flat" cmpd="sng" algn="ctr">
                      <a:no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1,085</a:t>
                      </a:r>
                    </a:p>
                  </a:txBody>
                  <a:tcPr marL="36000" marR="36000" marT="0" marB="0" anchor="ctr">
                    <a:lnL>
                      <a:noFill/>
                    </a:lnL>
                    <a:lnR>
                      <a:noFill/>
                    </a:lnR>
                    <a:lnT>
                      <a:noFill/>
                    </a:lnT>
                    <a:lnB w="6350" cap="flat" cmpd="sng" algn="ctr">
                      <a:noFill/>
                      <a:prstDash val="solid"/>
                      <a:round/>
                      <a:headEnd type="none" w="med" len="med"/>
                      <a:tailEnd type="none" w="med" len="med"/>
                    </a:lnB>
                  </a:tcPr>
                </a:tc>
                <a:tc>
                  <a:txBody>
                    <a:bodyPr/>
                    <a:lstStyle/>
                    <a:p>
                      <a:pPr algn="r" fontAlgn="ctr"/>
                      <a:r>
                        <a:rPr lang="en-US" altLang="ko-KR" sz="700" b="0" i="0" u="none" strike="noStrike" dirty="0">
                          <a:solidFill>
                            <a:srgbClr val="000000"/>
                          </a:solidFill>
                          <a:effectLst/>
                          <a:latin typeface="Arial" panose="020B0604020202020204" pitchFamily="34" charset="0"/>
                          <a:ea typeface="맑은 고딕" panose="020B0503020000020004" pitchFamily="50" charset="-127"/>
                        </a:rPr>
                        <a:t>488</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no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491</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no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992</a:t>
                      </a:r>
                    </a:p>
                  </a:txBody>
                  <a:tcPr marL="36000" marR="36000" marT="0" marB="0" anchor="ctr">
                    <a:lnL>
                      <a:noFill/>
                    </a:lnL>
                    <a:lnR>
                      <a:noFill/>
                    </a:lnR>
                    <a:lnT>
                      <a:noFill/>
                    </a:lnT>
                    <a:lnB w="6350" cap="flat" cmpd="sng" algn="ctr">
                      <a:no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1,101</a:t>
                      </a:r>
                    </a:p>
                  </a:txBody>
                  <a:tcPr marL="36000" marR="36000" marT="0" marB="0" anchor="ctr">
                    <a:lnL>
                      <a:noFill/>
                    </a:lnL>
                    <a:lnR>
                      <a:noFill/>
                    </a:lnR>
                    <a:lnT>
                      <a:noFill/>
                    </a:lnT>
                    <a:lnB w="6350" cap="flat" cmpd="sng" algn="ctr">
                      <a:no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1,117</a:t>
                      </a:r>
                    </a:p>
                  </a:txBody>
                  <a:tcPr marL="36000" marR="36000" marT="0" marB="0" anchor="ctr">
                    <a:lnL>
                      <a:noFill/>
                    </a:lnL>
                    <a:lnR>
                      <a:noFill/>
                    </a:lnR>
                    <a:lnT>
                      <a:noFill/>
                    </a:lnT>
                    <a:lnB w="6350" cap="flat" cmpd="sng" algn="ctr">
                      <a:no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1,147</a:t>
                      </a:r>
                    </a:p>
                  </a:txBody>
                  <a:tcPr marL="36000" marR="36000" marT="0" marB="0" anchor="ctr">
                    <a:lnL>
                      <a:noFill/>
                    </a:lnL>
                    <a:lnR>
                      <a:noFill/>
                    </a:lnR>
                    <a:lnT>
                      <a:noFill/>
                    </a:lnT>
                    <a:lnB w="6350" cap="flat" cmpd="sng" algn="ctr">
                      <a:no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1,157</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noFill/>
                      <a:prstDash val="solid"/>
                      <a:round/>
                      <a:headEnd type="none" w="med" len="med"/>
                      <a:tailEnd type="none" w="med" len="med"/>
                    </a:lnB>
                  </a:tcPr>
                </a:tc>
                <a:extLst>
                  <a:ext uri="{0D108BD9-81ED-4DB2-BD59-A6C34878D82A}">
                    <a16:rowId xmlns:a16="http://schemas.microsoft.com/office/drawing/2014/main" val="1620769585"/>
                  </a:ext>
                </a:extLst>
              </a:tr>
              <a:tr h="83742">
                <a:tc>
                  <a:txBody>
                    <a:bodyPr/>
                    <a:lstStyle/>
                    <a:p>
                      <a:pPr algn="l" fontAlgn="ctr"/>
                      <a:endParaRPr lang="en-US" sz="700" b="1" i="0" u="none" strike="noStrike">
                        <a:solidFill>
                          <a:schemeClr val="tx1"/>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marL="0" marR="0" lvl="0" indent="0" algn="l" defTabSz="914400" rtl="0" eaLnBrk="1" fontAlgn="ctr" latinLnBrk="1" hangingPunct="1">
                        <a:lnSpc>
                          <a:spcPct val="100000"/>
                        </a:lnSpc>
                        <a:spcBef>
                          <a:spcPts val="0"/>
                        </a:spcBef>
                        <a:spcAft>
                          <a:spcPts val="0"/>
                        </a:spcAft>
                        <a:buClrTx/>
                        <a:buSzTx/>
                        <a:buFontTx/>
                        <a:buNone/>
                        <a:tabLst/>
                        <a:defRPr/>
                      </a:pPr>
                      <a:r>
                        <a:rPr lang="ko-KR" altLang="en-US" sz="700" b="0" i="0" u="none" strike="noStrike" dirty="0">
                          <a:solidFill>
                            <a:srgbClr val="000000"/>
                          </a:solidFill>
                          <a:effectLst/>
                          <a:latin typeface="Arial" panose="020B0604020202020204" pitchFamily="34" charset="0"/>
                          <a:ea typeface="맑은 고딕" panose="020B0503020000020004" pitchFamily="50" charset="-127"/>
                        </a:rPr>
                        <a:t>제조경비</a:t>
                      </a:r>
                      <a:endParaRPr lang="en-US" altLang="ko-KR" sz="7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1,035</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1,348</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1,128</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700" b="0" i="0" u="none" strike="noStrike" dirty="0">
                          <a:solidFill>
                            <a:srgbClr val="000000"/>
                          </a:solidFill>
                          <a:effectLst/>
                          <a:latin typeface="Arial" panose="020B0604020202020204" pitchFamily="34" charset="0"/>
                          <a:ea typeface="맑은 고딕" panose="020B0503020000020004" pitchFamily="50" charset="-127"/>
                        </a:rPr>
                        <a:t>425</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439</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1,061</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1,197</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1,214</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1,234</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700" b="0" i="0" u="none" strike="noStrike" dirty="0">
                          <a:solidFill>
                            <a:srgbClr val="000000"/>
                          </a:solidFill>
                          <a:effectLst/>
                          <a:latin typeface="Arial" panose="020B0604020202020204" pitchFamily="34" charset="0"/>
                          <a:ea typeface="맑은 고딕" panose="020B0503020000020004" pitchFamily="50" charset="-127"/>
                        </a:rPr>
                        <a:t>1,259</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492773995"/>
                  </a:ext>
                </a:extLst>
              </a:tr>
            </a:tbl>
          </a:graphicData>
        </a:graphic>
      </p:graphicFrame>
    </p:spTree>
    <p:extLst>
      <p:ext uri="{BB962C8B-B14F-4D97-AF65-F5344CB8AC3E}">
        <p14:creationId xmlns:p14="http://schemas.microsoft.com/office/powerpoint/2010/main" val="41141748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제목 2">
            <a:extLst>
              <a:ext uri="{FF2B5EF4-FFF2-40B4-BE49-F238E27FC236}">
                <a16:creationId xmlns:a16="http://schemas.microsoft.com/office/drawing/2014/main" id="{EC31AAB1-348F-4B38-BBAE-3ED466156B32}"/>
              </a:ext>
            </a:extLst>
          </p:cNvPr>
          <p:cNvSpPr txBox="1">
            <a:spLocks/>
          </p:cNvSpPr>
          <p:nvPr/>
        </p:nvSpPr>
        <p:spPr>
          <a:xfrm>
            <a:off x="399665" y="496343"/>
            <a:ext cx="8591450" cy="586535"/>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4400" b="1" dirty="0">
                <a:solidFill>
                  <a:srgbClr val="00338D"/>
                </a:solidFill>
                <a:latin typeface="KPMG Extralight" panose="020B0303030202040204" pitchFamily="34" charset="0"/>
              </a:rPr>
              <a:t>Major</a:t>
            </a:r>
            <a:r>
              <a:rPr lang="ko-KR" altLang="en-US" sz="4400" b="1" dirty="0">
                <a:solidFill>
                  <a:srgbClr val="00338D"/>
                </a:solidFill>
                <a:latin typeface="KPMG Extralight" panose="020B0303030202040204" pitchFamily="34" charset="0"/>
              </a:rPr>
              <a:t> </a:t>
            </a:r>
            <a:r>
              <a:rPr lang="en-US" altLang="ko-KR" sz="4400" b="1" dirty="0">
                <a:solidFill>
                  <a:srgbClr val="00338D"/>
                </a:solidFill>
                <a:latin typeface="KPMG Extralight" panose="020B0303030202040204" pitchFamily="34" charset="0"/>
              </a:rPr>
              <a:t>Assumptions (5/17)</a:t>
            </a:r>
          </a:p>
        </p:txBody>
      </p:sp>
      <p:sp>
        <p:nvSpPr>
          <p:cNvPr id="10" name="제목 2">
            <a:extLst>
              <a:ext uri="{FF2B5EF4-FFF2-40B4-BE49-F238E27FC236}">
                <a16:creationId xmlns:a16="http://schemas.microsoft.com/office/drawing/2014/main" id="{3C3ECB29-B165-4523-8AEA-B139D1820DD2}"/>
              </a:ext>
            </a:extLst>
          </p:cNvPr>
          <p:cNvSpPr txBox="1">
            <a:spLocks/>
          </p:cNvSpPr>
          <p:nvPr/>
        </p:nvSpPr>
        <p:spPr>
          <a:xfrm>
            <a:off x="399665" y="227197"/>
            <a:ext cx="8591450" cy="273424"/>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2500" b="1">
                <a:solidFill>
                  <a:srgbClr val="00338D"/>
                </a:solidFill>
                <a:latin typeface="KPMG Extralight" panose="020B0303030202040204" pitchFamily="34" charset="0"/>
              </a:rPr>
              <a:t>Assumptions &amp; Results</a:t>
            </a:r>
          </a:p>
        </p:txBody>
      </p:sp>
      <p:sp>
        <p:nvSpPr>
          <p:cNvPr id="23" name="Rectangle 41">
            <a:extLst>
              <a:ext uri="{FF2B5EF4-FFF2-40B4-BE49-F238E27FC236}">
                <a16:creationId xmlns:a16="http://schemas.microsoft.com/office/drawing/2014/main" id="{93D674CF-A236-4C36-856E-A809C9B90530}"/>
              </a:ext>
            </a:extLst>
          </p:cNvPr>
          <p:cNvSpPr>
            <a:spLocks noChangeArrowheads="1"/>
          </p:cNvSpPr>
          <p:nvPr/>
        </p:nvSpPr>
        <p:spPr bwMode="auto">
          <a:xfrm>
            <a:off x="495300" y="1099709"/>
            <a:ext cx="3763131" cy="360000"/>
          </a:xfrm>
          <a:prstGeom prst="rect">
            <a:avLst/>
          </a:prstGeom>
          <a:noFill/>
          <a:ln w="9525">
            <a:noFill/>
            <a:miter lim="800000"/>
            <a:headEnd/>
            <a:tailEnd/>
          </a:ln>
        </p:spPr>
        <p:txBody>
          <a:bodyPr lIns="0" tIns="0" rIns="0" bIns="0" anchor="ctr"/>
          <a:lstStyle/>
          <a:p>
            <a:pPr fontAlgn="base">
              <a:lnSpc>
                <a:spcPct val="120000"/>
              </a:lnSpc>
              <a:spcBef>
                <a:spcPct val="0"/>
              </a:spcBef>
              <a:spcAft>
                <a:spcPct val="0"/>
              </a:spcAft>
            </a:pPr>
            <a:r>
              <a:rPr lang="ko-KR" altLang="en-US" sz="1200" b="1">
                <a:solidFill>
                  <a:srgbClr val="00338D"/>
                </a:solidFill>
                <a:latin typeface="Arial" panose="020B0604020202020204" pitchFamily="34" charset="0"/>
                <a:cs typeface="Arial" panose="020B0604020202020204" pitchFamily="34" charset="0"/>
              </a:rPr>
              <a:t>▌</a:t>
            </a:r>
            <a:r>
              <a:rPr lang="en-US" altLang="ko-KR" sz="1200" b="1">
                <a:solidFill>
                  <a:srgbClr val="00338D"/>
                </a:solidFill>
                <a:latin typeface="Arial" panose="020B0604020202020204" pitchFamily="34" charset="0"/>
                <a:cs typeface="Arial" panose="020B0604020202020204" pitchFamily="34" charset="0"/>
              </a:rPr>
              <a:t>COGS_</a:t>
            </a:r>
            <a:r>
              <a:rPr lang="ko-KR" altLang="en-US" sz="1200" b="1">
                <a:solidFill>
                  <a:srgbClr val="00338D"/>
                </a:solidFill>
                <a:latin typeface="Arial" panose="020B0604020202020204" pitchFamily="34" charset="0"/>
                <a:cs typeface="Arial" panose="020B0604020202020204" pitchFamily="34" charset="0"/>
              </a:rPr>
              <a:t>노무비 </a:t>
            </a:r>
            <a:r>
              <a:rPr lang="en-US" altLang="ko-KR" sz="1200" b="1">
                <a:solidFill>
                  <a:srgbClr val="00338D"/>
                </a:solidFill>
                <a:latin typeface="Arial" panose="020B0604020202020204" pitchFamily="34" charset="0"/>
                <a:cs typeface="Arial" panose="020B0604020202020204" pitchFamily="34" charset="0"/>
              </a:rPr>
              <a:t>(</a:t>
            </a:r>
            <a:r>
              <a:rPr lang="ko-KR" altLang="en-US" sz="1200" b="1">
                <a:solidFill>
                  <a:srgbClr val="00338D"/>
                </a:solidFill>
                <a:latin typeface="Arial" panose="020B0604020202020204" pitchFamily="34" charset="0"/>
                <a:cs typeface="Arial" panose="020B0604020202020204" pitchFamily="34" charset="0"/>
              </a:rPr>
              <a:t>계속</a:t>
            </a:r>
            <a:r>
              <a:rPr lang="en-US" altLang="ko-KR" sz="1200" b="1">
                <a:solidFill>
                  <a:srgbClr val="00338D"/>
                </a:solidFill>
                <a:latin typeface="Arial" panose="020B0604020202020204" pitchFamily="34" charset="0"/>
                <a:cs typeface="Arial" panose="020B0604020202020204" pitchFamily="34" charset="0"/>
              </a:rPr>
              <a:t>)</a:t>
            </a:r>
            <a:endParaRPr lang="en-US" altLang="ko-KR" sz="1400" b="1">
              <a:solidFill>
                <a:srgbClr val="00338D"/>
              </a:solidFill>
              <a:latin typeface="Arial" panose="020B0604020202020204" pitchFamily="34" charset="0"/>
              <a:cs typeface="Arial" panose="020B0604020202020204" pitchFamily="34" charset="0"/>
            </a:endParaRPr>
          </a:p>
        </p:txBody>
      </p:sp>
      <p:sp>
        <p:nvSpPr>
          <p:cNvPr id="26" name="직사각형 25">
            <a:extLst>
              <a:ext uri="{FF2B5EF4-FFF2-40B4-BE49-F238E27FC236}">
                <a16:creationId xmlns:a16="http://schemas.microsoft.com/office/drawing/2014/main" id="{516F3D39-6891-4F7E-A35B-B57EF537D319}"/>
              </a:ext>
            </a:extLst>
          </p:cNvPr>
          <p:cNvSpPr/>
          <p:nvPr/>
        </p:nvSpPr>
        <p:spPr>
          <a:xfrm>
            <a:off x="495299" y="3498173"/>
            <a:ext cx="4356101" cy="2503776"/>
          </a:xfrm>
          <a:prstGeom prst="rect">
            <a:avLst/>
          </a:prstGeom>
          <a:noFill/>
          <a:ln w="635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t"/>
          <a:lstStyle/>
          <a:p>
            <a:r>
              <a:rPr lang="en-US" altLang="ko-KR" sz="900" dirty="0">
                <a:solidFill>
                  <a:schemeClr val="bg1"/>
                </a:solidFill>
              </a:rPr>
              <a:t>Dd</a:t>
            </a:r>
          </a:p>
          <a:p>
            <a:pPr marL="171450" indent="-171450">
              <a:buClr>
                <a:srgbClr val="00338D"/>
              </a:buClr>
              <a:buFont typeface="Wingdings" panose="05000000000000000000" pitchFamily="2" charset="2"/>
              <a:buChar char="§"/>
            </a:pPr>
            <a:r>
              <a:rPr lang="ko-KR" altLang="en-US" sz="900" b="1" dirty="0">
                <a:solidFill>
                  <a:schemeClr val="tx1"/>
                </a:solidFill>
              </a:rPr>
              <a:t>국내 평균인원 및 </a:t>
            </a:r>
            <a:r>
              <a:rPr lang="en-US" altLang="ko-KR" sz="900" b="1" dirty="0">
                <a:solidFill>
                  <a:schemeClr val="tx1"/>
                </a:solidFill>
              </a:rPr>
              <a:t>Per capita</a:t>
            </a:r>
          </a:p>
          <a:p>
            <a:pPr marL="266700" indent="-171450">
              <a:buFont typeface="Wingdings" panose="05000000000000000000" pitchFamily="2" charset="2"/>
              <a:buChar char="ü"/>
            </a:pPr>
            <a:endParaRPr lang="en-US" altLang="ko-KR" sz="800" dirty="0">
              <a:solidFill>
                <a:schemeClr val="tx1"/>
              </a:solidFill>
              <a:latin typeface="Arial" panose="020B0604020202020204" pitchFamily="34" charset="0"/>
              <a:cs typeface="Arial" panose="020B0604020202020204" pitchFamily="34" charset="0"/>
            </a:endParaRPr>
          </a:p>
          <a:p>
            <a:pPr marL="266700" indent="-171450">
              <a:buFont typeface="Wingdings" panose="05000000000000000000" pitchFamily="2" charset="2"/>
              <a:buChar char="ü"/>
            </a:pPr>
            <a:endParaRPr lang="en-US" altLang="ko-KR" sz="800" dirty="0">
              <a:solidFill>
                <a:schemeClr val="tx1"/>
              </a:solidFill>
              <a:latin typeface="Arial" panose="020B0604020202020204" pitchFamily="34" charset="0"/>
              <a:cs typeface="Arial" panose="020B0604020202020204" pitchFamily="34" charset="0"/>
            </a:endParaRPr>
          </a:p>
          <a:p>
            <a:pPr marL="266700" indent="-171450">
              <a:buFont typeface="Wingdings" panose="05000000000000000000" pitchFamily="2" charset="2"/>
              <a:buChar char="ü"/>
            </a:pPr>
            <a:endParaRPr lang="en-US" altLang="ko-KR" sz="800" dirty="0">
              <a:solidFill>
                <a:schemeClr val="tx1"/>
              </a:solidFill>
              <a:latin typeface="Arial" panose="020B0604020202020204" pitchFamily="34" charset="0"/>
              <a:cs typeface="Arial" panose="020B0604020202020204" pitchFamily="34" charset="0"/>
            </a:endParaRPr>
          </a:p>
          <a:p>
            <a:pPr marL="95250"/>
            <a:endParaRPr lang="en-US" altLang="ko-KR" sz="800" dirty="0">
              <a:solidFill>
                <a:schemeClr val="tx1"/>
              </a:solidFill>
              <a:latin typeface="Arial" panose="020B0604020202020204" pitchFamily="34" charset="0"/>
              <a:cs typeface="Arial" panose="020B0604020202020204" pitchFamily="34" charset="0"/>
            </a:endParaRPr>
          </a:p>
          <a:p>
            <a:pPr marL="266700" indent="-171450">
              <a:buFont typeface="Wingdings" panose="05000000000000000000" pitchFamily="2" charset="2"/>
              <a:buChar char="ü"/>
            </a:pPr>
            <a:endParaRPr kumimoji="0" lang="en-US" altLang="ko-KR" sz="8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266700" indent="-171450">
              <a:buFont typeface="Wingdings" panose="05000000000000000000" pitchFamily="2" charset="2"/>
              <a:buChar char="ü"/>
            </a:pPr>
            <a:endParaRPr lang="en-US" altLang="ko-KR" sz="900" dirty="0">
              <a:solidFill>
                <a:schemeClr val="tx1"/>
              </a:solidFill>
              <a:latin typeface="Arial" panose="020B0604020202020204" pitchFamily="34" charset="0"/>
              <a:cs typeface="Arial" panose="020B0604020202020204" pitchFamily="34" charset="0"/>
            </a:endParaRPr>
          </a:p>
          <a:p>
            <a:pPr marL="266700" indent="-171450">
              <a:buFont typeface="Wingdings" panose="05000000000000000000" pitchFamily="2" charset="2"/>
              <a:buChar char="ü"/>
            </a:pPr>
            <a:endParaRPr lang="en-US" altLang="ko-KR" sz="900" dirty="0">
              <a:solidFill>
                <a:schemeClr val="tx1"/>
              </a:solidFill>
              <a:latin typeface="Arial" panose="020B0604020202020204" pitchFamily="34" charset="0"/>
              <a:cs typeface="Arial" panose="020B0604020202020204" pitchFamily="34" charset="0"/>
            </a:endParaRPr>
          </a:p>
          <a:p>
            <a:pPr marL="266700" indent="-171450">
              <a:buFont typeface="Wingdings" panose="05000000000000000000" pitchFamily="2" charset="2"/>
              <a:buChar char="ü"/>
            </a:pPr>
            <a:endParaRPr lang="en-US" altLang="ko-KR" sz="900" dirty="0">
              <a:solidFill>
                <a:schemeClr val="tx1"/>
              </a:solidFill>
              <a:latin typeface="Arial" panose="020B0604020202020204" pitchFamily="34" charset="0"/>
              <a:cs typeface="Arial" panose="020B0604020202020204" pitchFamily="34" charset="0"/>
            </a:endParaRPr>
          </a:p>
          <a:p>
            <a:pPr marL="266700" indent="-171450">
              <a:buFont typeface="Wingdings" panose="05000000000000000000" pitchFamily="2" charset="2"/>
              <a:buChar char="ü"/>
            </a:pPr>
            <a:endParaRPr lang="en-US" altLang="ko-KR" sz="900" dirty="0">
              <a:solidFill>
                <a:schemeClr val="tx1"/>
              </a:solidFill>
              <a:latin typeface="Arial" panose="020B0604020202020204" pitchFamily="34" charset="0"/>
              <a:cs typeface="Arial" panose="020B0604020202020204" pitchFamily="34" charset="0"/>
            </a:endParaRPr>
          </a:p>
          <a:p>
            <a:pPr marL="266700" indent="-171450">
              <a:buFont typeface="Wingdings" panose="05000000000000000000" pitchFamily="2" charset="2"/>
              <a:buChar char="ü"/>
            </a:pPr>
            <a:endParaRPr lang="en-US" altLang="ko-KR" sz="900" dirty="0">
              <a:solidFill>
                <a:schemeClr val="tx1"/>
              </a:solidFill>
              <a:latin typeface="Arial" panose="020B0604020202020204" pitchFamily="34" charset="0"/>
              <a:cs typeface="Arial" panose="020B0604020202020204" pitchFamily="34" charset="0"/>
            </a:endParaRPr>
          </a:p>
          <a:p>
            <a:pPr marL="266700" indent="-171450">
              <a:buFont typeface="Wingdings" panose="05000000000000000000" pitchFamily="2" charset="2"/>
              <a:buChar char="ü"/>
            </a:pPr>
            <a:endParaRPr lang="en-US" altLang="ko-KR" sz="900" dirty="0">
              <a:solidFill>
                <a:schemeClr val="tx1"/>
              </a:solidFill>
              <a:latin typeface="Arial" panose="020B0604020202020204" pitchFamily="34" charset="0"/>
              <a:cs typeface="Arial" panose="020B0604020202020204" pitchFamily="34" charset="0"/>
            </a:endParaRPr>
          </a:p>
          <a:p>
            <a:pPr marL="266700" indent="-171450">
              <a:buFont typeface="Wingdings" panose="05000000000000000000" pitchFamily="2" charset="2"/>
              <a:buChar char="ü"/>
            </a:pPr>
            <a:endParaRPr lang="en-US" altLang="ko-KR" sz="900" dirty="0">
              <a:solidFill>
                <a:schemeClr val="tx1"/>
              </a:solidFill>
              <a:latin typeface="Arial" panose="020B0604020202020204" pitchFamily="34" charset="0"/>
              <a:cs typeface="Arial" panose="020B0604020202020204" pitchFamily="34" charset="0"/>
            </a:endParaRPr>
          </a:p>
          <a:p>
            <a:pPr marL="266700" indent="-171450">
              <a:buFont typeface="Wingdings" panose="05000000000000000000" pitchFamily="2" charset="2"/>
              <a:buChar char="ü"/>
            </a:pPr>
            <a:endParaRPr lang="en-US" altLang="ko-KR" sz="900" dirty="0">
              <a:solidFill>
                <a:schemeClr val="tx1"/>
              </a:solidFill>
              <a:latin typeface="Arial" panose="020B0604020202020204" pitchFamily="34" charset="0"/>
              <a:cs typeface="Arial" panose="020B0604020202020204" pitchFamily="34" charset="0"/>
            </a:endParaRPr>
          </a:p>
          <a:p>
            <a:pPr marL="266700" indent="-171450">
              <a:buFont typeface="Wingdings" panose="05000000000000000000" pitchFamily="2" charset="2"/>
              <a:buChar char="ü"/>
            </a:pPr>
            <a:endParaRPr lang="en-US" altLang="ko-KR" sz="900" dirty="0">
              <a:solidFill>
                <a:schemeClr val="tx1"/>
              </a:solidFill>
              <a:latin typeface="Arial" panose="020B0604020202020204" pitchFamily="34" charset="0"/>
              <a:cs typeface="Arial" panose="020B0604020202020204" pitchFamily="34" charset="0"/>
            </a:endParaRPr>
          </a:p>
          <a:p>
            <a:pPr marL="266700" indent="-171450">
              <a:buFont typeface="Wingdings" panose="05000000000000000000" pitchFamily="2" charset="2"/>
              <a:buChar char="ü"/>
            </a:pPr>
            <a:endParaRPr lang="ko-KR" altLang="en-US" sz="900" dirty="0">
              <a:solidFill>
                <a:schemeClr val="tx1"/>
              </a:solidFill>
              <a:latin typeface="Arial" panose="020B0604020202020204" pitchFamily="34" charset="0"/>
              <a:cs typeface="Arial" panose="020B0604020202020204" pitchFamily="34" charset="0"/>
            </a:endParaRPr>
          </a:p>
        </p:txBody>
      </p:sp>
      <p:sp>
        <p:nvSpPr>
          <p:cNvPr id="31" name="직사각형 30">
            <a:extLst>
              <a:ext uri="{FF2B5EF4-FFF2-40B4-BE49-F238E27FC236}">
                <a16:creationId xmlns:a16="http://schemas.microsoft.com/office/drawing/2014/main" id="{6E41208B-C894-4055-9693-9F14BD11EE06}"/>
              </a:ext>
            </a:extLst>
          </p:cNvPr>
          <p:cNvSpPr/>
          <p:nvPr/>
        </p:nvSpPr>
        <p:spPr>
          <a:xfrm>
            <a:off x="5054600" y="3498173"/>
            <a:ext cx="4356101" cy="2503776"/>
          </a:xfrm>
          <a:prstGeom prst="rect">
            <a:avLst/>
          </a:prstGeom>
          <a:noFill/>
          <a:ln w="635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t"/>
          <a:lstStyle/>
          <a:p>
            <a:r>
              <a:rPr lang="en-US" altLang="ko-KR" sz="800" dirty="0">
                <a:solidFill>
                  <a:schemeClr val="bg1"/>
                </a:solidFill>
              </a:rPr>
              <a:t>Dd</a:t>
            </a:r>
          </a:p>
          <a:p>
            <a:pPr marL="171450" indent="-171450">
              <a:buFont typeface="Wingdings" panose="05000000000000000000" pitchFamily="2" charset="2"/>
              <a:buChar char="§"/>
            </a:pPr>
            <a:r>
              <a:rPr lang="ko-KR" altLang="en-US" sz="900" b="1" dirty="0">
                <a:solidFill>
                  <a:schemeClr val="tx1"/>
                </a:solidFill>
              </a:rPr>
              <a:t>해외 평균인원 및 </a:t>
            </a:r>
            <a:r>
              <a:rPr lang="en-US" altLang="ko-KR" sz="900" b="1" dirty="0">
                <a:solidFill>
                  <a:schemeClr val="tx1"/>
                </a:solidFill>
              </a:rPr>
              <a:t>Per capita</a:t>
            </a:r>
          </a:p>
          <a:p>
            <a:pPr marL="358775" marR="0" lvl="0" indent="-180975" algn="l" defTabSz="914400" rtl="0" eaLnBrk="1" fontAlgn="auto" latinLnBrk="1" hangingPunct="1">
              <a:lnSpc>
                <a:spcPct val="100000"/>
              </a:lnSpc>
              <a:spcBef>
                <a:spcPts val="600"/>
              </a:spcBef>
              <a:spcAft>
                <a:spcPts val="0"/>
              </a:spcAft>
              <a:buClr>
                <a:srgbClr val="00338D"/>
              </a:buClr>
              <a:buSzTx/>
              <a:buFont typeface="Wingdings" panose="05000000000000000000" pitchFamily="2" charset="2"/>
              <a:buChar char="Ø"/>
              <a:tabLst/>
              <a:defRPr/>
            </a:pPr>
            <a:endParaRPr kumimoji="0" lang="en-US" altLang="ko-KR" sz="80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95250"/>
            <a:r>
              <a:rPr lang="en-US" altLang="ko-KR" sz="800" dirty="0">
                <a:solidFill>
                  <a:schemeClr val="tx1"/>
                </a:solidFill>
                <a:latin typeface="Arial" panose="020B0604020202020204" pitchFamily="34" charset="0"/>
                <a:cs typeface="Arial" panose="020B0604020202020204" pitchFamily="34" charset="0"/>
              </a:rPr>
              <a:t> </a:t>
            </a:r>
            <a:endParaRPr lang="ko-KR" altLang="en-US" sz="800" dirty="0">
              <a:solidFill>
                <a:schemeClr val="tx1"/>
              </a:solidFill>
              <a:latin typeface="Arial" panose="020B0604020202020204" pitchFamily="34" charset="0"/>
              <a:cs typeface="Arial" panose="020B0604020202020204" pitchFamily="34" charset="0"/>
            </a:endParaRPr>
          </a:p>
        </p:txBody>
      </p:sp>
      <p:sp>
        <p:nvSpPr>
          <p:cNvPr id="34" name="직사각형 33">
            <a:extLst>
              <a:ext uri="{FF2B5EF4-FFF2-40B4-BE49-F238E27FC236}">
                <a16:creationId xmlns:a16="http://schemas.microsoft.com/office/drawing/2014/main" id="{51E0371C-0036-447B-961B-59B4D074571F}"/>
              </a:ext>
            </a:extLst>
          </p:cNvPr>
          <p:cNvSpPr/>
          <p:nvPr/>
        </p:nvSpPr>
        <p:spPr>
          <a:xfrm>
            <a:off x="498689" y="6003798"/>
            <a:ext cx="4352711" cy="215444"/>
          </a:xfrm>
          <a:prstGeom prst="rect">
            <a:avLst/>
          </a:prstGeom>
        </p:spPr>
        <p:txBody>
          <a:bodyPr wrap="square" lIns="0" tIns="0" rIns="0" bIns="0" anchor="b">
            <a:spAutoFit/>
          </a:bodyPr>
          <a:lstStyle/>
          <a:p>
            <a:pPr>
              <a:defRPr/>
            </a:pPr>
            <a:r>
              <a:rPr lang="en-US" altLang="ko-KR" sz="700" kern="0" dirty="0">
                <a:latin typeface="Arial" panose="020B0604020202020204" pitchFamily="34" charset="0"/>
                <a:ea typeface="+mj-ea"/>
                <a:cs typeface="Arial" panose="020B0604020202020204" pitchFamily="34" charset="0"/>
              </a:rPr>
              <a:t>Note 3: 2022</a:t>
            </a:r>
            <a:r>
              <a:rPr lang="ko-KR" altLang="en-US" sz="700" kern="0" dirty="0">
                <a:latin typeface="Arial" panose="020B0604020202020204" pitchFamily="34" charset="0"/>
                <a:ea typeface="+mj-ea"/>
                <a:cs typeface="Arial" panose="020B0604020202020204" pitchFamily="34" charset="0"/>
              </a:rPr>
              <a:t>년 하반기 신규 영입한 </a:t>
            </a:r>
            <a:r>
              <a:rPr lang="en-US" altLang="ko-KR" sz="700" kern="0" dirty="0">
                <a:latin typeface="Arial" panose="020B0604020202020204" pitchFamily="34" charset="0"/>
                <a:ea typeface="+mj-ea"/>
                <a:cs typeface="Arial" panose="020B0604020202020204" pitchFamily="34" charset="0"/>
              </a:rPr>
              <a:t>SDI </a:t>
            </a:r>
            <a:r>
              <a:rPr lang="ko-KR" altLang="en-US" sz="700" kern="0" dirty="0">
                <a:latin typeface="Arial" panose="020B0604020202020204" pitchFamily="34" charset="0"/>
                <a:ea typeface="+mj-ea"/>
                <a:cs typeface="Arial" panose="020B0604020202020204" pitchFamily="34" charset="0"/>
              </a:rPr>
              <a:t>인원이 해외진출 시 </a:t>
            </a:r>
            <a:r>
              <a:rPr lang="en-US" altLang="ko-KR" sz="700" kern="0" dirty="0">
                <a:latin typeface="Arial" panose="020B0604020202020204" pitchFamily="34" charset="0"/>
                <a:ea typeface="+mj-ea"/>
                <a:cs typeface="Arial" panose="020B0604020202020204" pitchFamily="34" charset="0"/>
              </a:rPr>
              <a:t>2023</a:t>
            </a:r>
            <a:r>
              <a:rPr lang="ko-KR" altLang="en-US" sz="700" kern="0" dirty="0">
                <a:latin typeface="Arial" panose="020B0604020202020204" pitchFamily="34" charset="0"/>
                <a:ea typeface="+mj-ea"/>
                <a:cs typeface="Arial" panose="020B0604020202020204" pitchFamily="34" charset="0"/>
              </a:rPr>
              <a:t>년부터 국내 인원에서 제외되며</a:t>
            </a:r>
            <a:r>
              <a:rPr lang="en-US" altLang="ko-KR" sz="700" kern="0" dirty="0">
                <a:latin typeface="Arial" panose="020B0604020202020204" pitchFamily="34" charset="0"/>
                <a:ea typeface="+mj-ea"/>
                <a:cs typeface="Arial" panose="020B0604020202020204" pitchFamily="34" charset="0"/>
              </a:rPr>
              <a:t>, </a:t>
            </a:r>
            <a:r>
              <a:rPr lang="ko-KR" altLang="en-US" sz="700" kern="0" dirty="0">
                <a:latin typeface="Arial" panose="020B0604020202020204" pitchFamily="34" charset="0"/>
                <a:ea typeface="+mj-ea"/>
                <a:cs typeface="Arial" panose="020B0604020202020204" pitchFamily="34" charset="0"/>
              </a:rPr>
              <a:t>해외진출 실패 시 국내 인원에 포함하는 것으로 가정</a:t>
            </a:r>
            <a:endParaRPr lang="en-US" altLang="ko-KR" sz="700" kern="0" dirty="0">
              <a:latin typeface="Arial" panose="020B0604020202020204" pitchFamily="34" charset="0"/>
              <a:ea typeface="+mj-ea"/>
              <a:cs typeface="Arial" panose="020B0604020202020204" pitchFamily="34" charset="0"/>
            </a:endParaRPr>
          </a:p>
        </p:txBody>
      </p:sp>
      <p:graphicFrame>
        <p:nvGraphicFramePr>
          <p:cNvPr id="18" name="표 17">
            <a:extLst>
              <a:ext uri="{FF2B5EF4-FFF2-40B4-BE49-F238E27FC236}">
                <a16:creationId xmlns:a16="http://schemas.microsoft.com/office/drawing/2014/main" id="{CBE79368-7308-4801-96A1-072EA33B0891}"/>
              </a:ext>
            </a:extLst>
          </p:cNvPr>
          <p:cNvGraphicFramePr>
            <a:graphicFrameLocks noGrp="1"/>
          </p:cNvGraphicFramePr>
          <p:nvPr>
            <p:extLst>
              <p:ext uri="{D42A27DB-BD31-4B8C-83A1-F6EECF244321}">
                <p14:modId xmlns:p14="http://schemas.microsoft.com/office/powerpoint/2010/main" val="1767954215"/>
              </p:ext>
            </p:extLst>
          </p:nvPr>
        </p:nvGraphicFramePr>
        <p:xfrm>
          <a:off x="643467" y="3852053"/>
          <a:ext cx="3969617" cy="2072640"/>
        </p:xfrm>
        <a:graphic>
          <a:graphicData uri="http://schemas.openxmlformats.org/drawingml/2006/table">
            <a:tbl>
              <a:tblPr/>
              <a:tblGrid>
                <a:gridCol w="142192">
                  <a:extLst>
                    <a:ext uri="{9D8B030D-6E8A-4147-A177-3AD203B41FA5}">
                      <a16:colId xmlns:a16="http://schemas.microsoft.com/office/drawing/2014/main" val="1689298069"/>
                    </a:ext>
                  </a:extLst>
                </a:gridCol>
                <a:gridCol w="142192">
                  <a:extLst>
                    <a:ext uri="{9D8B030D-6E8A-4147-A177-3AD203B41FA5}">
                      <a16:colId xmlns:a16="http://schemas.microsoft.com/office/drawing/2014/main" val="1118629657"/>
                    </a:ext>
                  </a:extLst>
                </a:gridCol>
                <a:gridCol w="620913">
                  <a:extLst>
                    <a:ext uri="{9D8B030D-6E8A-4147-A177-3AD203B41FA5}">
                      <a16:colId xmlns:a16="http://schemas.microsoft.com/office/drawing/2014/main" val="2684714866"/>
                    </a:ext>
                  </a:extLst>
                </a:gridCol>
                <a:gridCol w="576000">
                  <a:extLst>
                    <a:ext uri="{9D8B030D-6E8A-4147-A177-3AD203B41FA5}">
                      <a16:colId xmlns:a16="http://schemas.microsoft.com/office/drawing/2014/main" val="2266280382"/>
                    </a:ext>
                  </a:extLst>
                </a:gridCol>
                <a:gridCol w="497664">
                  <a:extLst>
                    <a:ext uri="{9D8B030D-6E8A-4147-A177-3AD203B41FA5}">
                      <a16:colId xmlns:a16="http://schemas.microsoft.com/office/drawing/2014/main" val="1696845679"/>
                    </a:ext>
                  </a:extLst>
                </a:gridCol>
                <a:gridCol w="497664">
                  <a:extLst>
                    <a:ext uri="{9D8B030D-6E8A-4147-A177-3AD203B41FA5}">
                      <a16:colId xmlns:a16="http://schemas.microsoft.com/office/drawing/2014/main" val="1884129990"/>
                    </a:ext>
                  </a:extLst>
                </a:gridCol>
                <a:gridCol w="497664">
                  <a:extLst>
                    <a:ext uri="{9D8B030D-6E8A-4147-A177-3AD203B41FA5}">
                      <a16:colId xmlns:a16="http://schemas.microsoft.com/office/drawing/2014/main" val="3849646306"/>
                    </a:ext>
                  </a:extLst>
                </a:gridCol>
                <a:gridCol w="497664">
                  <a:extLst>
                    <a:ext uri="{9D8B030D-6E8A-4147-A177-3AD203B41FA5}">
                      <a16:colId xmlns:a16="http://schemas.microsoft.com/office/drawing/2014/main" val="2065786747"/>
                    </a:ext>
                  </a:extLst>
                </a:gridCol>
                <a:gridCol w="497664">
                  <a:extLst>
                    <a:ext uri="{9D8B030D-6E8A-4147-A177-3AD203B41FA5}">
                      <a16:colId xmlns:a16="http://schemas.microsoft.com/office/drawing/2014/main" val="1250465927"/>
                    </a:ext>
                  </a:extLst>
                </a:gridCol>
              </a:tblGrid>
              <a:tr h="79823">
                <a:tc gridSpan="3">
                  <a:txBody>
                    <a:bodyPr/>
                    <a:lstStyle/>
                    <a:p>
                      <a:pPr algn="l" fontAlgn="ctr"/>
                      <a:r>
                        <a:rPr lang="en-US" altLang="ko-KR" sz="800" b="1" i="0" u="none" strike="noStrike">
                          <a:solidFill>
                            <a:srgbClr val="FFFFFF"/>
                          </a:solidFill>
                          <a:effectLst/>
                          <a:latin typeface="Arial" panose="020B0604020202020204" pitchFamily="34" charset="0"/>
                          <a:ea typeface="+mj-ea"/>
                          <a:cs typeface="Arial" panose="020B0604020202020204" pitchFamily="34" charset="0"/>
                        </a:rPr>
                        <a:t>(</a:t>
                      </a:r>
                      <a:r>
                        <a:rPr lang="ko-KR" altLang="en-US" sz="800" b="1" i="0" u="none" strike="noStrike">
                          <a:solidFill>
                            <a:srgbClr val="FFFFFF"/>
                          </a:solidFill>
                          <a:effectLst/>
                          <a:latin typeface="Arial" panose="020B0604020202020204" pitchFamily="34" charset="0"/>
                          <a:ea typeface="+mj-ea"/>
                          <a:cs typeface="Arial" panose="020B0604020202020204" pitchFamily="34" charset="0"/>
                        </a:rPr>
                        <a:t>단위</a:t>
                      </a:r>
                      <a:r>
                        <a:rPr lang="en-US" altLang="ko-KR" sz="800" b="1" i="0" u="none" strike="noStrike">
                          <a:solidFill>
                            <a:srgbClr val="FFFFFF"/>
                          </a:solidFill>
                          <a:effectLst/>
                          <a:latin typeface="Arial" panose="020B0604020202020204" pitchFamily="34" charset="0"/>
                          <a:ea typeface="+mj-ea"/>
                          <a:cs typeface="Arial" panose="020B0604020202020204" pitchFamily="34" charset="0"/>
                        </a:rPr>
                        <a:t>: </a:t>
                      </a:r>
                      <a:r>
                        <a:rPr lang="ko-KR" altLang="en-US" sz="800" b="1" i="0" u="none" strike="noStrike">
                          <a:solidFill>
                            <a:srgbClr val="FFFFFF"/>
                          </a:solidFill>
                          <a:effectLst/>
                          <a:latin typeface="Arial" panose="020B0604020202020204" pitchFamily="34" charset="0"/>
                          <a:ea typeface="+mj-ea"/>
                          <a:cs typeface="Arial" panose="020B0604020202020204" pitchFamily="34" charset="0"/>
                        </a:rPr>
                        <a:t>백만원</a:t>
                      </a:r>
                      <a:r>
                        <a:rPr lang="en-US" altLang="ko-KR" sz="800" b="1" i="0" u="none" strike="noStrike">
                          <a:solidFill>
                            <a:srgbClr val="FFFFFF"/>
                          </a:solidFill>
                          <a:effectLst/>
                          <a:latin typeface="Arial" panose="020B0604020202020204" pitchFamily="34" charset="0"/>
                          <a:ea typeface="+mj-ea"/>
                          <a:cs typeface="Arial" panose="020B0604020202020204" pitchFamily="34" charset="0"/>
                        </a:rPr>
                        <a:t>)</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hMerge="1">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en-US" altLang="ko-KR" sz="800" b="1" i="0" u="none" strike="noStrike">
                          <a:solidFill>
                            <a:srgbClr val="FFFFFF"/>
                          </a:solidFill>
                          <a:effectLst/>
                          <a:latin typeface="Arial" panose="020B0604020202020204" pitchFamily="34" charset="0"/>
                          <a:ea typeface="맑은 고딕" panose="020B0503020000020004" pitchFamily="50" charset="-127"/>
                        </a:rPr>
                        <a:t>Forecast</a:t>
                      </a:r>
                    </a:p>
                    <a:p>
                      <a:pPr algn="ctr" fontAlgn="ctr"/>
                      <a:r>
                        <a:rPr lang="ko-KR" altLang="en-US" sz="800" b="1" i="0" u="none" strike="noStrike">
                          <a:solidFill>
                            <a:srgbClr val="FFFFFF"/>
                          </a:solidFill>
                          <a:effectLst/>
                          <a:latin typeface="맑은 고딕" panose="020B0503020000020004" pitchFamily="50" charset="-127"/>
                          <a:ea typeface="맑은 고딕" panose="020B0503020000020004" pitchFamily="50" charset="-127"/>
                        </a:rPr>
                        <a:t>　</a:t>
                      </a:r>
                    </a:p>
                  </a:txBody>
                  <a:tcPr marL="0" marR="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hMerge="1">
                  <a:txBody>
                    <a:bodyPr/>
                    <a:lstStyle/>
                    <a:p>
                      <a:pPr algn="ctr" fontAlgn="ctr"/>
                      <a:r>
                        <a:rPr lang="ko-KR" altLang="en-US" sz="800" b="1" i="0" u="none" strike="noStrike">
                          <a:solidFill>
                            <a:srgbClr val="FFFFFF"/>
                          </a:solidFill>
                          <a:effectLst/>
                          <a:latin typeface="맑은 고딕" panose="020B0503020000020004" pitchFamily="50" charset="-127"/>
                          <a:ea typeface="맑은 고딕" panose="020B0503020000020004" pitchFamily="50" charset="-127"/>
                        </a:rPr>
                        <a:t>　</a:t>
                      </a:r>
                    </a:p>
                  </a:txBody>
                  <a:tcPr marL="0" marR="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ctr" fontAlgn="ctr"/>
                      <a:r>
                        <a:rPr lang="en-US" sz="800" b="1" i="0" u="none" strike="noStrike">
                          <a:solidFill>
                            <a:srgbClr val="FFFFFF"/>
                          </a:solidFill>
                          <a:effectLst/>
                          <a:latin typeface="Arial" panose="020B0604020202020204" pitchFamily="34" charset="0"/>
                          <a:ea typeface="+mj-ea"/>
                          <a:cs typeface="Arial" panose="020B0604020202020204" pitchFamily="34" charset="0"/>
                        </a:rPr>
                        <a:t>2022 2H F</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sz="800" b="1" i="0" u="none" strike="noStrike">
                          <a:solidFill>
                            <a:srgbClr val="FFFFFF"/>
                          </a:solidFill>
                          <a:effectLst/>
                          <a:latin typeface="Arial" panose="020B0604020202020204" pitchFamily="34" charset="0"/>
                          <a:ea typeface="+mj-ea"/>
                          <a:cs typeface="Arial" panose="020B0604020202020204" pitchFamily="34" charset="0"/>
                        </a:rPr>
                        <a:t>2023 F</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sz="800" b="1" i="0" u="none" strike="noStrike">
                          <a:solidFill>
                            <a:srgbClr val="FFFFFF"/>
                          </a:solidFill>
                          <a:effectLst/>
                          <a:latin typeface="Arial" panose="020B0604020202020204" pitchFamily="34" charset="0"/>
                          <a:ea typeface="+mj-ea"/>
                          <a:cs typeface="Arial" panose="020B0604020202020204" pitchFamily="34" charset="0"/>
                        </a:rPr>
                        <a:t>2024 F</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sz="800" b="1" i="0" u="none" strike="noStrike">
                          <a:solidFill>
                            <a:srgbClr val="FFFFFF"/>
                          </a:solidFill>
                          <a:effectLst/>
                          <a:latin typeface="Arial" panose="020B0604020202020204" pitchFamily="34" charset="0"/>
                          <a:ea typeface="+mj-ea"/>
                          <a:cs typeface="Arial" panose="020B0604020202020204" pitchFamily="34" charset="0"/>
                        </a:rPr>
                        <a:t>2025 F</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sz="800" b="1" i="0" u="none" strike="noStrike">
                          <a:solidFill>
                            <a:srgbClr val="FFFFFF"/>
                          </a:solidFill>
                          <a:effectLst/>
                          <a:latin typeface="Arial" panose="020B0604020202020204" pitchFamily="34" charset="0"/>
                          <a:ea typeface="+mj-ea"/>
                          <a:cs typeface="Arial" panose="020B0604020202020204" pitchFamily="34" charset="0"/>
                        </a:rPr>
                        <a:t>2026 F</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sz="800" b="1" i="0" u="none" strike="noStrike">
                          <a:solidFill>
                            <a:srgbClr val="FFFFFF"/>
                          </a:solidFill>
                          <a:effectLst/>
                          <a:latin typeface="Arial" panose="020B0604020202020204" pitchFamily="34" charset="0"/>
                          <a:ea typeface="+mj-ea"/>
                          <a:cs typeface="Arial" panose="020B0604020202020204" pitchFamily="34" charset="0"/>
                        </a:rPr>
                        <a:t>2027 F</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extLst>
                  <a:ext uri="{0D108BD9-81ED-4DB2-BD59-A6C34878D82A}">
                    <a16:rowId xmlns:a16="http://schemas.microsoft.com/office/drawing/2014/main" val="2984805002"/>
                  </a:ext>
                </a:extLst>
              </a:tr>
              <a:tr h="79823">
                <a:tc gridSpan="3">
                  <a:txBody>
                    <a:bodyPr/>
                    <a:lstStyle/>
                    <a:p>
                      <a:pPr algn="l" fontAlgn="ctr"/>
                      <a:r>
                        <a:rPr lang="ko-KR" altLang="en-US" sz="800" b="1" i="0" u="none" strike="noStrike">
                          <a:solidFill>
                            <a:srgbClr val="000000"/>
                          </a:solidFill>
                          <a:effectLst/>
                          <a:latin typeface="맑은 고딕" panose="020B0503020000020004" pitchFamily="50" charset="-127"/>
                          <a:ea typeface="맑은 고딕" panose="020B0503020000020004" pitchFamily="50" charset="-127"/>
                        </a:rPr>
                        <a:t>평균인원</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hMerge="1">
                  <a:txBody>
                    <a:bodyPr/>
                    <a:lstStyle/>
                    <a:p>
                      <a:pPr latinLnBrk="1"/>
                      <a:endParaRPr lang="ko-KR" altLang="en-US"/>
                    </a:p>
                  </a:txBody>
                  <a:tcPr/>
                </a:tc>
                <a:tc hMerge="1">
                  <a:txBody>
                    <a:bodyPr/>
                    <a:lstStyle/>
                    <a:p>
                      <a:pPr latinLnBrk="1"/>
                      <a:endParaRPr lang="ko-KR" altLang="en-US"/>
                    </a:p>
                  </a:txBody>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50</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50</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50</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50</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50</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50</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3041846164"/>
                  </a:ext>
                </a:extLst>
              </a:tr>
              <a:tr h="79823">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직접</a:t>
                      </a: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hMerge="1">
                  <a:txBody>
                    <a:bodyPr/>
                    <a:lstStyle/>
                    <a:p>
                      <a:pPr latinLnBrk="1"/>
                      <a:endParaRPr lang="ko-KR" altLang="en-US"/>
                    </a:p>
                  </a:txBody>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26</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26</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26</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26</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26</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26</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1245771974"/>
                  </a:ext>
                </a:extLst>
              </a:tr>
              <a:tr h="79823">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en-US" sz="800" b="0" i="0" u="none" strike="noStrike">
                          <a:solidFill>
                            <a:srgbClr val="000000"/>
                          </a:solidFill>
                          <a:effectLst/>
                          <a:latin typeface="맑은 고딕" panose="020B0503020000020004" pitchFamily="50" charset="-127"/>
                          <a:ea typeface="맑은 고딕" panose="020B0503020000020004" pitchFamily="50" charset="-127"/>
                        </a:rPr>
                        <a:t>key man</a:t>
                      </a: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extLst>
                  <a:ext uri="{0D108BD9-81ED-4DB2-BD59-A6C34878D82A}">
                    <a16:rowId xmlns:a16="http://schemas.microsoft.com/office/drawing/2014/main" val="3344435897"/>
                  </a:ext>
                </a:extLst>
              </a:tr>
              <a:tr h="79823">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일반</a:t>
                      </a:r>
                    </a:p>
                  </a:txBody>
                  <a:tcPr marL="36000" marR="36000" marT="0" marB="0" anchor="ctr">
                    <a:lnL w="6350" cap="flat" cmpd="sng" algn="ctr">
                      <a:solidFill>
                        <a:srgbClr val="00338D"/>
                      </a:solidFill>
                      <a:prstDash val="dot"/>
                      <a:round/>
                      <a:headEnd type="none" w="med" len="med"/>
                      <a:tailEnd type="none" w="med" len="med"/>
                    </a:lnL>
                    <a:lnR>
                      <a:noFill/>
                    </a:lnR>
                    <a:lnT>
                      <a:noFill/>
                    </a:lnT>
                    <a:lnB w="6350" cap="flat" cmpd="sng" algn="ctr">
                      <a:solidFill>
                        <a:srgbClr val="00338D"/>
                      </a:solidFill>
                      <a:prstDash val="dot"/>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19</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19</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19</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19</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19</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19</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1396940799"/>
                  </a:ext>
                </a:extLst>
              </a:tr>
              <a:tr h="79823">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간접</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1647820179"/>
                  </a:ext>
                </a:extLst>
              </a:tr>
              <a:tr h="79823">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en-US" sz="800" b="0" i="0" u="none" strike="noStrike" dirty="0">
                          <a:solidFill>
                            <a:srgbClr val="000000"/>
                          </a:solidFill>
                          <a:effectLst/>
                          <a:latin typeface="맑은 고딕" panose="020B0503020000020004" pitchFamily="50" charset="-127"/>
                          <a:ea typeface="맑은 고딕" panose="020B0503020000020004" pitchFamily="50" charset="-127"/>
                        </a:rPr>
                        <a:t>key man</a:t>
                      </a:r>
                      <a:r>
                        <a:rPr lang="en-US" sz="800" b="0" i="0" u="none" strike="noStrike" baseline="30000" dirty="0">
                          <a:solidFill>
                            <a:srgbClr val="000000"/>
                          </a:solidFill>
                          <a:effectLst/>
                          <a:latin typeface="맑은 고딕" panose="020B0503020000020004" pitchFamily="50" charset="-127"/>
                          <a:ea typeface="맑은 고딕" panose="020B0503020000020004" pitchFamily="50" charset="-127"/>
                        </a:rPr>
                        <a:t>3</a:t>
                      </a: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6(7)</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6(7)</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6(7)</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6(7)</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6(7)</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extLst>
                  <a:ext uri="{0D108BD9-81ED-4DB2-BD59-A6C34878D82A}">
                    <a16:rowId xmlns:a16="http://schemas.microsoft.com/office/drawing/2014/main" val="2518778725"/>
                  </a:ext>
                </a:extLst>
              </a:tr>
              <a:tr h="79823">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일반</a:t>
                      </a:r>
                    </a:p>
                  </a:txBody>
                  <a:tcPr marL="36000" marR="36000" marT="0" marB="0" anchor="ctr">
                    <a:lnL w="6350" cap="flat" cmpd="sng" algn="ctr">
                      <a:solidFill>
                        <a:srgbClr val="00338D"/>
                      </a:solidFill>
                      <a:prstDash val="dot"/>
                      <a:round/>
                      <a:headEnd type="none" w="med" len="med"/>
                      <a:tailEnd type="none" w="med" len="med"/>
                    </a:lnL>
                    <a:lnR>
                      <a:noFill/>
                    </a:lnR>
                    <a:lnT>
                      <a:noFill/>
                    </a:lnT>
                    <a:lnB w="6350" cap="flat" cmpd="sng" algn="ctr">
                      <a:solidFill>
                        <a:srgbClr val="00338D"/>
                      </a:solidFill>
                      <a:prstDash val="dot"/>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3480113326"/>
                  </a:ext>
                </a:extLst>
              </a:tr>
              <a:tr h="79823">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solidFill>
                        <a:srgbClr val="00338D"/>
                      </a:solidFill>
                      <a:prstDash val="solid"/>
                      <a:round/>
                      <a:headEnd type="none" w="med" len="med"/>
                      <a:tailEnd type="none" w="med" len="med"/>
                    </a:lnB>
                  </a:tcPr>
                </a:tc>
                <a:tc gridSpan="2">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도급</a:t>
                      </a:r>
                    </a:p>
                  </a:txBody>
                  <a:tcPr marL="36000" marR="36000" marT="0" marB="0" anchor="ctr">
                    <a:lnL w="6350" cap="flat" cmpd="sng" algn="ctr">
                      <a:solidFill>
                        <a:srgbClr val="00338D"/>
                      </a:solidFill>
                      <a:prstDash val="dot"/>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16</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16</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16</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16</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16</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16</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3785756359"/>
                  </a:ext>
                </a:extLst>
              </a:tr>
              <a:tr h="79823">
                <a:tc gridSpan="3">
                  <a:txBody>
                    <a:bodyPr/>
                    <a:lstStyle/>
                    <a:p>
                      <a:pPr algn="l" fontAlgn="ctr"/>
                      <a:r>
                        <a:rPr lang="en-US" sz="800" b="1" i="0" u="none" strike="noStrike">
                          <a:solidFill>
                            <a:srgbClr val="000000"/>
                          </a:solidFill>
                          <a:effectLst/>
                          <a:latin typeface="맑은 고딕" panose="020B0503020000020004" pitchFamily="50" charset="-127"/>
                          <a:ea typeface="맑은 고딕" panose="020B0503020000020004" pitchFamily="50" charset="-127"/>
                        </a:rPr>
                        <a:t>Per capita</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hMerge="1">
                  <a:txBody>
                    <a:bodyPr/>
                    <a:lstStyle/>
                    <a:p>
                      <a:pPr latinLnBrk="1"/>
                      <a:endParaRPr lang="ko-KR" altLang="en-US"/>
                    </a:p>
                  </a:txBody>
                  <a:tcPr/>
                </a:tc>
                <a:tc hMerge="1">
                  <a:txBody>
                    <a:bodyPr/>
                    <a:lstStyle/>
                    <a:p>
                      <a:pPr latinLnBrk="1"/>
                      <a:endParaRPr lang="ko-KR" altLang="en-US"/>
                    </a:p>
                  </a:txBody>
                  <a:tcPr/>
                </a:tc>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36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43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44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45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47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48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3838425941"/>
                  </a:ext>
                </a:extLst>
              </a:tr>
              <a:tr h="79823">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직접</a:t>
                      </a: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hMerge="1">
                  <a:txBody>
                    <a:bodyPr/>
                    <a:lstStyle/>
                    <a:p>
                      <a:pPr latinLnBrk="1"/>
                      <a:endParaRPr lang="ko-KR" altLang="en-US"/>
                    </a:p>
                  </a:txBody>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35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42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42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43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45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46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1268869455"/>
                  </a:ext>
                </a:extLst>
              </a:tr>
              <a:tr h="79823">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en-US" sz="800" b="0" i="0" u="none" strike="noStrike">
                          <a:solidFill>
                            <a:srgbClr val="000000"/>
                          </a:solidFill>
                          <a:effectLst/>
                          <a:latin typeface="맑은 고딕" panose="020B0503020000020004" pitchFamily="50" charset="-127"/>
                          <a:ea typeface="맑은 고딕" panose="020B0503020000020004" pitchFamily="50" charset="-127"/>
                        </a:rPr>
                        <a:t>key man</a:t>
                      </a: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39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46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46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47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49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solidFill>
                      <a:srgbClr val="FFFFFF"/>
                    </a:solidFill>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51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extLst>
                  <a:ext uri="{0D108BD9-81ED-4DB2-BD59-A6C34878D82A}">
                    <a16:rowId xmlns:a16="http://schemas.microsoft.com/office/drawing/2014/main" val="1202506426"/>
                  </a:ext>
                </a:extLst>
              </a:tr>
              <a:tr h="79823">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일반</a:t>
                      </a:r>
                    </a:p>
                  </a:txBody>
                  <a:tcPr marL="36000" marR="36000" marT="0" marB="0" anchor="ctr">
                    <a:lnL w="6350" cap="flat" cmpd="sng" algn="ctr">
                      <a:solidFill>
                        <a:srgbClr val="00338D"/>
                      </a:solidFill>
                      <a:prstDash val="dot"/>
                      <a:round/>
                      <a:headEnd type="none" w="med" len="med"/>
                      <a:tailEnd type="none" w="med" len="med"/>
                    </a:lnL>
                    <a:lnR>
                      <a:noFill/>
                    </a:lnR>
                    <a:lnT>
                      <a:noFill/>
                    </a:lnT>
                    <a:lnB w="6350" cap="flat" cmpd="sng" algn="ctr">
                      <a:solidFill>
                        <a:srgbClr val="00338D"/>
                      </a:solidFill>
                      <a:prstDash val="dot"/>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33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40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41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42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43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solidFill>
                      <a:srgbClr val="FFFFFF"/>
                    </a:solidFill>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44 </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3742048813"/>
                  </a:ext>
                </a:extLst>
              </a:tr>
              <a:tr h="79823">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간접</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39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47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48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50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51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53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554997202"/>
                  </a:ext>
                </a:extLst>
              </a:tr>
              <a:tr h="79823">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en-US" sz="800" b="0" i="0" u="none" strike="noStrike">
                          <a:solidFill>
                            <a:srgbClr val="000000"/>
                          </a:solidFill>
                          <a:effectLst/>
                          <a:latin typeface="맑은 고딕" panose="020B0503020000020004" pitchFamily="50" charset="-127"/>
                          <a:ea typeface="맑은 고딕" panose="020B0503020000020004" pitchFamily="50" charset="-127"/>
                        </a:rPr>
                        <a:t>key man</a:t>
                      </a: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40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50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51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52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54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solidFill>
                      <a:srgbClr val="FFFFFF"/>
                    </a:solidFill>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56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extLst>
                  <a:ext uri="{0D108BD9-81ED-4DB2-BD59-A6C34878D82A}">
                    <a16:rowId xmlns:a16="http://schemas.microsoft.com/office/drawing/2014/main" val="1369609511"/>
                  </a:ext>
                </a:extLst>
              </a:tr>
              <a:tr h="79823">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일반</a:t>
                      </a:r>
                    </a:p>
                  </a:txBody>
                  <a:tcPr marL="36000" marR="36000" marT="0" marB="0" anchor="ctr">
                    <a:lnL w="6350" cap="flat" cmpd="sng" algn="ctr">
                      <a:solidFill>
                        <a:srgbClr val="00338D"/>
                      </a:solidFill>
                      <a:prstDash val="dot"/>
                      <a:round/>
                      <a:headEnd type="none" w="med" len="med"/>
                      <a:tailEnd type="none" w="med" len="med"/>
                    </a:lnL>
                    <a:lnR>
                      <a:noFill/>
                    </a:lnR>
                    <a:lnT>
                      <a:noFill/>
                    </a:lnT>
                    <a:lnB w="6350" cap="flat" cmpd="sng" algn="ctr">
                      <a:solidFill>
                        <a:srgbClr val="00338D"/>
                      </a:solidFill>
                      <a:prstDash val="dot"/>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38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42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43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44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45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solidFill>
                      <a:srgbClr val="FFFFFF"/>
                    </a:solidFill>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47 </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2292094896"/>
                  </a:ext>
                </a:extLst>
              </a:tr>
              <a:tr h="79823">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solidFill>
                        <a:srgbClr val="00338D"/>
                      </a:solidFill>
                      <a:prstDash val="solid"/>
                      <a:round/>
                      <a:headEnd type="none" w="med" len="med"/>
                      <a:tailEnd type="none" w="med" len="med"/>
                    </a:lnB>
                  </a:tcPr>
                </a:tc>
                <a:tc gridSpan="2">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도급</a:t>
                      </a:r>
                    </a:p>
                  </a:txBody>
                  <a:tcPr marL="36000" marR="36000" marT="0" marB="0" anchor="ctr">
                    <a:lnL w="6350" cap="flat" cmpd="sng" algn="ctr">
                      <a:solidFill>
                        <a:srgbClr val="00338D"/>
                      </a:solidFill>
                      <a:prstDash val="dot"/>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36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44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45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46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47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r" rtl="0"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49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3460137618"/>
                  </a:ext>
                </a:extLst>
              </a:tr>
            </a:tbl>
          </a:graphicData>
        </a:graphic>
      </p:graphicFrame>
      <p:sp>
        <p:nvSpPr>
          <p:cNvPr id="19" name="직사각형 18">
            <a:extLst>
              <a:ext uri="{FF2B5EF4-FFF2-40B4-BE49-F238E27FC236}">
                <a16:creationId xmlns:a16="http://schemas.microsoft.com/office/drawing/2014/main" id="{49EF58AC-9ED1-41D9-80F5-D424D2BA4D12}"/>
              </a:ext>
            </a:extLst>
          </p:cNvPr>
          <p:cNvSpPr/>
          <p:nvPr/>
        </p:nvSpPr>
        <p:spPr>
          <a:xfrm>
            <a:off x="5054600" y="6017529"/>
            <a:ext cx="4352711" cy="107722"/>
          </a:xfrm>
          <a:prstGeom prst="rect">
            <a:avLst/>
          </a:prstGeom>
        </p:spPr>
        <p:txBody>
          <a:bodyPr wrap="square" lIns="0" tIns="0" rIns="0" bIns="0" anchor="b">
            <a:spAutoFit/>
          </a:bodyPr>
          <a:lstStyle/>
          <a:p>
            <a:pPr>
              <a:defRPr/>
            </a:pPr>
            <a:r>
              <a:rPr lang="en-US" altLang="ko-KR" sz="700" kern="0" dirty="0">
                <a:latin typeface="Arial" panose="020B0604020202020204" pitchFamily="34" charset="0"/>
                <a:ea typeface="+mj-ea"/>
                <a:cs typeface="Arial" panose="020B0604020202020204" pitchFamily="34" charset="0"/>
              </a:rPr>
              <a:t>Note 4: </a:t>
            </a:r>
            <a:r>
              <a:rPr lang="ko-KR" altLang="en-US" sz="700" kern="0" dirty="0">
                <a:latin typeface="Arial" panose="020B0604020202020204" pitchFamily="34" charset="0"/>
                <a:ea typeface="+mj-ea"/>
                <a:cs typeface="Arial" panose="020B0604020202020204" pitchFamily="34" charset="0"/>
              </a:rPr>
              <a:t>제조팀장 및 </a:t>
            </a:r>
            <a:r>
              <a:rPr lang="en-US" altLang="ko-KR" sz="700" kern="0" dirty="0">
                <a:latin typeface="Arial" panose="020B0604020202020204" pitchFamily="34" charset="0"/>
                <a:ea typeface="+mj-ea"/>
                <a:cs typeface="Arial" panose="020B0604020202020204" pitchFamily="34" charset="0"/>
              </a:rPr>
              <a:t>Product Engineer</a:t>
            </a:r>
          </a:p>
        </p:txBody>
      </p:sp>
      <p:graphicFrame>
        <p:nvGraphicFramePr>
          <p:cNvPr id="17" name="표 16">
            <a:extLst>
              <a:ext uri="{FF2B5EF4-FFF2-40B4-BE49-F238E27FC236}">
                <a16:creationId xmlns:a16="http://schemas.microsoft.com/office/drawing/2014/main" id="{E282E45C-907B-43D8-9B19-1194CECAC6B7}"/>
              </a:ext>
            </a:extLst>
          </p:cNvPr>
          <p:cNvGraphicFramePr>
            <a:graphicFrameLocks noGrp="1"/>
          </p:cNvGraphicFramePr>
          <p:nvPr>
            <p:extLst>
              <p:ext uri="{D42A27DB-BD31-4B8C-83A1-F6EECF244321}">
                <p14:modId xmlns:p14="http://schemas.microsoft.com/office/powerpoint/2010/main" val="424717076"/>
              </p:ext>
            </p:extLst>
          </p:nvPr>
        </p:nvGraphicFramePr>
        <p:xfrm>
          <a:off x="5202769" y="3852053"/>
          <a:ext cx="3969617" cy="1828800"/>
        </p:xfrm>
        <a:graphic>
          <a:graphicData uri="http://schemas.openxmlformats.org/drawingml/2006/table">
            <a:tbl>
              <a:tblPr/>
              <a:tblGrid>
                <a:gridCol w="142192">
                  <a:extLst>
                    <a:ext uri="{9D8B030D-6E8A-4147-A177-3AD203B41FA5}">
                      <a16:colId xmlns:a16="http://schemas.microsoft.com/office/drawing/2014/main" val="1689298069"/>
                    </a:ext>
                  </a:extLst>
                </a:gridCol>
                <a:gridCol w="142192">
                  <a:extLst>
                    <a:ext uri="{9D8B030D-6E8A-4147-A177-3AD203B41FA5}">
                      <a16:colId xmlns:a16="http://schemas.microsoft.com/office/drawing/2014/main" val="1118629657"/>
                    </a:ext>
                  </a:extLst>
                </a:gridCol>
                <a:gridCol w="620913">
                  <a:extLst>
                    <a:ext uri="{9D8B030D-6E8A-4147-A177-3AD203B41FA5}">
                      <a16:colId xmlns:a16="http://schemas.microsoft.com/office/drawing/2014/main" val="2684714866"/>
                    </a:ext>
                  </a:extLst>
                </a:gridCol>
                <a:gridCol w="576000">
                  <a:extLst>
                    <a:ext uri="{9D8B030D-6E8A-4147-A177-3AD203B41FA5}">
                      <a16:colId xmlns:a16="http://schemas.microsoft.com/office/drawing/2014/main" val="2266280382"/>
                    </a:ext>
                  </a:extLst>
                </a:gridCol>
                <a:gridCol w="497664">
                  <a:extLst>
                    <a:ext uri="{9D8B030D-6E8A-4147-A177-3AD203B41FA5}">
                      <a16:colId xmlns:a16="http://schemas.microsoft.com/office/drawing/2014/main" val="1696845679"/>
                    </a:ext>
                  </a:extLst>
                </a:gridCol>
                <a:gridCol w="497664">
                  <a:extLst>
                    <a:ext uri="{9D8B030D-6E8A-4147-A177-3AD203B41FA5}">
                      <a16:colId xmlns:a16="http://schemas.microsoft.com/office/drawing/2014/main" val="1884129990"/>
                    </a:ext>
                  </a:extLst>
                </a:gridCol>
                <a:gridCol w="497664">
                  <a:extLst>
                    <a:ext uri="{9D8B030D-6E8A-4147-A177-3AD203B41FA5}">
                      <a16:colId xmlns:a16="http://schemas.microsoft.com/office/drawing/2014/main" val="3849646306"/>
                    </a:ext>
                  </a:extLst>
                </a:gridCol>
                <a:gridCol w="497664">
                  <a:extLst>
                    <a:ext uri="{9D8B030D-6E8A-4147-A177-3AD203B41FA5}">
                      <a16:colId xmlns:a16="http://schemas.microsoft.com/office/drawing/2014/main" val="2065786747"/>
                    </a:ext>
                  </a:extLst>
                </a:gridCol>
                <a:gridCol w="497664">
                  <a:extLst>
                    <a:ext uri="{9D8B030D-6E8A-4147-A177-3AD203B41FA5}">
                      <a16:colId xmlns:a16="http://schemas.microsoft.com/office/drawing/2014/main" val="1250465927"/>
                    </a:ext>
                  </a:extLst>
                </a:gridCol>
              </a:tblGrid>
              <a:tr h="79823">
                <a:tc gridSpan="3">
                  <a:txBody>
                    <a:bodyPr/>
                    <a:lstStyle/>
                    <a:p>
                      <a:pPr algn="l" fontAlgn="ctr"/>
                      <a:r>
                        <a:rPr lang="en-US" altLang="ko-KR" sz="800" b="1" i="0" u="none" strike="noStrike">
                          <a:solidFill>
                            <a:srgbClr val="FFFFFF"/>
                          </a:solidFill>
                          <a:effectLst/>
                          <a:latin typeface="Arial" panose="020B0604020202020204" pitchFamily="34" charset="0"/>
                          <a:ea typeface="+mj-ea"/>
                          <a:cs typeface="Arial" panose="020B0604020202020204" pitchFamily="34" charset="0"/>
                        </a:rPr>
                        <a:t>(</a:t>
                      </a:r>
                      <a:r>
                        <a:rPr lang="ko-KR" altLang="en-US" sz="800" b="1" i="0" u="none" strike="noStrike">
                          <a:solidFill>
                            <a:srgbClr val="FFFFFF"/>
                          </a:solidFill>
                          <a:effectLst/>
                          <a:latin typeface="Arial" panose="020B0604020202020204" pitchFamily="34" charset="0"/>
                          <a:ea typeface="+mj-ea"/>
                          <a:cs typeface="Arial" panose="020B0604020202020204" pitchFamily="34" charset="0"/>
                        </a:rPr>
                        <a:t>단위</a:t>
                      </a:r>
                      <a:r>
                        <a:rPr lang="en-US" altLang="ko-KR" sz="800" b="1" i="0" u="none" strike="noStrike">
                          <a:solidFill>
                            <a:srgbClr val="FFFFFF"/>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hMerge="1">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en-US" altLang="ko-KR" sz="800" b="1" i="0" u="none" strike="noStrike">
                          <a:solidFill>
                            <a:srgbClr val="FFFFFF"/>
                          </a:solidFill>
                          <a:effectLst/>
                          <a:latin typeface="Arial" panose="020B0604020202020204" pitchFamily="34" charset="0"/>
                          <a:ea typeface="맑은 고딕" panose="020B0503020000020004" pitchFamily="50" charset="-127"/>
                        </a:rPr>
                        <a:t>Forecast</a:t>
                      </a:r>
                    </a:p>
                    <a:p>
                      <a:pPr algn="ctr" fontAlgn="ctr"/>
                      <a:r>
                        <a:rPr lang="ko-KR" altLang="en-US" sz="800" b="1" i="0" u="none" strike="noStrike">
                          <a:solidFill>
                            <a:srgbClr val="FFFFFF"/>
                          </a:solidFill>
                          <a:effectLst/>
                          <a:latin typeface="맑은 고딕" panose="020B0503020000020004" pitchFamily="50" charset="-127"/>
                          <a:ea typeface="맑은 고딕" panose="020B0503020000020004" pitchFamily="50" charset="-127"/>
                        </a:rPr>
                        <a:t>　</a:t>
                      </a:r>
                    </a:p>
                  </a:txBody>
                  <a:tcPr marL="0" marR="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hMerge="1">
                  <a:txBody>
                    <a:bodyPr/>
                    <a:lstStyle/>
                    <a:p>
                      <a:pPr algn="ctr" fontAlgn="ctr"/>
                      <a:r>
                        <a:rPr lang="ko-KR" altLang="en-US" sz="800" b="1" i="0" u="none" strike="noStrike">
                          <a:solidFill>
                            <a:srgbClr val="FFFFFF"/>
                          </a:solidFill>
                          <a:effectLst/>
                          <a:latin typeface="맑은 고딕" panose="020B0503020000020004" pitchFamily="50" charset="-127"/>
                          <a:ea typeface="맑은 고딕" panose="020B0503020000020004" pitchFamily="50" charset="-127"/>
                        </a:rPr>
                        <a:t>　</a:t>
                      </a:r>
                    </a:p>
                  </a:txBody>
                  <a:tcPr marL="0" marR="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ctr" fontAlgn="ctr"/>
                      <a:r>
                        <a:rPr lang="en-US" sz="800" b="1" i="0" u="none" strike="noStrike">
                          <a:solidFill>
                            <a:srgbClr val="FFFFFF"/>
                          </a:solidFill>
                          <a:effectLst/>
                          <a:latin typeface="Arial" panose="020B0604020202020204" pitchFamily="34" charset="0"/>
                          <a:ea typeface="+mj-ea"/>
                          <a:cs typeface="Arial" panose="020B0604020202020204" pitchFamily="34" charset="0"/>
                        </a:rPr>
                        <a:t>2022 2H F</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sz="800" b="1" i="0" u="none" strike="noStrike">
                          <a:solidFill>
                            <a:srgbClr val="FFFFFF"/>
                          </a:solidFill>
                          <a:effectLst/>
                          <a:latin typeface="Arial" panose="020B0604020202020204" pitchFamily="34" charset="0"/>
                          <a:ea typeface="+mj-ea"/>
                          <a:cs typeface="Arial" panose="020B0604020202020204" pitchFamily="34" charset="0"/>
                        </a:rPr>
                        <a:t>2023 F</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sz="800" b="1" i="0" u="none" strike="noStrike">
                          <a:solidFill>
                            <a:srgbClr val="FFFFFF"/>
                          </a:solidFill>
                          <a:effectLst/>
                          <a:latin typeface="Arial" panose="020B0604020202020204" pitchFamily="34" charset="0"/>
                          <a:ea typeface="+mj-ea"/>
                          <a:cs typeface="Arial" panose="020B0604020202020204" pitchFamily="34" charset="0"/>
                        </a:rPr>
                        <a:t>2024 F</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sz="800" b="1" i="0" u="none" strike="noStrike">
                          <a:solidFill>
                            <a:srgbClr val="FFFFFF"/>
                          </a:solidFill>
                          <a:effectLst/>
                          <a:latin typeface="Arial" panose="020B0604020202020204" pitchFamily="34" charset="0"/>
                          <a:ea typeface="+mj-ea"/>
                          <a:cs typeface="Arial" panose="020B0604020202020204" pitchFamily="34" charset="0"/>
                        </a:rPr>
                        <a:t>2025 F</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sz="800" b="1" i="0" u="none" strike="noStrike">
                          <a:solidFill>
                            <a:srgbClr val="FFFFFF"/>
                          </a:solidFill>
                          <a:effectLst/>
                          <a:latin typeface="Arial" panose="020B0604020202020204" pitchFamily="34" charset="0"/>
                          <a:ea typeface="+mj-ea"/>
                          <a:cs typeface="Arial" panose="020B0604020202020204" pitchFamily="34" charset="0"/>
                        </a:rPr>
                        <a:t>2026 F</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sz="800" b="1" i="0" u="none" strike="noStrike">
                          <a:solidFill>
                            <a:srgbClr val="FFFFFF"/>
                          </a:solidFill>
                          <a:effectLst/>
                          <a:latin typeface="Arial" panose="020B0604020202020204" pitchFamily="34" charset="0"/>
                          <a:ea typeface="+mj-ea"/>
                          <a:cs typeface="Arial" panose="020B0604020202020204" pitchFamily="34" charset="0"/>
                        </a:rPr>
                        <a:t>2027 F</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extLst>
                  <a:ext uri="{0D108BD9-81ED-4DB2-BD59-A6C34878D82A}">
                    <a16:rowId xmlns:a16="http://schemas.microsoft.com/office/drawing/2014/main" val="2984805002"/>
                  </a:ext>
                </a:extLst>
              </a:tr>
              <a:tr h="79823">
                <a:tc gridSpan="3">
                  <a:txBody>
                    <a:bodyPr/>
                    <a:lstStyle/>
                    <a:p>
                      <a:pPr algn="l" fontAlgn="ctr"/>
                      <a:r>
                        <a:rPr lang="ko-KR" altLang="en-US" sz="800" b="1" i="0" u="none" strike="noStrike">
                          <a:solidFill>
                            <a:srgbClr val="000000"/>
                          </a:solidFill>
                          <a:effectLst/>
                          <a:latin typeface="맑은 고딕" panose="020B0503020000020004" pitchFamily="50" charset="-127"/>
                          <a:ea typeface="맑은 고딕" panose="020B0503020000020004" pitchFamily="50" charset="-127"/>
                        </a:rPr>
                        <a:t>평균인원</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hMerge="1">
                  <a:txBody>
                    <a:bodyPr/>
                    <a:lstStyle/>
                    <a:p>
                      <a:pPr latinLnBrk="1"/>
                      <a:endParaRPr lang="ko-KR" altLang="en-US"/>
                    </a:p>
                  </a:txBody>
                  <a:tcPr/>
                </a:tc>
                <a:tc hMerge="1">
                  <a:txBody>
                    <a:bodyPr/>
                    <a:lstStyle/>
                    <a:p>
                      <a:pPr latinLnBrk="1"/>
                      <a:endParaRPr lang="ko-KR" altLang="en-US"/>
                    </a:p>
                  </a:txBody>
                  <a:tcPr/>
                </a:tc>
                <a:tc>
                  <a:txBody>
                    <a:bodyPr/>
                    <a:lstStyle/>
                    <a:p>
                      <a:pPr algn="r" rtl="0" fontAlgn="ctr"/>
                      <a:r>
                        <a:rPr lang="en-US" altLang="ko-KR" sz="800" b="1" i="0" u="none" strike="noStrike">
                          <a:solidFill>
                            <a:srgbClr val="000000"/>
                          </a:solidFill>
                          <a:effectLst/>
                          <a:latin typeface="맑은 고딕" panose="020B0503020000020004" pitchFamily="50" charset="-127"/>
                          <a:ea typeface="맑은 고딕" panose="020B0503020000020004" pitchFamily="50" charset="-127"/>
                        </a:rPr>
                        <a:t>-</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800" b="1" i="0" u="none" strike="noStrike">
                          <a:solidFill>
                            <a:srgbClr val="000000"/>
                          </a:solidFill>
                          <a:effectLst/>
                          <a:latin typeface="맑은 고딕" panose="020B0503020000020004" pitchFamily="50" charset="-127"/>
                          <a:ea typeface="맑은 고딕" panose="020B0503020000020004" pitchFamily="50" charset="-127"/>
                        </a:rPr>
                        <a:t>1</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800" b="1" i="0" u="none" strike="noStrike">
                          <a:solidFill>
                            <a:srgbClr val="000000"/>
                          </a:solidFill>
                          <a:effectLst/>
                          <a:latin typeface="맑은 고딕" panose="020B0503020000020004" pitchFamily="50" charset="-127"/>
                          <a:ea typeface="맑은 고딕" panose="020B0503020000020004" pitchFamily="50" charset="-127"/>
                        </a:rPr>
                        <a:t>20</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800" b="1" i="0" u="none" strike="noStrike">
                          <a:solidFill>
                            <a:srgbClr val="000000"/>
                          </a:solidFill>
                          <a:effectLst/>
                          <a:latin typeface="맑은 고딕" panose="020B0503020000020004" pitchFamily="50" charset="-127"/>
                          <a:ea typeface="맑은 고딕" panose="020B0503020000020004" pitchFamily="50" charset="-127"/>
                        </a:rPr>
                        <a:t>146</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800" b="1" i="0" u="none" strike="noStrike">
                          <a:solidFill>
                            <a:srgbClr val="000000"/>
                          </a:solidFill>
                          <a:effectLst/>
                          <a:latin typeface="맑은 고딕" panose="020B0503020000020004" pitchFamily="50" charset="-127"/>
                          <a:ea typeface="맑은 고딕" panose="020B0503020000020004" pitchFamily="50" charset="-127"/>
                        </a:rPr>
                        <a:t>146</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800" b="1" i="0" u="none" strike="noStrike">
                          <a:solidFill>
                            <a:srgbClr val="000000"/>
                          </a:solidFill>
                          <a:effectLst/>
                          <a:latin typeface="맑은 고딕" panose="020B0503020000020004" pitchFamily="50" charset="-127"/>
                          <a:ea typeface="맑은 고딕" panose="020B0503020000020004" pitchFamily="50" charset="-127"/>
                        </a:rPr>
                        <a:t>146</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3041846164"/>
                  </a:ext>
                </a:extLst>
              </a:tr>
              <a:tr h="79823">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직접</a:t>
                      </a: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hMerge="1">
                  <a:txBody>
                    <a:bodyPr/>
                    <a:lstStyle/>
                    <a:p>
                      <a:pPr latinLnBrk="1"/>
                      <a:endParaRPr lang="ko-KR" altLang="en-US"/>
                    </a:p>
                  </a:txBody>
                  <a:tcPr/>
                </a:tc>
                <a:tc>
                  <a:txBody>
                    <a:bodyPr/>
                    <a:lstStyle/>
                    <a:p>
                      <a:pPr algn="r" rtl="0" fontAlgn="ctr"/>
                      <a:r>
                        <a:rPr lang="en-US" altLang="ko-KR" sz="800" b="0" i="0" u="none" strike="noStrike">
                          <a:solidFill>
                            <a:srgbClr val="000000"/>
                          </a:solidFill>
                          <a:effectLst/>
                          <a:latin typeface="맑은 고딕" panose="020B0503020000020004" pitchFamily="50" charset="-127"/>
                          <a:ea typeface="맑은 고딕" panose="020B0503020000020004" pitchFamily="50" charset="-127"/>
                        </a:rPr>
                        <a:t>-</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800" b="0" i="0" u="none" strike="noStrike">
                          <a:solidFill>
                            <a:srgbClr val="000000"/>
                          </a:solidFill>
                          <a:effectLst/>
                          <a:latin typeface="맑은 고딕" panose="020B0503020000020004" pitchFamily="50" charset="-127"/>
                          <a:ea typeface="맑은 고딕" panose="020B0503020000020004" pitchFamily="50" charset="-127"/>
                        </a:rPr>
                        <a:t>-</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800" b="0" i="0" u="none" strike="noStrike">
                          <a:solidFill>
                            <a:srgbClr val="000000"/>
                          </a:solidFill>
                          <a:effectLst/>
                          <a:latin typeface="맑은 고딕" panose="020B0503020000020004" pitchFamily="50" charset="-127"/>
                          <a:ea typeface="맑은 고딕" panose="020B0503020000020004" pitchFamily="50" charset="-127"/>
                        </a:rPr>
                        <a:t>17</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800" b="0" i="0" u="none" strike="noStrike">
                          <a:solidFill>
                            <a:srgbClr val="000000"/>
                          </a:solidFill>
                          <a:effectLst/>
                          <a:latin typeface="맑은 고딕" panose="020B0503020000020004" pitchFamily="50" charset="-127"/>
                          <a:ea typeface="맑은 고딕" panose="020B0503020000020004" pitchFamily="50" charset="-127"/>
                        </a:rPr>
                        <a:t>132</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800" b="0" i="0" u="none" strike="noStrike">
                          <a:solidFill>
                            <a:srgbClr val="000000"/>
                          </a:solidFill>
                          <a:effectLst/>
                          <a:latin typeface="맑은 고딕" panose="020B0503020000020004" pitchFamily="50" charset="-127"/>
                          <a:ea typeface="맑은 고딕" panose="020B0503020000020004" pitchFamily="50" charset="-127"/>
                        </a:rPr>
                        <a:t>132</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800" b="0" i="0" u="none" strike="noStrike">
                          <a:solidFill>
                            <a:srgbClr val="000000"/>
                          </a:solidFill>
                          <a:effectLst/>
                          <a:latin typeface="맑은 고딕" panose="020B0503020000020004" pitchFamily="50" charset="-127"/>
                          <a:ea typeface="맑은 고딕" panose="020B0503020000020004" pitchFamily="50" charset="-127"/>
                        </a:rPr>
                        <a:t>132</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1245771974"/>
                  </a:ext>
                </a:extLst>
              </a:tr>
              <a:tr h="79823">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en-US" sz="800" b="0" i="0" u="none" strike="noStrike">
                          <a:solidFill>
                            <a:srgbClr val="000000"/>
                          </a:solidFill>
                          <a:effectLst/>
                          <a:latin typeface="맑은 고딕" panose="020B0503020000020004" pitchFamily="50" charset="-127"/>
                          <a:ea typeface="맑은 고딕" panose="020B0503020000020004" pitchFamily="50" charset="-127"/>
                        </a:rPr>
                        <a:t>key man</a:t>
                      </a: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800" b="0" i="0" u="none" strike="noStrike">
                          <a:solidFill>
                            <a:srgbClr val="000000"/>
                          </a:solidFill>
                          <a:effectLst/>
                          <a:latin typeface="맑은 고딕" panose="020B0503020000020004" pitchFamily="50" charset="-127"/>
                          <a:ea typeface="맑은 고딕" panose="020B0503020000020004" pitchFamily="50" charset="-127"/>
                        </a:rPr>
                        <a:t>-</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800" b="0" i="0" u="none" strike="noStrike">
                          <a:solidFill>
                            <a:srgbClr val="000000"/>
                          </a:solidFill>
                          <a:effectLst/>
                          <a:latin typeface="맑은 고딕" panose="020B0503020000020004" pitchFamily="50" charset="-127"/>
                          <a:ea typeface="맑은 고딕" panose="020B0503020000020004" pitchFamily="50" charset="-127"/>
                        </a:rPr>
                        <a:t>-</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800" b="0" i="0" u="none" strike="noStrike">
                          <a:solidFill>
                            <a:srgbClr val="000000"/>
                          </a:solidFill>
                          <a:effectLst/>
                          <a:latin typeface="맑은 고딕" panose="020B0503020000020004" pitchFamily="50" charset="-127"/>
                          <a:ea typeface="맑은 고딕" panose="020B0503020000020004" pitchFamily="50" charset="-127"/>
                        </a:rPr>
                        <a:t>-</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800" b="0" i="0" u="none" strike="noStrike">
                          <a:solidFill>
                            <a:srgbClr val="000000"/>
                          </a:solidFill>
                          <a:effectLst/>
                          <a:latin typeface="맑은 고딕" panose="020B0503020000020004" pitchFamily="50" charset="-127"/>
                          <a:ea typeface="맑은 고딕" panose="020B0503020000020004" pitchFamily="50" charset="-127"/>
                        </a:rPr>
                        <a:t>-</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800" b="0" i="0" u="none" strike="noStrike">
                          <a:solidFill>
                            <a:srgbClr val="000000"/>
                          </a:solidFill>
                          <a:effectLst/>
                          <a:latin typeface="맑은 고딕" panose="020B0503020000020004" pitchFamily="50" charset="-127"/>
                          <a:ea typeface="맑은 고딕" panose="020B0503020000020004" pitchFamily="50" charset="-127"/>
                        </a:rPr>
                        <a:t>-</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800" b="0" i="0" u="none" strike="noStrike">
                          <a:solidFill>
                            <a:srgbClr val="000000"/>
                          </a:solidFill>
                          <a:effectLst/>
                          <a:latin typeface="맑은 고딕" panose="020B0503020000020004" pitchFamily="50" charset="-127"/>
                          <a:ea typeface="맑은 고딕" panose="020B0503020000020004" pitchFamily="50" charset="-127"/>
                        </a:rPr>
                        <a:t>-</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extLst>
                  <a:ext uri="{0D108BD9-81ED-4DB2-BD59-A6C34878D82A}">
                    <a16:rowId xmlns:a16="http://schemas.microsoft.com/office/drawing/2014/main" val="3344435897"/>
                  </a:ext>
                </a:extLst>
              </a:tr>
              <a:tr h="79823">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일반</a:t>
                      </a:r>
                    </a:p>
                  </a:txBody>
                  <a:tcPr marL="36000" marR="36000" marT="0" marB="0" anchor="ctr">
                    <a:lnL w="6350" cap="flat" cmpd="sng" algn="ctr">
                      <a:solidFill>
                        <a:srgbClr val="00338D"/>
                      </a:solidFill>
                      <a:prstDash val="dot"/>
                      <a:round/>
                      <a:headEnd type="none" w="med" len="med"/>
                      <a:tailEnd type="none" w="med" len="med"/>
                    </a:lnL>
                    <a:lnR>
                      <a:noFill/>
                    </a:lnR>
                    <a:lnT>
                      <a:noFill/>
                    </a:lnT>
                    <a:lnB w="6350" cap="flat" cmpd="sng" algn="ctr">
                      <a:solidFill>
                        <a:srgbClr val="00338D"/>
                      </a:solidFill>
                      <a:prstDash val="dot"/>
                      <a:round/>
                      <a:headEnd type="none" w="med" len="med"/>
                      <a:tailEnd type="none" w="med" len="med"/>
                    </a:lnB>
                  </a:tcPr>
                </a:tc>
                <a:tc>
                  <a:txBody>
                    <a:bodyPr/>
                    <a:lstStyle/>
                    <a:p>
                      <a:pPr algn="r" rtl="0" fontAlgn="ctr"/>
                      <a:r>
                        <a:rPr lang="en-US" altLang="ko-KR" sz="800" b="0" i="0" u="none" strike="noStrike">
                          <a:solidFill>
                            <a:srgbClr val="000000"/>
                          </a:solidFill>
                          <a:effectLst/>
                          <a:latin typeface="맑은 고딕" panose="020B0503020000020004" pitchFamily="50" charset="-127"/>
                          <a:ea typeface="맑은 고딕" panose="020B0503020000020004" pitchFamily="50" charset="-127"/>
                        </a:rPr>
                        <a:t>-</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rtl="0" fontAlgn="ctr"/>
                      <a:r>
                        <a:rPr lang="en-US" altLang="ko-KR" sz="800" b="0" i="0" u="none" strike="noStrike">
                          <a:solidFill>
                            <a:srgbClr val="000000"/>
                          </a:solidFill>
                          <a:effectLst/>
                          <a:latin typeface="맑은 고딕" panose="020B0503020000020004" pitchFamily="50" charset="-127"/>
                          <a:ea typeface="맑은 고딕" panose="020B0503020000020004" pitchFamily="50" charset="-127"/>
                        </a:rPr>
                        <a:t>-</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rtl="0" fontAlgn="ctr"/>
                      <a:r>
                        <a:rPr lang="en-US" altLang="ko-KR" sz="800" b="0" i="0" u="none" strike="noStrike">
                          <a:solidFill>
                            <a:srgbClr val="000000"/>
                          </a:solidFill>
                          <a:effectLst/>
                          <a:latin typeface="맑은 고딕" panose="020B0503020000020004" pitchFamily="50" charset="-127"/>
                          <a:ea typeface="맑은 고딕" panose="020B0503020000020004" pitchFamily="50" charset="-127"/>
                        </a:rPr>
                        <a:t>17</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rtl="0" fontAlgn="ctr"/>
                      <a:r>
                        <a:rPr lang="en-US" altLang="ko-KR" sz="800" b="0" i="0" u="none" strike="noStrike">
                          <a:solidFill>
                            <a:srgbClr val="000000"/>
                          </a:solidFill>
                          <a:effectLst/>
                          <a:latin typeface="맑은 고딕" panose="020B0503020000020004" pitchFamily="50" charset="-127"/>
                          <a:ea typeface="맑은 고딕" panose="020B0503020000020004" pitchFamily="50" charset="-127"/>
                        </a:rPr>
                        <a:t>132</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rtl="0" fontAlgn="ctr"/>
                      <a:r>
                        <a:rPr lang="en-US" altLang="ko-KR" sz="800" b="0" i="0" u="none" strike="noStrike">
                          <a:solidFill>
                            <a:srgbClr val="000000"/>
                          </a:solidFill>
                          <a:effectLst/>
                          <a:latin typeface="맑은 고딕" panose="020B0503020000020004" pitchFamily="50" charset="-127"/>
                          <a:ea typeface="맑은 고딕" panose="020B0503020000020004" pitchFamily="50" charset="-127"/>
                        </a:rPr>
                        <a:t>132</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rtl="0" fontAlgn="ctr"/>
                      <a:r>
                        <a:rPr lang="en-US" altLang="ko-KR" sz="800" b="0" i="0" u="none" strike="noStrike">
                          <a:solidFill>
                            <a:srgbClr val="000000"/>
                          </a:solidFill>
                          <a:effectLst/>
                          <a:latin typeface="맑은 고딕" panose="020B0503020000020004" pitchFamily="50" charset="-127"/>
                          <a:ea typeface="맑은 고딕" panose="020B0503020000020004" pitchFamily="50" charset="-127"/>
                        </a:rPr>
                        <a:t>132</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1396940799"/>
                  </a:ext>
                </a:extLst>
              </a:tr>
              <a:tr h="79823">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간접</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rtl="0" fontAlgn="ctr"/>
                      <a:r>
                        <a:rPr lang="en-US" altLang="ko-KR" sz="800" b="0" i="0" u="none" strike="noStrike">
                          <a:solidFill>
                            <a:srgbClr val="000000"/>
                          </a:solidFill>
                          <a:effectLst/>
                          <a:latin typeface="맑은 고딕" panose="020B0503020000020004" pitchFamily="50" charset="-127"/>
                          <a:ea typeface="맑은 고딕" panose="020B0503020000020004" pitchFamily="50" charset="-127"/>
                        </a:rPr>
                        <a:t>-</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800" b="0" i="0" u="none" strike="noStrike">
                          <a:solidFill>
                            <a:srgbClr val="000000"/>
                          </a:solidFill>
                          <a:effectLst/>
                          <a:latin typeface="맑은 고딕" panose="020B0503020000020004" pitchFamily="50" charset="-127"/>
                          <a:ea typeface="맑은 고딕" panose="020B0503020000020004" pitchFamily="50" charset="-127"/>
                        </a:rPr>
                        <a:t>1</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800" b="0" i="0" u="none" strike="noStrike">
                          <a:solidFill>
                            <a:srgbClr val="000000"/>
                          </a:solidFill>
                          <a:effectLst/>
                          <a:latin typeface="맑은 고딕" panose="020B0503020000020004" pitchFamily="50" charset="-127"/>
                          <a:ea typeface="맑은 고딕" panose="020B0503020000020004" pitchFamily="50" charset="-127"/>
                        </a:rPr>
                        <a:t>4</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800" b="0" i="0" u="none" strike="noStrike">
                          <a:solidFill>
                            <a:srgbClr val="000000"/>
                          </a:solidFill>
                          <a:effectLst/>
                          <a:latin typeface="맑은 고딕" panose="020B0503020000020004" pitchFamily="50" charset="-127"/>
                          <a:ea typeface="맑은 고딕" panose="020B0503020000020004" pitchFamily="50" charset="-127"/>
                        </a:rPr>
                        <a:t>14</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800" b="0" i="0" u="none" strike="noStrike">
                          <a:solidFill>
                            <a:srgbClr val="000000"/>
                          </a:solidFill>
                          <a:effectLst/>
                          <a:latin typeface="맑은 고딕" panose="020B0503020000020004" pitchFamily="50" charset="-127"/>
                          <a:ea typeface="맑은 고딕" panose="020B0503020000020004" pitchFamily="50" charset="-127"/>
                        </a:rPr>
                        <a:t>14</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800" b="0" i="0" u="none" strike="noStrike">
                          <a:solidFill>
                            <a:srgbClr val="000000"/>
                          </a:solidFill>
                          <a:effectLst/>
                          <a:latin typeface="맑은 고딕" panose="020B0503020000020004" pitchFamily="50" charset="-127"/>
                          <a:ea typeface="맑은 고딕" panose="020B0503020000020004" pitchFamily="50" charset="-127"/>
                        </a:rPr>
                        <a:t>14</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1647820179"/>
                  </a:ext>
                </a:extLst>
              </a:tr>
              <a:tr h="79823">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en-US" sz="800" b="0" i="0" u="none" strike="noStrike" dirty="0">
                          <a:solidFill>
                            <a:srgbClr val="000000"/>
                          </a:solidFill>
                          <a:effectLst/>
                          <a:latin typeface="맑은 고딕" panose="020B0503020000020004" pitchFamily="50" charset="-127"/>
                          <a:ea typeface="맑은 고딕" panose="020B0503020000020004" pitchFamily="50" charset="-127"/>
                        </a:rPr>
                        <a:t>key man</a:t>
                      </a:r>
                      <a:r>
                        <a:rPr lang="en-US" sz="800" b="0" i="0" u="none" strike="noStrike" baseline="30000" dirty="0">
                          <a:solidFill>
                            <a:srgbClr val="000000"/>
                          </a:solidFill>
                          <a:effectLst/>
                          <a:latin typeface="맑은 고딕" panose="020B0503020000020004" pitchFamily="50" charset="-127"/>
                          <a:ea typeface="맑은 고딕" panose="020B0503020000020004" pitchFamily="50" charset="-127"/>
                        </a:rPr>
                        <a:t>4</a:t>
                      </a: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800" b="0" i="0" u="none" strike="noStrike">
                          <a:solidFill>
                            <a:srgbClr val="000000"/>
                          </a:solidFill>
                          <a:effectLst/>
                          <a:latin typeface="맑은 고딕" panose="020B0503020000020004" pitchFamily="50" charset="-127"/>
                          <a:ea typeface="맑은 고딕" panose="020B0503020000020004" pitchFamily="50" charset="-127"/>
                        </a:rPr>
                        <a:t>-</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800" b="0" i="0" u="none" strike="noStrike">
                          <a:solidFill>
                            <a:srgbClr val="000000"/>
                          </a:solidFill>
                          <a:effectLst/>
                          <a:latin typeface="맑은 고딕" panose="020B0503020000020004" pitchFamily="50" charset="-127"/>
                          <a:ea typeface="맑은 고딕" panose="020B0503020000020004" pitchFamily="50" charset="-127"/>
                        </a:rPr>
                        <a:t>1</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800" b="0" i="0" u="none" strike="noStrike">
                          <a:solidFill>
                            <a:srgbClr val="000000"/>
                          </a:solidFill>
                          <a:effectLst/>
                          <a:latin typeface="맑은 고딕" panose="020B0503020000020004" pitchFamily="50" charset="-127"/>
                          <a:ea typeface="맑은 고딕" panose="020B0503020000020004" pitchFamily="50" charset="-127"/>
                        </a:rPr>
                        <a:t>2</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800" b="0" i="0" u="none" strike="noStrike">
                          <a:solidFill>
                            <a:srgbClr val="000000"/>
                          </a:solidFill>
                          <a:effectLst/>
                          <a:latin typeface="맑은 고딕" panose="020B0503020000020004" pitchFamily="50" charset="-127"/>
                          <a:ea typeface="맑은 고딕" panose="020B0503020000020004" pitchFamily="50" charset="-127"/>
                        </a:rPr>
                        <a:t>2</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800" b="0" i="0" u="none" strike="noStrike">
                          <a:solidFill>
                            <a:srgbClr val="000000"/>
                          </a:solidFill>
                          <a:effectLst/>
                          <a:latin typeface="맑은 고딕" panose="020B0503020000020004" pitchFamily="50" charset="-127"/>
                          <a:ea typeface="맑은 고딕" panose="020B0503020000020004" pitchFamily="50" charset="-127"/>
                        </a:rPr>
                        <a:t>2</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800" b="0" i="0" u="none" strike="noStrike">
                          <a:solidFill>
                            <a:srgbClr val="000000"/>
                          </a:solidFill>
                          <a:effectLst/>
                          <a:latin typeface="맑은 고딕" panose="020B0503020000020004" pitchFamily="50" charset="-127"/>
                          <a:ea typeface="맑은 고딕" panose="020B0503020000020004" pitchFamily="50" charset="-127"/>
                        </a:rPr>
                        <a:t>2</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extLst>
                  <a:ext uri="{0D108BD9-81ED-4DB2-BD59-A6C34878D82A}">
                    <a16:rowId xmlns:a16="http://schemas.microsoft.com/office/drawing/2014/main" val="2518778725"/>
                  </a:ext>
                </a:extLst>
              </a:tr>
              <a:tr h="79823">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일반</a:t>
                      </a:r>
                    </a:p>
                  </a:txBody>
                  <a:tcPr marL="36000" marR="36000" marT="0" marB="0" anchor="ctr">
                    <a:lnL w="6350" cap="flat" cmpd="sng" algn="ctr">
                      <a:solidFill>
                        <a:srgbClr val="00338D"/>
                      </a:solidFill>
                      <a:prstDash val="dot"/>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맑은 고딕" panose="020B0503020000020004" pitchFamily="50" charset="-127"/>
                          <a:ea typeface="맑은 고딕" panose="020B0503020000020004" pitchFamily="50" charset="-127"/>
                        </a:rPr>
                        <a:t>-</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맑은 고딕" panose="020B0503020000020004" pitchFamily="50" charset="-127"/>
                          <a:ea typeface="맑은 고딕" panose="020B0503020000020004" pitchFamily="50" charset="-127"/>
                        </a:rPr>
                        <a:t>-</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맑은 고딕" panose="020B0503020000020004" pitchFamily="50" charset="-127"/>
                          <a:ea typeface="맑은 고딕" panose="020B0503020000020004" pitchFamily="50" charset="-127"/>
                        </a:rPr>
                        <a:t>2</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맑은 고딕" panose="020B0503020000020004" pitchFamily="50" charset="-127"/>
                          <a:ea typeface="맑은 고딕" panose="020B0503020000020004" pitchFamily="50" charset="-127"/>
                        </a:rPr>
                        <a:t>12</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맑은 고딕" panose="020B0503020000020004" pitchFamily="50" charset="-127"/>
                          <a:ea typeface="맑은 고딕" panose="020B0503020000020004" pitchFamily="50" charset="-127"/>
                        </a:rPr>
                        <a:t>12</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맑은 고딕" panose="020B0503020000020004" pitchFamily="50" charset="-127"/>
                          <a:ea typeface="맑은 고딕" panose="020B0503020000020004" pitchFamily="50" charset="-127"/>
                        </a:rPr>
                        <a:t>12</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3480113326"/>
                  </a:ext>
                </a:extLst>
              </a:tr>
              <a:tr h="79823">
                <a:tc gridSpan="3">
                  <a:txBody>
                    <a:bodyPr/>
                    <a:lstStyle/>
                    <a:p>
                      <a:pPr algn="l" fontAlgn="ctr"/>
                      <a:r>
                        <a:rPr lang="en-US" sz="800" b="1" i="0" u="none" strike="noStrike">
                          <a:solidFill>
                            <a:srgbClr val="000000"/>
                          </a:solidFill>
                          <a:effectLst/>
                          <a:latin typeface="맑은 고딕" panose="020B0503020000020004" pitchFamily="50" charset="-127"/>
                          <a:ea typeface="맑은 고딕" panose="020B0503020000020004" pitchFamily="50" charset="-127"/>
                        </a:rPr>
                        <a:t>Per capita</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hMerge="1">
                  <a:txBody>
                    <a:bodyPr/>
                    <a:lstStyle/>
                    <a:p>
                      <a:pPr latinLnBrk="1"/>
                      <a:endParaRPr lang="ko-KR" altLang="en-US"/>
                    </a:p>
                  </a:txBody>
                  <a:tcPr/>
                </a:tc>
                <a:tc hMerge="1">
                  <a:txBody>
                    <a:bodyPr/>
                    <a:lstStyle/>
                    <a:p>
                      <a:pPr latinLnBrk="1"/>
                      <a:endParaRPr lang="ko-KR" altLang="en-US"/>
                    </a:p>
                  </a:txBody>
                  <a:tcPr/>
                </a:tc>
                <a:tc>
                  <a:txBody>
                    <a:bodyPr/>
                    <a:lstStyle/>
                    <a:p>
                      <a:pPr algn="r" rtl="0" fontAlgn="ctr"/>
                      <a:r>
                        <a:rPr lang="ko-KR" altLang="en-US" sz="8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$68,503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$59,218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$59,671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$61,163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$62,692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3838425941"/>
                  </a:ext>
                </a:extLst>
              </a:tr>
              <a:tr h="79823">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직접</a:t>
                      </a: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hMerge="1">
                  <a:txBody>
                    <a:bodyPr/>
                    <a:lstStyle/>
                    <a:p>
                      <a:pPr latinLnBrk="1"/>
                      <a:endParaRPr lang="ko-KR" altLang="en-US"/>
                    </a:p>
                  </a:txBody>
                  <a:tcPr/>
                </a:tc>
                <a:tc>
                  <a:txBody>
                    <a:bodyPr/>
                    <a:lstStyle/>
                    <a:p>
                      <a:pPr algn="r" rtl="0"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$58,056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$59,508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$60,996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$62,520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1268869455"/>
                  </a:ext>
                </a:extLst>
              </a:tr>
              <a:tr h="79823">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en-US" sz="800" b="0" i="0" u="none" strike="noStrike">
                          <a:solidFill>
                            <a:srgbClr val="000000"/>
                          </a:solidFill>
                          <a:effectLst/>
                          <a:latin typeface="맑은 고딕" panose="020B0503020000020004" pitchFamily="50" charset="-127"/>
                          <a:ea typeface="맑은 고딕" panose="020B0503020000020004" pitchFamily="50" charset="-127"/>
                        </a:rPr>
                        <a:t>key man</a:t>
                      </a: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solidFill>
                      <a:srgbClr val="FFFFFF"/>
                    </a:solidFill>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extLst>
                  <a:ext uri="{0D108BD9-81ED-4DB2-BD59-A6C34878D82A}">
                    <a16:rowId xmlns:a16="http://schemas.microsoft.com/office/drawing/2014/main" val="1202506426"/>
                  </a:ext>
                </a:extLst>
              </a:tr>
              <a:tr h="79823">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일반</a:t>
                      </a:r>
                    </a:p>
                  </a:txBody>
                  <a:tcPr marL="36000" marR="36000" marT="0" marB="0" anchor="ctr">
                    <a:lnL w="6350" cap="flat" cmpd="sng" algn="ctr">
                      <a:solidFill>
                        <a:srgbClr val="00338D"/>
                      </a:solidFill>
                      <a:prstDash val="dot"/>
                      <a:round/>
                      <a:headEnd type="none" w="med" len="med"/>
                      <a:tailEnd type="none" w="med" len="med"/>
                    </a:lnL>
                    <a:lnR>
                      <a:noFill/>
                    </a:lnR>
                    <a:lnT>
                      <a:noFill/>
                    </a:lnT>
                    <a:lnB w="6350" cap="flat" cmpd="sng" algn="ctr">
                      <a:solidFill>
                        <a:srgbClr val="00338D"/>
                      </a:solidFill>
                      <a:prstDash val="dot"/>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rtl="0"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rtl="0"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rPr>
                        <a:t>$58,056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$59,508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$60,996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solidFill>
                      <a:srgbClr val="FFFFFF"/>
                    </a:solidFill>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$62,520 </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3742048813"/>
                  </a:ext>
                </a:extLst>
              </a:tr>
              <a:tr h="79823">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간접</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rPr>
                        <a:t>$68,503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$64,691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$61,208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$62,738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$64,307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554997202"/>
                  </a:ext>
                </a:extLst>
              </a:tr>
              <a:tr h="79823">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en-US" sz="800" b="0" i="0" u="none" strike="noStrike">
                          <a:solidFill>
                            <a:srgbClr val="000000"/>
                          </a:solidFill>
                          <a:effectLst/>
                          <a:latin typeface="맑은 고딕" panose="020B0503020000020004" pitchFamily="50" charset="-127"/>
                          <a:ea typeface="맑은 고딕" panose="020B0503020000020004" pitchFamily="50" charset="-127"/>
                        </a:rPr>
                        <a:t>key man</a:t>
                      </a: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$68,503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$69,668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$71,409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$73,195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solidFill>
                      <a:srgbClr val="FFFFFF"/>
                    </a:solidFill>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$75,025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extLst>
                  <a:ext uri="{0D108BD9-81ED-4DB2-BD59-A6C34878D82A}">
                    <a16:rowId xmlns:a16="http://schemas.microsoft.com/office/drawing/2014/main" val="1369609511"/>
                  </a:ext>
                </a:extLst>
              </a:tr>
              <a:tr h="79823">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일반</a:t>
                      </a:r>
                    </a:p>
                  </a:txBody>
                  <a:tcPr marL="36000" marR="36000" marT="0" marB="0" anchor="ctr">
                    <a:lnL w="6350" cap="flat" cmpd="sng" algn="ctr">
                      <a:solidFill>
                        <a:srgbClr val="00338D"/>
                      </a:solidFill>
                      <a:prstDash val="dot"/>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$58,056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$59,508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$60,996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solidFill>
                      <a:srgbClr val="FFFFFF"/>
                    </a:solidFill>
                  </a:tcPr>
                </a:tc>
                <a:tc>
                  <a:txBody>
                    <a:bodyPr/>
                    <a:lstStyle/>
                    <a:p>
                      <a:pPr algn="r" rtl="0"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rPr>
                        <a:t>$62,520 </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2292094896"/>
                  </a:ext>
                </a:extLst>
              </a:tr>
            </a:tbl>
          </a:graphicData>
        </a:graphic>
      </p:graphicFrame>
      <p:sp>
        <p:nvSpPr>
          <p:cNvPr id="22" name="TextBox 21">
            <a:extLst>
              <a:ext uri="{FF2B5EF4-FFF2-40B4-BE49-F238E27FC236}">
                <a16:creationId xmlns:a16="http://schemas.microsoft.com/office/drawing/2014/main" id="{778132DB-54B7-48E4-87B3-1E8BF725BA7C}"/>
              </a:ext>
            </a:extLst>
          </p:cNvPr>
          <p:cNvSpPr txBox="1"/>
          <p:nvPr/>
        </p:nvSpPr>
        <p:spPr>
          <a:xfrm>
            <a:off x="5135482" y="1342615"/>
            <a:ext cx="4275218" cy="126364"/>
          </a:xfrm>
          <a:prstGeom prst="rect">
            <a:avLst/>
          </a:prstGeom>
          <a:noFill/>
        </p:spPr>
        <p:txBody>
          <a:bodyPr wrap="square" lIns="0" tIns="0" rIns="0" bIns="0" rtlCol="0">
            <a:spAutoFit/>
          </a:bodyPr>
          <a:lstStyle/>
          <a:p>
            <a:pPr algn="r"/>
            <a:r>
              <a:rPr lang="en-US" altLang="ko-KR" sz="800" dirty="0">
                <a:latin typeface="Arial" panose="020B0604020202020204" pitchFamily="34" charset="0"/>
                <a:ea typeface="+mj-ea"/>
                <a:cs typeface="Arial" panose="020B0604020202020204" pitchFamily="34" charset="0"/>
              </a:rPr>
              <a:t>(Source: </a:t>
            </a:r>
            <a:r>
              <a:rPr lang="ko-KR" altLang="en-US" sz="800" dirty="0">
                <a:latin typeface="Arial" panose="020B0604020202020204" pitchFamily="34" charset="0"/>
                <a:ea typeface="+mj-ea"/>
                <a:cs typeface="Arial" panose="020B0604020202020204" pitchFamily="34" charset="0"/>
              </a:rPr>
              <a:t>사업부 제시 자료</a:t>
            </a:r>
            <a:r>
              <a:rPr lang="en-US" altLang="ko-KR" sz="800" dirty="0">
                <a:latin typeface="Arial" panose="020B0604020202020204" pitchFamily="34" charset="0"/>
                <a:ea typeface="+mj-ea"/>
                <a:cs typeface="Arial" panose="020B0604020202020204" pitchFamily="34" charset="0"/>
              </a:rPr>
              <a:t>, KPMG Analysis)</a:t>
            </a:r>
          </a:p>
        </p:txBody>
      </p:sp>
      <p:sp>
        <p:nvSpPr>
          <p:cNvPr id="25" name="직사각형 24">
            <a:extLst>
              <a:ext uri="{FF2B5EF4-FFF2-40B4-BE49-F238E27FC236}">
                <a16:creationId xmlns:a16="http://schemas.microsoft.com/office/drawing/2014/main" id="{A0AD480B-3860-4425-A1C0-334BC959BEF4}"/>
              </a:ext>
            </a:extLst>
          </p:cNvPr>
          <p:cNvSpPr/>
          <p:nvPr/>
        </p:nvSpPr>
        <p:spPr>
          <a:xfrm>
            <a:off x="1572241" y="1901763"/>
            <a:ext cx="7838459" cy="103904"/>
          </a:xfrm>
          <a:prstGeom prst="rect">
            <a:avLst/>
          </a:prstGeom>
          <a:solidFill>
            <a:srgbClr val="FF0000">
              <a:alpha val="20000"/>
            </a:srgbClr>
          </a:solid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직사각형 27">
            <a:extLst>
              <a:ext uri="{FF2B5EF4-FFF2-40B4-BE49-F238E27FC236}">
                <a16:creationId xmlns:a16="http://schemas.microsoft.com/office/drawing/2014/main" id="{011D46A7-AEEA-41F3-8FBB-A5920BCAD2E1}"/>
              </a:ext>
            </a:extLst>
          </p:cNvPr>
          <p:cNvSpPr/>
          <p:nvPr/>
        </p:nvSpPr>
        <p:spPr>
          <a:xfrm>
            <a:off x="1572241" y="2435163"/>
            <a:ext cx="7838459" cy="103904"/>
          </a:xfrm>
          <a:prstGeom prst="rect">
            <a:avLst/>
          </a:prstGeom>
          <a:solidFill>
            <a:srgbClr val="FF0000">
              <a:alpha val="20000"/>
            </a:srgbClr>
          </a:solid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직사각형 28">
            <a:extLst>
              <a:ext uri="{FF2B5EF4-FFF2-40B4-BE49-F238E27FC236}">
                <a16:creationId xmlns:a16="http://schemas.microsoft.com/office/drawing/2014/main" id="{12487DC5-86DF-48AD-90BA-288E3A5A44AA}"/>
              </a:ext>
            </a:extLst>
          </p:cNvPr>
          <p:cNvSpPr/>
          <p:nvPr/>
        </p:nvSpPr>
        <p:spPr>
          <a:xfrm>
            <a:off x="1572240" y="2976610"/>
            <a:ext cx="7838459" cy="103904"/>
          </a:xfrm>
          <a:prstGeom prst="rect">
            <a:avLst/>
          </a:prstGeom>
          <a:solidFill>
            <a:srgbClr val="FF0000">
              <a:alpha val="20000"/>
            </a:srgbClr>
          </a:solid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직사각형 29">
            <a:extLst>
              <a:ext uri="{FF2B5EF4-FFF2-40B4-BE49-F238E27FC236}">
                <a16:creationId xmlns:a16="http://schemas.microsoft.com/office/drawing/2014/main" id="{45702B22-BDD1-4FA8-8935-48D2FA41613E}"/>
              </a:ext>
            </a:extLst>
          </p:cNvPr>
          <p:cNvSpPr/>
          <p:nvPr/>
        </p:nvSpPr>
        <p:spPr>
          <a:xfrm>
            <a:off x="647614" y="3413760"/>
            <a:ext cx="910341" cy="172720"/>
          </a:xfrm>
          <a:prstGeom prst="rect">
            <a:avLst/>
          </a:prstGeom>
          <a:solidFill>
            <a:srgbClr val="00338D"/>
          </a:solidFill>
          <a:ln w="635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altLang="ko-KR" sz="900" b="1" dirty="0">
                <a:solidFill>
                  <a:schemeClr val="bg1"/>
                </a:solidFill>
                <a:latin typeface="Arial" panose="020B0604020202020204" pitchFamily="34" charset="0"/>
                <a:cs typeface="Arial" panose="020B0604020202020204" pitchFamily="34" charset="0"/>
              </a:rPr>
              <a:t>Case </a:t>
            </a:r>
            <a:r>
              <a:rPr lang="ko-KR" altLang="en-US" sz="900" b="1" dirty="0">
                <a:solidFill>
                  <a:schemeClr val="bg1"/>
                </a:solidFill>
                <a:latin typeface="Arial" panose="020B0604020202020204" pitchFamily="34" charset="0"/>
                <a:cs typeface="Arial" panose="020B0604020202020204" pitchFamily="34" charset="0"/>
              </a:rPr>
              <a:t>공통</a:t>
            </a:r>
          </a:p>
        </p:txBody>
      </p:sp>
      <p:sp>
        <p:nvSpPr>
          <p:cNvPr id="33" name="직사각형 32">
            <a:extLst>
              <a:ext uri="{FF2B5EF4-FFF2-40B4-BE49-F238E27FC236}">
                <a16:creationId xmlns:a16="http://schemas.microsoft.com/office/drawing/2014/main" id="{4836889F-1E3B-4517-9AA7-DF843BD046A0}"/>
              </a:ext>
            </a:extLst>
          </p:cNvPr>
          <p:cNvSpPr/>
          <p:nvPr/>
        </p:nvSpPr>
        <p:spPr>
          <a:xfrm>
            <a:off x="5202769" y="3423568"/>
            <a:ext cx="910341" cy="172720"/>
          </a:xfrm>
          <a:prstGeom prst="rect">
            <a:avLst/>
          </a:prstGeom>
          <a:solidFill>
            <a:srgbClr val="00338D"/>
          </a:solidFill>
          <a:ln w="635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altLang="ko-KR" sz="900" b="1" dirty="0">
                <a:solidFill>
                  <a:schemeClr val="bg1"/>
                </a:solidFill>
                <a:latin typeface="Arial" panose="020B0604020202020204" pitchFamily="34" charset="0"/>
                <a:cs typeface="Arial" panose="020B0604020202020204" pitchFamily="34" charset="0"/>
              </a:rPr>
              <a:t>Case 1,2</a:t>
            </a:r>
            <a:endParaRPr lang="ko-KR" altLang="en-US" sz="900" b="1" dirty="0">
              <a:solidFill>
                <a:schemeClr val="bg1"/>
              </a:solidFill>
              <a:latin typeface="Arial" panose="020B0604020202020204" pitchFamily="34" charset="0"/>
              <a:cs typeface="Arial" panose="020B0604020202020204" pitchFamily="34" charset="0"/>
            </a:endParaRPr>
          </a:p>
        </p:txBody>
      </p:sp>
      <p:sp>
        <p:nvSpPr>
          <p:cNvPr id="20" name="직사각형 19">
            <a:extLst>
              <a:ext uri="{FF2B5EF4-FFF2-40B4-BE49-F238E27FC236}">
                <a16:creationId xmlns:a16="http://schemas.microsoft.com/office/drawing/2014/main" id="{4E4F14DF-4A82-47C7-9C34-7A50A6D10EBF}"/>
              </a:ext>
            </a:extLst>
          </p:cNvPr>
          <p:cNvSpPr/>
          <p:nvPr/>
        </p:nvSpPr>
        <p:spPr>
          <a:xfrm>
            <a:off x="495298" y="3289002"/>
            <a:ext cx="4356101" cy="107722"/>
          </a:xfrm>
          <a:prstGeom prst="rect">
            <a:avLst/>
          </a:prstGeom>
        </p:spPr>
        <p:txBody>
          <a:bodyPr wrap="square" lIns="0" tIns="0" rIns="0" bIns="0" anchor="b">
            <a:spAutoFit/>
          </a:bodyPr>
          <a:lstStyle/>
          <a:p>
            <a:pPr>
              <a:defRPr/>
            </a:pPr>
            <a:r>
              <a:rPr lang="en-US" altLang="ko-KR" sz="700" kern="0" dirty="0">
                <a:latin typeface="Arial" panose="020B0604020202020204" pitchFamily="34" charset="0"/>
                <a:ea typeface="+mj-ea"/>
                <a:cs typeface="Arial" panose="020B0604020202020204" pitchFamily="34" charset="0"/>
              </a:rPr>
              <a:t>Note 1: Actual COGS</a:t>
            </a:r>
            <a:r>
              <a:rPr lang="ko-KR" altLang="en-US" sz="700" kern="0" dirty="0">
                <a:latin typeface="Arial" panose="020B0604020202020204" pitchFamily="34" charset="0"/>
                <a:ea typeface="+mj-ea"/>
                <a:cs typeface="Arial" panose="020B0604020202020204" pitchFamily="34" charset="0"/>
              </a:rPr>
              <a:t>는 기타재고변동 등 포함</a:t>
            </a:r>
            <a:endParaRPr lang="en-US" altLang="ko-KR" sz="700" kern="0" dirty="0">
              <a:latin typeface="Arial" panose="020B0604020202020204" pitchFamily="34" charset="0"/>
              <a:ea typeface="+mj-ea"/>
              <a:cs typeface="Arial" panose="020B0604020202020204" pitchFamily="34" charset="0"/>
            </a:endParaRPr>
          </a:p>
        </p:txBody>
      </p:sp>
      <p:graphicFrame>
        <p:nvGraphicFramePr>
          <p:cNvPr id="21" name="표 20">
            <a:extLst>
              <a:ext uri="{FF2B5EF4-FFF2-40B4-BE49-F238E27FC236}">
                <a16:creationId xmlns:a16="http://schemas.microsoft.com/office/drawing/2014/main" id="{9A66114A-2D72-44DE-AB94-8AD0B58FC0CE}"/>
              </a:ext>
            </a:extLst>
          </p:cNvPr>
          <p:cNvGraphicFramePr>
            <a:graphicFrameLocks noGrp="1"/>
          </p:cNvGraphicFramePr>
          <p:nvPr>
            <p:extLst>
              <p:ext uri="{D42A27DB-BD31-4B8C-83A1-F6EECF244321}">
                <p14:modId xmlns:p14="http://schemas.microsoft.com/office/powerpoint/2010/main" val="1672465992"/>
              </p:ext>
            </p:extLst>
          </p:nvPr>
        </p:nvGraphicFramePr>
        <p:xfrm>
          <a:off x="495299" y="1476540"/>
          <a:ext cx="8915408" cy="1813560"/>
        </p:xfrm>
        <a:graphic>
          <a:graphicData uri="http://schemas.openxmlformats.org/drawingml/2006/table">
            <a:tbl>
              <a:tblPr/>
              <a:tblGrid>
                <a:gridCol w="1069849">
                  <a:extLst>
                    <a:ext uri="{9D8B030D-6E8A-4147-A177-3AD203B41FA5}">
                      <a16:colId xmlns:a16="http://schemas.microsoft.com/office/drawing/2014/main" val="2084094682"/>
                    </a:ext>
                  </a:extLst>
                </a:gridCol>
                <a:gridCol w="1069849">
                  <a:extLst>
                    <a:ext uri="{9D8B030D-6E8A-4147-A177-3AD203B41FA5}">
                      <a16:colId xmlns:a16="http://schemas.microsoft.com/office/drawing/2014/main" val="1735593211"/>
                    </a:ext>
                  </a:extLst>
                </a:gridCol>
                <a:gridCol w="677571">
                  <a:extLst>
                    <a:ext uri="{9D8B030D-6E8A-4147-A177-3AD203B41FA5}">
                      <a16:colId xmlns:a16="http://schemas.microsoft.com/office/drawing/2014/main" val="215447901"/>
                    </a:ext>
                  </a:extLst>
                </a:gridCol>
                <a:gridCol w="677571">
                  <a:extLst>
                    <a:ext uri="{9D8B030D-6E8A-4147-A177-3AD203B41FA5}">
                      <a16:colId xmlns:a16="http://schemas.microsoft.com/office/drawing/2014/main" val="151791895"/>
                    </a:ext>
                  </a:extLst>
                </a:gridCol>
                <a:gridCol w="677571">
                  <a:extLst>
                    <a:ext uri="{9D8B030D-6E8A-4147-A177-3AD203B41FA5}">
                      <a16:colId xmlns:a16="http://schemas.microsoft.com/office/drawing/2014/main" val="2527012931"/>
                    </a:ext>
                  </a:extLst>
                </a:gridCol>
                <a:gridCol w="677571">
                  <a:extLst>
                    <a:ext uri="{9D8B030D-6E8A-4147-A177-3AD203B41FA5}">
                      <a16:colId xmlns:a16="http://schemas.microsoft.com/office/drawing/2014/main" val="1133862561"/>
                    </a:ext>
                  </a:extLst>
                </a:gridCol>
                <a:gridCol w="677571">
                  <a:extLst>
                    <a:ext uri="{9D8B030D-6E8A-4147-A177-3AD203B41FA5}">
                      <a16:colId xmlns:a16="http://schemas.microsoft.com/office/drawing/2014/main" val="3434064316"/>
                    </a:ext>
                  </a:extLst>
                </a:gridCol>
                <a:gridCol w="677571">
                  <a:extLst>
                    <a:ext uri="{9D8B030D-6E8A-4147-A177-3AD203B41FA5}">
                      <a16:colId xmlns:a16="http://schemas.microsoft.com/office/drawing/2014/main" val="3804422858"/>
                    </a:ext>
                  </a:extLst>
                </a:gridCol>
                <a:gridCol w="677571">
                  <a:extLst>
                    <a:ext uri="{9D8B030D-6E8A-4147-A177-3AD203B41FA5}">
                      <a16:colId xmlns:a16="http://schemas.microsoft.com/office/drawing/2014/main" val="2625983768"/>
                    </a:ext>
                  </a:extLst>
                </a:gridCol>
                <a:gridCol w="677571">
                  <a:extLst>
                    <a:ext uri="{9D8B030D-6E8A-4147-A177-3AD203B41FA5}">
                      <a16:colId xmlns:a16="http://schemas.microsoft.com/office/drawing/2014/main" val="2245310754"/>
                    </a:ext>
                  </a:extLst>
                </a:gridCol>
                <a:gridCol w="677571">
                  <a:extLst>
                    <a:ext uri="{9D8B030D-6E8A-4147-A177-3AD203B41FA5}">
                      <a16:colId xmlns:a16="http://schemas.microsoft.com/office/drawing/2014/main" val="1975226249"/>
                    </a:ext>
                  </a:extLst>
                </a:gridCol>
                <a:gridCol w="677571">
                  <a:extLst>
                    <a:ext uri="{9D8B030D-6E8A-4147-A177-3AD203B41FA5}">
                      <a16:colId xmlns:a16="http://schemas.microsoft.com/office/drawing/2014/main" val="2165601275"/>
                    </a:ext>
                  </a:extLst>
                </a:gridCol>
              </a:tblGrid>
              <a:tr h="83742">
                <a:tc rowSpan="2">
                  <a:txBody>
                    <a:bodyPr/>
                    <a:lstStyle/>
                    <a:p>
                      <a:pPr algn="l" fontAlgn="ctr"/>
                      <a:r>
                        <a:rPr lang="en-US" altLang="ko-KR" sz="700" b="1" i="0" u="none" strike="noStrike">
                          <a:solidFill>
                            <a:schemeClr val="bg1"/>
                          </a:solidFill>
                          <a:effectLst/>
                          <a:latin typeface="맑은 고딕" panose="020B0503020000020004" pitchFamily="50" charset="-127"/>
                          <a:ea typeface="맑은 고딕" panose="020B0503020000020004" pitchFamily="50" charset="-127"/>
                        </a:rPr>
                        <a:t>(</a:t>
                      </a:r>
                      <a:r>
                        <a:rPr lang="ko-KR" altLang="en-US" sz="700" b="1" i="0" u="none" strike="noStrike">
                          <a:solidFill>
                            <a:schemeClr val="bg1"/>
                          </a:solidFill>
                          <a:effectLst/>
                          <a:latin typeface="맑은 고딕" panose="020B0503020000020004" pitchFamily="50" charset="-127"/>
                          <a:ea typeface="맑은 고딕" panose="020B0503020000020004" pitchFamily="50" charset="-127"/>
                        </a:rPr>
                        <a:t>단위 </a:t>
                      </a:r>
                      <a:r>
                        <a:rPr lang="en-US" altLang="ko-KR" sz="700" b="1" i="0" u="none" strike="noStrike">
                          <a:solidFill>
                            <a:schemeClr val="bg1"/>
                          </a:solidFill>
                          <a:effectLst/>
                          <a:latin typeface="맑은 고딕" panose="020B0503020000020004" pitchFamily="50" charset="-127"/>
                          <a:ea typeface="맑은 고딕" panose="020B0503020000020004" pitchFamily="50" charset="-127"/>
                        </a:rPr>
                        <a:t>: </a:t>
                      </a:r>
                      <a:r>
                        <a:rPr lang="ko-KR" altLang="en-US" sz="700" b="1" i="0" u="none" strike="noStrike">
                          <a:solidFill>
                            <a:schemeClr val="bg1"/>
                          </a:solidFill>
                          <a:effectLst/>
                          <a:latin typeface="맑은 고딕" panose="020B0503020000020004" pitchFamily="50" charset="-127"/>
                          <a:ea typeface="맑은 고딕" panose="020B0503020000020004" pitchFamily="50" charset="-127"/>
                        </a:rPr>
                        <a:t>백만원</a:t>
                      </a:r>
                      <a:r>
                        <a:rPr lang="en-US" altLang="ko-KR" sz="700" b="1" i="0" u="none" strike="noStrike">
                          <a:solidFill>
                            <a:schemeClr val="bg1"/>
                          </a:solidFill>
                          <a:effectLst/>
                          <a:latin typeface="맑은 고딕" panose="020B0503020000020004" pitchFamily="50" charset="-127"/>
                          <a:ea typeface="맑은 고딕" panose="020B0503020000020004" pitchFamily="50" charset="-127"/>
                        </a:rPr>
                        <a:t>)</a:t>
                      </a:r>
                      <a:endParaRPr lang="ko-KR" altLang="en-US" sz="700" b="1" i="0" u="none" strike="noStrike">
                        <a:solidFill>
                          <a:schemeClr val="bg1"/>
                        </a:solidFill>
                        <a:effectLst/>
                        <a:latin typeface="맑은 고딕" panose="020B0503020000020004" pitchFamily="50" charset="-127"/>
                        <a:ea typeface="맑은 고딕" panose="020B0503020000020004" pitchFamily="50" charset="-127"/>
                      </a:endParaRP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rowSpan="2">
                  <a:txBody>
                    <a:bodyPr/>
                    <a:lstStyle/>
                    <a:p>
                      <a:pPr algn="ctr" fontAlgn="ctr"/>
                      <a:r>
                        <a:rPr lang="en-US" altLang="ko-KR" sz="700" b="1" i="0" u="none" strike="noStrike">
                          <a:solidFill>
                            <a:schemeClr val="bg1"/>
                          </a:solidFill>
                          <a:effectLst/>
                          <a:latin typeface="맑은 고딕" panose="020B0503020000020004" pitchFamily="50" charset="-127"/>
                          <a:ea typeface="맑은 고딕" panose="020B0503020000020004" pitchFamily="50" charset="-127"/>
                        </a:rPr>
                        <a:t>Case </a:t>
                      </a:r>
                      <a:r>
                        <a:rPr lang="ko-KR" altLang="en-US" sz="700" b="1" i="0" u="none" strike="noStrike">
                          <a:solidFill>
                            <a:schemeClr val="bg1"/>
                          </a:solidFill>
                          <a:effectLst/>
                          <a:latin typeface="맑은 고딕" panose="020B0503020000020004" pitchFamily="50" charset="-127"/>
                          <a:ea typeface="맑은 고딕" panose="020B0503020000020004" pitchFamily="50" charset="-127"/>
                        </a:rPr>
                        <a:t>구분</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fontAlgn="ctr"/>
                      <a:r>
                        <a:rPr lang="en-US" sz="700" b="1" i="0" u="none" strike="noStrike">
                          <a:solidFill>
                            <a:srgbClr val="FFFFFF"/>
                          </a:solidFill>
                          <a:effectLst/>
                          <a:latin typeface="Arial" panose="020B0604020202020204" pitchFamily="34" charset="0"/>
                          <a:ea typeface="맑은 고딕" panose="020B0503020000020004" pitchFamily="50" charset="-127"/>
                        </a:rPr>
                        <a:t>Actual</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l" fontAlgn="ctr"/>
                      <a:r>
                        <a:rPr lang="ko-KR" altLang="en-US" sz="700" b="1" i="0" u="none" strike="noStrike">
                          <a:solidFill>
                            <a:srgbClr val="FFFFFF"/>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l" fontAlgn="ctr"/>
                      <a:r>
                        <a:rPr lang="ko-KR" altLang="en-US" sz="700" b="1" i="0" u="none" strike="noStrike">
                          <a:solidFill>
                            <a:srgbClr val="FFFFFF"/>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l" fontAlgn="ctr"/>
                      <a:r>
                        <a:rPr lang="ko-KR" altLang="en-US" sz="700" b="1" i="0" u="none" strike="noStrike">
                          <a:solidFill>
                            <a:srgbClr val="FFFFFF"/>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sz="700" b="1" i="0" u="none" strike="noStrike" dirty="0">
                          <a:solidFill>
                            <a:srgbClr val="FFFFFF"/>
                          </a:solidFill>
                          <a:effectLst/>
                          <a:latin typeface="Arial" panose="020B0604020202020204" pitchFamily="34" charset="0"/>
                          <a:ea typeface="맑은 고딕" panose="020B0503020000020004" pitchFamily="50" charset="-127"/>
                        </a:rPr>
                        <a:t>Forecast</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l" fontAlgn="ctr"/>
                      <a:r>
                        <a:rPr lang="ko-KR" altLang="en-US" sz="700" b="1" i="0" u="none" strike="noStrike">
                          <a:solidFill>
                            <a:srgbClr val="FFFFFF"/>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l" fontAlgn="ctr"/>
                      <a:r>
                        <a:rPr lang="ko-KR" altLang="en-US" sz="700" b="1" i="0" u="none" strike="noStrike">
                          <a:solidFill>
                            <a:srgbClr val="FFFFFF"/>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l" fontAlgn="ctr"/>
                      <a:r>
                        <a:rPr lang="ko-KR" altLang="en-US" sz="700" b="1" i="0" u="none" strike="noStrike">
                          <a:solidFill>
                            <a:srgbClr val="FFFFFF"/>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l" fontAlgn="ctr"/>
                      <a:r>
                        <a:rPr lang="ko-KR" altLang="en-US" sz="700" b="1" i="0" u="none" strike="noStrike">
                          <a:solidFill>
                            <a:srgbClr val="FFFFFF"/>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l" fontAlgn="ctr"/>
                      <a:r>
                        <a:rPr lang="ko-KR" altLang="en-US" sz="700" b="1" i="0" u="none" strike="noStrike">
                          <a:solidFill>
                            <a:srgbClr val="FFFFFF"/>
                          </a:solidFill>
                          <a:effectLst/>
                          <a:latin typeface="Arial" panose="020B0604020202020204" pitchFamily="34" charset="0"/>
                          <a:ea typeface="맑은 고딕" panose="020B0503020000020004" pitchFamily="50" charset="-127"/>
                        </a:rPr>
                        <a:t>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extLst>
                  <a:ext uri="{0D108BD9-81ED-4DB2-BD59-A6C34878D82A}">
                    <a16:rowId xmlns:a16="http://schemas.microsoft.com/office/drawing/2014/main" val="3818432422"/>
                  </a:ext>
                </a:extLst>
              </a:tr>
              <a:tr h="83742">
                <a:tc vMerge="1">
                  <a:txBody>
                    <a:bodyPr/>
                    <a:lstStyle/>
                    <a:p>
                      <a:pPr algn="l" fontAlgn="ctr"/>
                      <a:endParaRPr lang="en-US" altLang="ko-KR" sz="900" b="1" i="0" u="none" strike="noStrike">
                        <a:solidFill>
                          <a:schemeClr val="bg1"/>
                        </a:solidFill>
                        <a:effectLst/>
                        <a:latin typeface="Arial" panose="020B0604020202020204" pitchFamily="34" charset="0"/>
                        <a:ea typeface="맑은 고딕" panose="020B0503020000020004" pitchFamily="50" charset="-127"/>
                      </a:endParaRPr>
                    </a:p>
                  </a:txBody>
                  <a:tcPr marL="36000" marR="36000" marT="0" marB="0" anchor="ctr">
                    <a:lnL w="6350" cap="flat" cmpd="sng" algn="ctr">
                      <a:no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solidFill>
                      <a:srgbClr val="00338D"/>
                    </a:solidFill>
                  </a:tcPr>
                </a:tc>
                <a:tc vMerge="1">
                  <a:txBody>
                    <a:bodyPr/>
                    <a:lstStyle/>
                    <a:p>
                      <a:pPr algn="l" fontAlgn="ctr"/>
                      <a:endParaRPr lang="en-US" altLang="ko-KR" sz="900" b="1" i="0" u="none" strike="noStrike">
                        <a:solidFill>
                          <a:schemeClr val="bg1"/>
                        </a:solidFill>
                        <a:effectLst/>
                        <a:latin typeface="Arial" panose="020B0604020202020204" pitchFamily="34" charset="0"/>
                        <a:ea typeface="맑은 고딕" panose="020B0503020000020004" pitchFamily="50" charset="-127"/>
                      </a:endParaRPr>
                    </a:p>
                  </a:txBody>
                  <a:tcPr marL="36000" marR="36000" marT="0" marB="0" anchor="ctr">
                    <a:lnL w="6350" cap="flat" cmpd="sng" algn="ctr">
                      <a:no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fontAlgn="ctr"/>
                      <a:r>
                        <a:rPr lang="en-US" sz="700" b="1" i="0" u="none" strike="noStrike">
                          <a:solidFill>
                            <a:srgbClr val="FFFFFF"/>
                          </a:solidFill>
                          <a:effectLst/>
                          <a:latin typeface="Arial" panose="020B0604020202020204" pitchFamily="34" charset="0"/>
                          <a:ea typeface="맑은 고딕" panose="020B0503020000020004" pitchFamily="50" charset="-127"/>
                        </a:rPr>
                        <a:t>2019 A</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fontAlgn="ctr"/>
                      <a:r>
                        <a:rPr lang="en-US" sz="700" b="1" i="0" u="none" strike="noStrike" dirty="0">
                          <a:solidFill>
                            <a:srgbClr val="FFFFFF"/>
                          </a:solidFill>
                          <a:effectLst/>
                          <a:latin typeface="Arial" panose="020B0604020202020204" pitchFamily="34" charset="0"/>
                          <a:ea typeface="맑은 고딕" panose="020B0503020000020004" pitchFamily="50" charset="-127"/>
                        </a:rPr>
                        <a:t>2020 A</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fontAlgn="ctr"/>
                      <a:r>
                        <a:rPr lang="en-US" sz="700" b="1" i="0" u="none" strike="noStrike">
                          <a:solidFill>
                            <a:srgbClr val="FFFFFF"/>
                          </a:solidFill>
                          <a:effectLst/>
                          <a:latin typeface="Arial" panose="020B0604020202020204" pitchFamily="34" charset="0"/>
                          <a:ea typeface="맑은 고딕" panose="020B0503020000020004" pitchFamily="50" charset="-127"/>
                        </a:rPr>
                        <a:t>2021 A</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fontAlgn="ctr"/>
                      <a:r>
                        <a:rPr lang="en-US" sz="700" b="1" i="0" u="none" strike="noStrike">
                          <a:solidFill>
                            <a:srgbClr val="FFFFFF"/>
                          </a:solidFill>
                          <a:effectLst/>
                          <a:latin typeface="Arial" panose="020B0604020202020204" pitchFamily="34" charset="0"/>
                          <a:ea typeface="맑은 고딕" panose="020B0503020000020004" pitchFamily="50" charset="-127"/>
                        </a:rPr>
                        <a:t>2022 1H A</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fontAlgn="ctr"/>
                      <a:r>
                        <a:rPr lang="en-US" sz="700" b="1" i="0" u="none" strike="noStrike" dirty="0">
                          <a:solidFill>
                            <a:srgbClr val="FFFFFF"/>
                          </a:solidFill>
                          <a:effectLst/>
                          <a:latin typeface="Arial" panose="020B0604020202020204" pitchFamily="34" charset="0"/>
                          <a:ea typeface="맑은 고딕" panose="020B0503020000020004" pitchFamily="50" charset="-127"/>
                        </a:rPr>
                        <a:t>2022 2H F</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fontAlgn="ctr"/>
                      <a:r>
                        <a:rPr lang="en-US" sz="700" b="1" i="0" u="none" strike="noStrike">
                          <a:solidFill>
                            <a:srgbClr val="FFFFFF"/>
                          </a:solidFill>
                          <a:effectLst/>
                          <a:latin typeface="Arial" panose="020B0604020202020204" pitchFamily="34" charset="0"/>
                          <a:ea typeface="맑은 고딕" panose="020B0503020000020004" pitchFamily="50" charset="-127"/>
                        </a:rPr>
                        <a:t>2023 F</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fontAlgn="ctr"/>
                      <a:r>
                        <a:rPr lang="en-US" sz="700" b="1" i="0" u="none" strike="noStrike">
                          <a:solidFill>
                            <a:srgbClr val="FFFFFF"/>
                          </a:solidFill>
                          <a:effectLst/>
                          <a:latin typeface="Arial" panose="020B0604020202020204" pitchFamily="34" charset="0"/>
                          <a:ea typeface="맑은 고딕" panose="020B0503020000020004" pitchFamily="50" charset="-127"/>
                        </a:rPr>
                        <a:t>2024 F</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fontAlgn="ctr"/>
                      <a:r>
                        <a:rPr lang="en-US" sz="700" b="1" i="0" u="none" strike="noStrike">
                          <a:solidFill>
                            <a:srgbClr val="FFFFFF"/>
                          </a:solidFill>
                          <a:effectLst/>
                          <a:latin typeface="Arial" panose="020B0604020202020204" pitchFamily="34" charset="0"/>
                          <a:ea typeface="맑은 고딕" panose="020B0503020000020004" pitchFamily="50" charset="-127"/>
                        </a:rPr>
                        <a:t>2025 F</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fontAlgn="ctr"/>
                      <a:r>
                        <a:rPr lang="en-US" sz="700" b="1" i="0" u="none" strike="noStrike">
                          <a:solidFill>
                            <a:srgbClr val="FFFFFF"/>
                          </a:solidFill>
                          <a:effectLst/>
                          <a:latin typeface="Arial" panose="020B0604020202020204" pitchFamily="34" charset="0"/>
                          <a:ea typeface="맑은 고딕" panose="020B0503020000020004" pitchFamily="50" charset="-127"/>
                        </a:rPr>
                        <a:t>2026 F</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fontAlgn="ctr"/>
                      <a:r>
                        <a:rPr lang="en-US" sz="700" b="1" i="0" u="none" strike="noStrike">
                          <a:solidFill>
                            <a:srgbClr val="FFFFFF"/>
                          </a:solidFill>
                          <a:effectLst/>
                          <a:latin typeface="Arial" panose="020B0604020202020204" pitchFamily="34" charset="0"/>
                          <a:ea typeface="맑은 고딕" panose="020B0503020000020004" pitchFamily="50" charset="-127"/>
                        </a:rPr>
                        <a:t>2027 F</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solidFill>
                      <a:srgbClr val="00338D"/>
                    </a:solidFill>
                  </a:tcPr>
                </a:tc>
                <a:extLst>
                  <a:ext uri="{0D108BD9-81ED-4DB2-BD59-A6C34878D82A}">
                    <a16:rowId xmlns:a16="http://schemas.microsoft.com/office/drawing/2014/main" val="2479629347"/>
                  </a:ext>
                </a:extLst>
              </a:tr>
              <a:tr h="83742">
                <a:tc>
                  <a:txBody>
                    <a:bodyPr/>
                    <a:lstStyle/>
                    <a:p>
                      <a:pPr algn="l" fontAlgn="ctr"/>
                      <a:r>
                        <a:rPr lang="en-US" sz="700" b="1" i="0" u="none" strike="noStrike" dirty="0">
                          <a:solidFill>
                            <a:schemeClr val="tx1"/>
                          </a:solidFill>
                          <a:effectLst/>
                          <a:latin typeface="Arial" panose="020B0604020202020204" pitchFamily="34" charset="0"/>
                          <a:ea typeface="맑은 고딕" panose="020B0503020000020004" pitchFamily="50" charset="-127"/>
                        </a:rPr>
                        <a:t>COGS</a:t>
                      </a:r>
                      <a:r>
                        <a:rPr lang="en-US" sz="700" b="1" i="0" u="none" strike="noStrike" baseline="30000" dirty="0">
                          <a:solidFill>
                            <a:schemeClr val="tx1"/>
                          </a:solidFill>
                          <a:effectLst/>
                          <a:latin typeface="Arial" panose="020B0604020202020204" pitchFamily="34" charset="0"/>
                          <a:ea typeface="맑은 고딕" panose="020B0503020000020004" pitchFamily="50" charset="-127"/>
                        </a:rPr>
                        <a:t>1</a:t>
                      </a:r>
                    </a:p>
                  </a:txBody>
                  <a:tcPr marL="36000" marR="36000" marT="0" marB="0" anchor="ctr">
                    <a:lnL w="6350" cap="flat" cmpd="sng" algn="ctr">
                      <a:solidFill>
                        <a:srgbClr val="00338D"/>
                      </a:solidFill>
                      <a:prstDash val="solid"/>
                      <a:round/>
                      <a:headEnd type="none" w="med" len="med"/>
                      <a:tailEnd type="none" w="med" len="med"/>
                    </a:lnL>
                    <a:lnR w="6350" cap="flat" cmpd="sng" algn="ctr">
                      <a:noFill/>
                      <a:prstDash val="dot"/>
                      <a:round/>
                      <a:headEnd type="none" w="med" len="med"/>
                      <a:tailEnd type="none" w="med" len="med"/>
                    </a:lnR>
                    <a:lnT>
                      <a:noFill/>
                    </a:lnT>
                    <a:lnB>
                      <a:noFill/>
                    </a:lnB>
                  </a:tcPr>
                </a:tc>
                <a:tc>
                  <a:txBody>
                    <a:bodyPr/>
                    <a:lstStyle/>
                    <a:p>
                      <a:pPr algn="l" fontAlgn="ctr"/>
                      <a:r>
                        <a:rPr lang="en-US" sz="700" b="1" i="0" u="none" strike="noStrike" dirty="0">
                          <a:solidFill>
                            <a:srgbClr val="000000"/>
                          </a:solidFill>
                          <a:effectLst/>
                          <a:latin typeface="Arial" panose="020B0604020202020204" pitchFamily="34" charset="0"/>
                          <a:ea typeface="맑은 고딕" panose="020B0503020000020004" pitchFamily="50" charset="-127"/>
                        </a:rPr>
                        <a:t>Case 1 (Best</a:t>
                      </a:r>
                      <a:r>
                        <a:rPr lang="en-US" altLang="ko-KR" sz="700" b="1" i="0" u="none" strike="noStrike" dirty="0">
                          <a:solidFill>
                            <a:srgbClr val="000000"/>
                          </a:solidFill>
                          <a:effectLst/>
                          <a:latin typeface="Arial" panose="020B0604020202020204" pitchFamily="34" charset="0"/>
                          <a:ea typeface="맑은 고딕" panose="020B0503020000020004" pitchFamily="50" charset="-127"/>
                        </a:rPr>
                        <a:t>)</a:t>
                      </a:r>
                      <a:endParaRPr lang="en-US" sz="700" b="1"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noFill/>
                      <a:prstDash val="dot"/>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700" b="1" i="0" u="none" strike="noStrike" dirty="0">
                          <a:solidFill>
                            <a:srgbClr val="000000"/>
                          </a:solidFill>
                          <a:effectLst/>
                          <a:latin typeface="Arial" panose="020B0604020202020204" pitchFamily="34" charset="0"/>
                          <a:ea typeface="맑은 고딕" panose="020B0503020000020004" pitchFamily="50" charset="-127"/>
                        </a:rPr>
                        <a:t>11,908</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700" b="1" i="0" u="none" strike="noStrike">
                          <a:solidFill>
                            <a:srgbClr val="000000"/>
                          </a:solidFill>
                          <a:effectLst/>
                          <a:latin typeface="Arial" panose="020B0604020202020204" pitchFamily="34" charset="0"/>
                          <a:ea typeface="맑은 고딕" panose="020B0503020000020004" pitchFamily="50" charset="-127"/>
                        </a:rPr>
                        <a:t>19,671</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700" b="1" i="0" u="none" strike="noStrike">
                          <a:solidFill>
                            <a:srgbClr val="000000"/>
                          </a:solidFill>
                          <a:effectLst/>
                          <a:latin typeface="Arial" panose="020B0604020202020204" pitchFamily="34" charset="0"/>
                          <a:ea typeface="맑은 고딕" panose="020B0503020000020004" pitchFamily="50" charset="-127"/>
                        </a:rPr>
                        <a:t>19,734</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700" b="1" i="0" u="none" strike="noStrike" dirty="0">
                          <a:solidFill>
                            <a:srgbClr val="000000"/>
                          </a:solidFill>
                          <a:effectLst/>
                          <a:latin typeface="Arial" panose="020B0604020202020204" pitchFamily="34" charset="0"/>
                          <a:ea typeface="맑은 고딕" panose="020B0503020000020004" pitchFamily="50" charset="-127"/>
                        </a:rPr>
                        <a:t>8,231</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700" b="1" i="0" u="none" strike="noStrike">
                          <a:solidFill>
                            <a:srgbClr val="000000"/>
                          </a:solidFill>
                          <a:effectLst/>
                          <a:latin typeface="Arial" panose="020B0604020202020204" pitchFamily="34" charset="0"/>
                          <a:ea typeface="맑은 고딕" panose="020B0503020000020004" pitchFamily="50" charset="-127"/>
                        </a:rPr>
                        <a:t>9,533</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700" b="1" i="0" u="none" strike="noStrike">
                          <a:solidFill>
                            <a:srgbClr val="000000"/>
                          </a:solidFill>
                          <a:effectLst/>
                          <a:latin typeface="Arial" panose="020B0604020202020204" pitchFamily="34" charset="0"/>
                          <a:ea typeface="맑은 고딕" panose="020B0503020000020004" pitchFamily="50" charset="-127"/>
                        </a:rPr>
                        <a:t>19,263</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700" b="1" i="0" u="none" strike="noStrike">
                          <a:solidFill>
                            <a:srgbClr val="000000"/>
                          </a:solidFill>
                          <a:effectLst/>
                          <a:latin typeface="Arial" panose="020B0604020202020204" pitchFamily="34" charset="0"/>
                          <a:ea typeface="맑은 고딕" panose="020B0503020000020004" pitchFamily="50" charset="-127"/>
                        </a:rPr>
                        <a:t>24,155</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700" b="1" i="0" u="none" strike="noStrike">
                          <a:solidFill>
                            <a:srgbClr val="000000"/>
                          </a:solidFill>
                          <a:effectLst/>
                          <a:latin typeface="Arial" panose="020B0604020202020204" pitchFamily="34" charset="0"/>
                          <a:ea typeface="맑은 고딕" panose="020B0503020000020004" pitchFamily="50" charset="-127"/>
                        </a:rPr>
                        <a:t>179,882</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700" b="1" i="0" u="none" strike="noStrike">
                          <a:solidFill>
                            <a:srgbClr val="000000"/>
                          </a:solidFill>
                          <a:effectLst/>
                          <a:latin typeface="Arial" panose="020B0604020202020204" pitchFamily="34" charset="0"/>
                          <a:ea typeface="맑은 고딕" panose="020B0503020000020004" pitchFamily="50" charset="-127"/>
                        </a:rPr>
                        <a:t>182,652</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700" b="1" i="0" u="none" strike="noStrike">
                          <a:solidFill>
                            <a:srgbClr val="000000"/>
                          </a:solidFill>
                          <a:effectLst/>
                          <a:latin typeface="Arial" panose="020B0604020202020204" pitchFamily="34" charset="0"/>
                          <a:ea typeface="맑은 고딕" panose="020B0503020000020004" pitchFamily="50" charset="-127"/>
                        </a:rPr>
                        <a:t>185,476</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1384809447"/>
                  </a:ext>
                </a:extLst>
              </a:tr>
              <a:tr h="83742">
                <a:tc>
                  <a:txBody>
                    <a:bodyPr/>
                    <a:lstStyle/>
                    <a:p>
                      <a:pPr algn="l" fontAlgn="ctr"/>
                      <a:endParaRPr lang="en-US" sz="700" b="1" i="0" u="none" strike="noStrike">
                        <a:solidFill>
                          <a:schemeClr val="tx1"/>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noFill/>
                      <a:prstDash val="solid"/>
                      <a:round/>
                      <a:headEnd type="none" w="med" len="med"/>
                      <a:tailEnd type="none" w="med" len="med"/>
                    </a:lnB>
                  </a:tcPr>
                </a:tc>
                <a:tc>
                  <a:txBody>
                    <a:bodyPr/>
                    <a:lstStyle/>
                    <a:p>
                      <a:pPr algn="l" fontAlgn="ctr"/>
                      <a:r>
                        <a:rPr lang="ko-KR" altLang="en-US" sz="700" b="0" i="0" u="none" strike="noStrike" dirty="0">
                          <a:solidFill>
                            <a:srgbClr val="000000"/>
                          </a:solidFill>
                          <a:effectLst/>
                          <a:latin typeface="Arial" panose="020B0604020202020204" pitchFamily="34" charset="0"/>
                          <a:ea typeface="맑은 고딕" panose="020B0503020000020004" pitchFamily="50" charset="-127"/>
                        </a:rPr>
                        <a:t>재료비</a:t>
                      </a:r>
                      <a:endParaRPr lang="en-US" sz="7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700" b="0" i="0" u="none" strike="noStrike" dirty="0">
                          <a:solidFill>
                            <a:srgbClr val="000000"/>
                          </a:solidFill>
                          <a:effectLst/>
                          <a:latin typeface="Arial" panose="020B0604020202020204" pitchFamily="34" charset="0"/>
                          <a:ea typeface="맑은 고딕" panose="020B0503020000020004" pitchFamily="50" charset="-127"/>
                        </a:rPr>
                        <a:t>7,709</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dot"/>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700" b="0" i="0" u="none" strike="noStrike" dirty="0">
                          <a:solidFill>
                            <a:srgbClr val="000000"/>
                          </a:solidFill>
                          <a:effectLst/>
                          <a:latin typeface="Arial" panose="020B0604020202020204" pitchFamily="34" charset="0"/>
                          <a:ea typeface="맑은 고딕" panose="020B0503020000020004" pitchFamily="50" charset="-127"/>
                        </a:rPr>
                        <a:t>13,756</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14,587</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6,401</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7,675</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dot"/>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14,793</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17,641</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152,998</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155,246</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157,550</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noFill/>
                      <a:prstDash val="solid"/>
                      <a:round/>
                      <a:headEnd type="none" w="med" len="med"/>
                      <a:tailEnd type="none" w="med" len="med"/>
                    </a:lnB>
                  </a:tcPr>
                </a:tc>
                <a:extLst>
                  <a:ext uri="{0D108BD9-81ED-4DB2-BD59-A6C34878D82A}">
                    <a16:rowId xmlns:a16="http://schemas.microsoft.com/office/drawing/2014/main" val="1251727326"/>
                  </a:ext>
                </a:extLst>
              </a:tr>
              <a:tr h="83742">
                <a:tc>
                  <a:txBody>
                    <a:bodyPr/>
                    <a:lstStyle/>
                    <a:p>
                      <a:pPr algn="l" fontAlgn="ctr"/>
                      <a:endParaRPr lang="en-US" sz="700" b="1" i="0" u="none" strike="noStrike">
                        <a:solidFill>
                          <a:schemeClr val="tx1"/>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noFill/>
                      <a:prstDash val="solid"/>
                      <a:round/>
                      <a:headEnd type="none" w="med" len="med"/>
                      <a:tailEnd type="none" w="med" len="med"/>
                    </a:lnB>
                  </a:tcPr>
                </a:tc>
                <a:tc>
                  <a:txBody>
                    <a:bodyPr/>
                    <a:lstStyle/>
                    <a:p>
                      <a:pPr algn="l" fontAlgn="ctr"/>
                      <a:r>
                        <a:rPr lang="ko-KR" altLang="en-US" sz="700" b="0" i="0" u="none" strike="noStrike" dirty="0">
                          <a:solidFill>
                            <a:srgbClr val="000000"/>
                          </a:solidFill>
                          <a:effectLst/>
                          <a:latin typeface="Arial" panose="020B0604020202020204" pitchFamily="34" charset="0"/>
                          <a:ea typeface="맑은 고딕" panose="020B0503020000020004" pitchFamily="50" charset="-127"/>
                        </a:rPr>
                        <a:t>노무비</a:t>
                      </a:r>
                      <a:r>
                        <a:rPr lang="en-US" altLang="ko-KR" sz="700" b="0" i="0" u="none" strike="noStrike" baseline="30000" dirty="0">
                          <a:solidFill>
                            <a:srgbClr val="000000"/>
                          </a:solidFill>
                          <a:effectLst/>
                          <a:latin typeface="Arial" panose="020B0604020202020204" pitchFamily="34" charset="0"/>
                          <a:ea typeface="맑은 고딕" panose="020B0503020000020004" pitchFamily="50" charset="-127"/>
                        </a:rPr>
                        <a:t>2</a:t>
                      </a:r>
                      <a:endParaRPr lang="en-US" sz="700" b="0" i="0" u="none" strike="noStrike" baseline="30000"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noFill/>
                      <a:prstDash val="solid"/>
                      <a:round/>
                      <a:headEnd type="none" w="med" len="med"/>
                      <a:tailEnd type="none" w="med" len="med"/>
                    </a:lnB>
                  </a:tcPr>
                </a:tc>
                <a:tc>
                  <a:txBody>
                    <a:bodyPr/>
                    <a:lstStyle/>
                    <a:p>
                      <a:pPr algn="r" fontAlgn="ctr"/>
                      <a:r>
                        <a:rPr lang="en-US" altLang="ko-KR" sz="700" b="0" i="0" u="none" strike="noStrike" dirty="0">
                          <a:solidFill>
                            <a:srgbClr val="000000"/>
                          </a:solidFill>
                          <a:effectLst/>
                          <a:latin typeface="Arial" panose="020B0604020202020204" pitchFamily="34" charset="0"/>
                          <a:ea typeface="맑은 고딕" panose="020B0503020000020004" pitchFamily="50" charset="-127"/>
                        </a:rPr>
                        <a:t>2,331</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noFill/>
                      <a:prstDash val="solid"/>
                      <a:round/>
                      <a:headEnd type="none" w="med" len="med"/>
                      <a:tailEnd type="none" w="med" len="med"/>
                    </a:lnB>
                  </a:tcPr>
                </a:tc>
                <a:tc>
                  <a:txBody>
                    <a:bodyPr/>
                    <a:lstStyle/>
                    <a:p>
                      <a:pPr algn="r" fontAlgn="ctr"/>
                      <a:r>
                        <a:rPr lang="en-US" altLang="ko-KR" sz="700" b="0" i="0" u="none" strike="noStrike" dirty="0">
                          <a:solidFill>
                            <a:srgbClr val="000000"/>
                          </a:solidFill>
                          <a:effectLst/>
                          <a:latin typeface="Arial" panose="020B0604020202020204" pitchFamily="34" charset="0"/>
                          <a:ea typeface="맑은 고딕" panose="020B0503020000020004" pitchFamily="50" charset="-127"/>
                        </a:rPr>
                        <a:t>3,556</a:t>
                      </a:r>
                    </a:p>
                  </a:txBody>
                  <a:tcPr marL="36000" marR="36000" marT="0" marB="0" anchor="ctr">
                    <a:lnL>
                      <a:noFill/>
                    </a:lnL>
                    <a:lnR>
                      <a:noFill/>
                    </a:lnR>
                    <a:lnT>
                      <a:noFill/>
                    </a:lnT>
                    <a:lnB w="6350" cap="flat" cmpd="sng" algn="ctr">
                      <a:noFill/>
                      <a:prstDash val="solid"/>
                      <a:round/>
                      <a:headEnd type="none" w="med" len="med"/>
                      <a:tailEnd type="none" w="med" len="med"/>
                    </a:lnB>
                  </a:tcPr>
                </a:tc>
                <a:tc>
                  <a:txBody>
                    <a:bodyPr/>
                    <a:lstStyle/>
                    <a:p>
                      <a:pPr algn="r" fontAlgn="ctr"/>
                      <a:r>
                        <a:rPr lang="en-US" altLang="ko-KR" sz="700" b="0" i="0" u="none" strike="noStrike" dirty="0">
                          <a:solidFill>
                            <a:srgbClr val="000000"/>
                          </a:solidFill>
                          <a:effectLst/>
                          <a:latin typeface="Arial" panose="020B0604020202020204" pitchFamily="34" charset="0"/>
                          <a:ea typeface="맑은 고딕" panose="020B0503020000020004" pitchFamily="50" charset="-127"/>
                        </a:rPr>
                        <a:t>2,847</a:t>
                      </a:r>
                    </a:p>
                  </a:txBody>
                  <a:tcPr marL="36000" marR="36000" marT="0" marB="0" anchor="ctr">
                    <a:lnL>
                      <a:noFill/>
                    </a:lnL>
                    <a:lnR>
                      <a:noFill/>
                    </a:lnR>
                    <a:lnT>
                      <a:noFill/>
                    </a:lnT>
                    <a:lnB w="6350" cap="flat" cmpd="sng" algn="ctr">
                      <a:no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1,005</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no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928</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no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2,411</a:t>
                      </a:r>
                    </a:p>
                  </a:txBody>
                  <a:tcPr marL="36000" marR="36000" marT="0" marB="0" anchor="ctr">
                    <a:lnL>
                      <a:noFill/>
                    </a:lnL>
                    <a:lnR>
                      <a:noFill/>
                    </a:lnR>
                    <a:lnT>
                      <a:noFill/>
                    </a:lnT>
                    <a:lnB w="6350" cap="flat" cmpd="sng" algn="ctr">
                      <a:no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4,023</a:t>
                      </a:r>
                    </a:p>
                  </a:txBody>
                  <a:tcPr marL="36000" marR="36000" marT="0" marB="0" anchor="ctr">
                    <a:lnL>
                      <a:noFill/>
                    </a:lnL>
                    <a:lnR>
                      <a:noFill/>
                    </a:lnR>
                    <a:lnT>
                      <a:noFill/>
                    </a:lnT>
                    <a:lnB w="6350" cap="flat" cmpd="sng" algn="ctr">
                      <a:no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14,619</a:t>
                      </a:r>
                    </a:p>
                  </a:txBody>
                  <a:tcPr marL="36000" marR="36000" marT="0" marB="0" anchor="ctr">
                    <a:lnL>
                      <a:noFill/>
                    </a:lnL>
                    <a:lnR>
                      <a:noFill/>
                    </a:lnR>
                    <a:lnT>
                      <a:noFill/>
                    </a:lnT>
                    <a:lnB w="6350" cap="flat" cmpd="sng" algn="ctr">
                      <a:no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15,001</a:t>
                      </a:r>
                    </a:p>
                  </a:txBody>
                  <a:tcPr marL="36000" marR="36000" marT="0" marB="0" anchor="ctr">
                    <a:lnL>
                      <a:noFill/>
                    </a:lnL>
                    <a:lnR>
                      <a:noFill/>
                    </a:lnR>
                    <a:lnT>
                      <a:noFill/>
                    </a:lnT>
                    <a:lnB w="6350" cap="flat" cmpd="sng" algn="ctr">
                      <a:no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15,394</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noFill/>
                      <a:prstDash val="solid"/>
                      <a:round/>
                      <a:headEnd type="none" w="med" len="med"/>
                      <a:tailEnd type="none" w="med" len="med"/>
                    </a:lnB>
                  </a:tcPr>
                </a:tc>
                <a:extLst>
                  <a:ext uri="{0D108BD9-81ED-4DB2-BD59-A6C34878D82A}">
                    <a16:rowId xmlns:a16="http://schemas.microsoft.com/office/drawing/2014/main" val="1303663748"/>
                  </a:ext>
                </a:extLst>
              </a:tr>
              <a:tr h="83742">
                <a:tc>
                  <a:txBody>
                    <a:bodyPr/>
                    <a:lstStyle/>
                    <a:p>
                      <a:pPr algn="l" fontAlgn="ctr"/>
                      <a:endParaRPr lang="en-US" sz="700" b="1" i="0" u="none" strike="noStrike">
                        <a:solidFill>
                          <a:schemeClr val="tx1"/>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noFill/>
                      <a:prstDash val="solid"/>
                      <a:round/>
                      <a:headEnd type="none" w="med" len="med"/>
                      <a:tailEnd type="none" w="med" len="med"/>
                    </a:lnB>
                  </a:tcPr>
                </a:tc>
                <a:tc>
                  <a:txBody>
                    <a:bodyPr/>
                    <a:lstStyle/>
                    <a:p>
                      <a:pPr algn="l" fontAlgn="ctr"/>
                      <a:r>
                        <a:rPr lang="ko-KR" altLang="en-US" sz="700" b="0" i="0" u="none" strike="noStrike" dirty="0">
                          <a:solidFill>
                            <a:srgbClr val="000000"/>
                          </a:solidFill>
                          <a:effectLst/>
                          <a:latin typeface="Arial" panose="020B0604020202020204" pitchFamily="34" charset="0"/>
                          <a:ea typeface="맑은 고딕" panose="020B0503020000020004" pitchFamily="50" charset="-127"/>
                        </a:rPr>
                        <a:t>감가상각비</a:t>
                      </a:r>
                      <a:endParaRPr lang="en-US" sz="7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noFill/>
                      <a:prstDash val="solid"/>
                      <a:round/>
                      <a:headEnd type="none" w="med" len="med"/>
                      <a:tailEnd type="none" w="med" len="med"/>
                    </a:lnB>
                  </a:tcPr>
                </a:tc>
                <a:tc>
                  <a:txBody>
                    <a:bodyPr/>
                    <a:lstStyle/>
                    <a:p>
                      <a:pPr algn="r" fontAlgn="ctr"/>
                      <a:r>
                        <a:rPr lang="en-US" altLang="ko-KR" sz="700" b="0" i="0" u="none" strike="noStrike" dirty="0">
                          <a:solidFill>
                            <a:srgbClr val="000000"/>
                          </a:solidFill>
                          <a:effectLst/>
                          <a:latin typeface="Arial" panose="020B0604020202020204" pitchFamily="34" charset="0"/>
                          <a:ea typeface="맑은 고딕" panose="020B0503020000020004" pitchFamily="50" charset="-127"/>
                        </a:rPr>
                        <a:t>1,115</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no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1,115</a:t>
                      </a:r>
                    </a:p>
                  </a:txBody>
                  <a:tcPr marL="36000" marR="36000" marT="0" marB="0" anchor="ctr">
                    <a:lnL>
                      <a:noFill/>
                    </a:lnL>
                    <a:lnR>
                      <a:noFill/>
                    </a:lnR>
                    <a:lnT>
                      <a:noFill/>
                    </a:lnT>
                    <a:lnB w="6350" cap="flat" cmpd="sng" algn="ctr">
                      <a:noFill/>
                      <a:prstDash val="solid"/>
                      <a:round/>
                      <a:headEnd type="none" w="med" len="med"/>
                      <a:tailEnd type="none" w="med" len="med"/>
                    </a:lnB>
                  </a:tcPr>
                </a:tc>
                <a:tc>
                  <a:txBody>
                    <a:bodyPr/>
                    <a:lstStyle/>
                    <a:p>
                      <a:pPr algn="r" fontAlgn="ctr"/>
                      <a:r>
                        <a:rPr lang="en-US" altLang="ko-KR" sz="700" b="0" i="0" u="none" strike="noStrike" dirty="0">
                          <a:solidFill>
                            <a:srgbClr val="000000"/>
                          </a:solidFill>
                          <a:effectLst/>
                          <a:latin typeface="Arial" panose="020B0604020202020204" pitchFamily="34" charset="0"/>
                          <a:ea typeface="맑은 고딕" panose="020B0503020000020004" pitchFamily="50" charset="-127"/>
                        </a:rPr>
                        <a:t>1,085</a:t>
                      </a:r>
                    </a:p>
                  </a:txBody>
                  <a:tcPr marL="36000" marR="36000" marT="0" marB="0" anchor="ctr">
                    <a:lnL>
                      <a:noFill/>
                    </a:lnL>
                    <a:lnR>
                      <a:noFill/>
                    </a:lnR>
                    <a:lnT>
                      <a:noFill/>
                    </a:lnT>
                    <a:lnB w="6350" cap="flat" cmpd="sng" algn="ctr">
                      <a:noFill/>
                      <a:prstDash val="solid"/>
                      <a:round/>
                      <a:headEnd type="none" w="med" len="med"/>
                      <a:tailEnd type="none" w="med" len="med"/>
                    </a:lnB>
                  </a:tcPr>
                </a:tc>
                <a:tc>
                  <a:txBody>
                    <a:bodyPr/>
                    <a:lstStyle/>
                    <a:p>
                      <a:pPr algn="r" fontAlgn="ctr"/>
                      <a:r>
                        <a:rPr lang="en-US" altLang="ko-KR" sz="700" b="0" i="0" u="none" strike="noStrike" dirty="0">
                          <a:solidFill>
                            <a:srgbClr val="000000"/>
                          </a:solidFill>
                          <a:effectLst/>
                          <a:latin typeface="Arial" panose="020B0604020202020204" pitchFamily="34" charset="0"/>
                          <a:ea typeface="맑은 고딕" panose="020B0503020000020004" pitchFamily="50" charset="-127"/>
                        </a:rPr>
                        <a:t>488</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no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491</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no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992</a:t>
                      </a:r>
                    </a:p>
                  </a:txBody>
                  <a:tcPr marL="36000" marR="36000" marT="0" marB="0" anchor="ctr">
                    <a:lnL>
                      <a:noFill/>
                    </a:lnL>
                    <a:lnR>
                      <a:noFill/>
                    </a:lnR>
                    <a:lnT>
                      <a:noFill/>
                    </a:lnT>
                    <a:lnB w="6350" cap="flat" cmpd="sng" algn="ctr">
                      <a:no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1,101</a:t>
                      </a:r>
                    </a:p>
                  </a:txBody>
                  <a:tcPr marL="36000" marR="36000" marT="0" marB="0" anchor="ctr">
                    <a:lnL>
                      <a:noFill/>
                    </a:lnL>
                    <a:lnR>
                      <a:noFill/>
                    </a:lnR>
                    <a:lnT>
                      <a:noFill/>
                    </a:lnT>
                    <a:lnB w="6350" cap="flat" cmpd="sng" algn="ctr">
                      <a:no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6,986</a:t>
                      </a:r>
                    </a:p>
                  </a:txBody>
                  <a:tcPr marL="36000" marR="36000" marT="0" marB="0" anchor="ctr">
                    <a:lnL>
                      <a:noFill/>
                    </a:lnL>
                    <a:lnR>
                      <a:noFill/>
                    </a:lnR>
                    <a:lnT>
                      <a:noFill/>
                    </a:lnT>
                    <a:lnB w="6350" cap="flat" cmpd="sng" algn="ctr">
                      <a:no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7,016</a:t>
                      </a:r>
                    </a:p>
                  </a:txBody>
                  <a:tcPr marL="36000" marR="36000" marT="0" marB="0" anchor="ctr">
                    <a:lnL>
                      <a:noFill/>
                    </a:lnL>
                    <a:lnR>
                      <a:noFill/>
                    </a:lnR>
                    <a:lnT>
                      <a:noFill/>
                    </a:lnT>
                    <a:lnB w="6350" cap="flat" cmpd="sng" algn="ctr">
                      <a:no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7,026</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noFill/>
                      <a:prstDash val="solid"/>
                      <a:round/>
                      <a:headEnd type="none" w="med" len="med"/>
                      <a:tailEnd type="none" w="med" len="med"/>
                    </a:lnB>
                  </a:tcPr>
                </a:tc>
                <a:extLst>
                  <a:ext uri="{0D108BD9-81ED-4DB2-BD59-A6C34878D82A}">
                    <a16:rowId xmlns:a16="http://schemas.microsoft.com/office/drawing/2014/main" val="1083598996"/>
                  </a:ext>
                </a:extLst>
              </a:tr>
              <a:tr h="83742">
                <a:tc>
                  <a:txBody>
                    <a:bodyPr/>
                    <a:lstStyle/>
                    <a:p>
                      <a:pPr algn="l" fontAlgn="ctr"/>
                      <a:endParaRPr lang="en-US" sz="700" b="1" i="0" u="none" strike="noStrike">
                        <a:solidFill>
                          <a:schemeClr val="tx1"/>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noFill/>
                      <a:prstDash val="solid"/>
                      <a:round/>
                      <a:headEnd type="none" w="med" len="med"/>
                      <a:tailEnd type="none" w="med" len="med"/>
                    </a:lnB>
                  </a:tcPr>
                </a:tc>
                <a:tc>
                  <a:txBody>
                    <a:bodyPr/>
                    <a:lstStyle/>
                    <a:p>
                      <a:pPr marL="0" marR="0" lvl="0" indent="0" algn="l" defTabSz="914400" rtl="0" eaLnBrk="1" fontAlgn="ctr" latinLnBrk="1" hangingPunct="1">
                        <a:lnSpc>
                          <a:spcPct val="100000"/>
                        </a:lnSpc>
                        <a:spcBef>
                          <a:spcPts val="0"/>
                        </a:spcBef>
                        <a:spcAft>
                          <a:spcPts val="0"/>
                        </a:spcAft>
                        <a:buClrTx/>
                        <a:buSzTx/>
                        <a:buFontTx/>
                        <a:buNone/>
                        <a:tabLst/>
                        <a:defRPr/>
                      </a:pPr>
                      <a:r>
                        <a:rPr lang="ko-KR" altLang="en-US" sz="700" b="0" i="0" u="none" strike="noStrike" dirty="0">
                          <a:solidFill>
                            <a:srgbClr val="000000"/>
                          </a:solidFill>
                          <a:effectLst/>
                          <a:latin typeface="Arial" panose="020B0604020202020204" pitchFamily="34" charset="0"/>
                          <a:ea typeface="맑은 고딕" panose="020B0503020000020004" pitchFamily="50" charset="-127"/>
                        </a:rPr>
                        <a:t>제조경비</a:t>
                      </a:r>
                      <a:endParaRPr lang="en-US" altLang="ko-KR" sz="7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700" b="0" i="0" u="none" strike="noStrike" dirty="0">
                          <a:solidFill>
                            <a:srgbClr val="000000"/>
                          </a:solidFill>
                          <a:effectLst/>
                          <a:latin typeface="Arial" panose="020B0604020202020204" pitchFamily="34" charset="0"/>
                          <a:ea typeface="맑은 고딕" panose="020B0503020000020004" pitchFamily="50" charset="-127"/>
                        </a:rPr>
                        <a:t>1,035</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1,348</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1,128</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700" b="0" i="0" u="none" strike="noStrike" dirty="0">
                          <a:solidFill>
                            <a:srgbClr val="000000"/>
                          </a:solidFill>
                          <a:effectLst/>
                          <a:latin typeface="Arial" panose="020B0604020202020204" pitchFamily="34" charset="0"/>
                          <a:ea typeface="맑은 고딕" panose="020B0503020000020004" pitchFamily="50" charset="-127"/>
                        </a:rPr>
                        <a:t>425</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439</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1,066</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1,390</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5,280</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5,390</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5,506</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3094775406"/>
                  </a:ext>
                </a:extLst>
              </a:tr>
              <a:tr h="83742">
                <a:tc>
                  <a:txBody>
                    <a:bodyPr/>
                    <a:lstStyle/>
                    <a:p>
                      <a:pPr algn="l" fontAlgn="ctr"/>
                      <a:endParaRPr lang="en-US" sz="700" b="1" i="0" u="none" strike="noStrike">
                        <a:solidFill>
                          <a:schemeClr val="tx1"/>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noFill/>
                      <a:prstDash val="dot"/>
                      <a:round/>
                      <a:headEnd type="none" w="med" len="med"/>
                      <a:tailEnd type="none" w="med" len="med"/>
                    </a:lnR>
                    <a:lnT>
                      <a:noFill/>
                    </a:lnT>
                    <a:lnB w="6350" cap="flat" cmpd="sng" algn="ctr">
                      <a:noFill/>
                      <a:prstDash val="solid"/>
                      <a:round/>
                      <a:headEnd type="none" w="med" len="med"/>
                      <a:tailEnd type="none" w="med" len="med"/>
                    </a:lnB>
                  </a:tcPr>
                </a:tc>
                <a:tc>
                  <a:txBody>
                    <a:bodyPr/>
                    <a:lstStyle/>
                    <a:p>
                      <a:pPr algn="l" fontAlgn="ctr"/>
                      <a:r>
                        <a:rPr lang="en-US" sz="700" b="1" i="0" u="none" strike="noStrike" dirty="0">
                          <a:solidFill>
                            <a:srgbClr val="000000"/>
                          </a:solidFill>
                          <a:effectLst/>
                          <a:latin typeface="Arial" panose="020B0604020202020204" pitchFamily="34" charset="0"/>
                          <a:ea typeface="맑은 고딕" panose="020B0503020000020004" pitchFamily="50" charset="-127"/>
                        </a:rPr>
                        <a:t>Case 2 (Base</a:t>
                      </a:r>
                      <a:r>
                        <a:rPr lang="en-US" altLang="ko-KR" sz="700" b="1" i="0" u="none" strike="noStrike" dirty="0">
                          <a:solidFill>
                            <a:srgbClr val="000000"/>
                          </a:solidFill>
                          <a:effectLst/>
                          <a:latin typeface="Arial" panose="020B0604020202020204" pitchFamily="34" charset="0"/>
                          <a:ea typeface="맑은 고딕" panose="020B0503020000020004" pitchFamily="50" charset="-127"/>
                        </a:rPr>
                        <a:t>)</a:t>
                      </a:r>
                      <a:endParaRPr lang="en-US" sz="700" b="1"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noFill/>
                      <a:prstDash val="dot"/>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700" b="1" i="0" u="none" strike="noStrike" dirty="0">
                          <a:solidFill>
                            <a:srgbClr val="000000"/>
                          </a:solidFill>
                          <a:effectLst/>
                          <a:latin typeface="Arial" panose="020B0604020202020204" pitchFamily="34" charset="0"/>
                          <a:ea typeface="맑은 고딕" panose="020B0503020000020004" pitchFamily="50" charset="-127"/>
                        </a:rPr>
                        <a:t>11,908</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700" b="1" i="0" u="none" strike="noStrike">
                          <a:solidFill>
                            <a:srgbClr val="000000"/>
                          </a:solidFill>
                          <a:effectLst/>
                          <a:latin typeface="Arial" panose="020B0604020202020204" pitchFamily="34" charset="0"/>
                          <a:ea typeface="맑은 고딕" panose="020B0503020000020004" pitchFamily="50" charset="-127"/>
                        </a:rPr>
                        <a:t>19,671</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700" b="1" i="0" u="none" strike="noStrike">
                          <a:solidFill>
                            <a:srgbClr val="000000"/>
                          </a:solidFill>
                          <a:effectLst/>
                          <a:latin typeface="Arial" panose="020B0604020202020204" pitchFamily="34" charset="0"/>
                          <a:ea typeface="맑은 고딕" panose="020B0503020000020004" pitchFamily="50" charset="-127"/>
                        </a:rPr>
                        <a:t>19,734</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700" b="1" i="0" u="none" strike="noStrike" dirty="0">
                          <a:solidFill>
                            <a:srgbClr val="000000"/>
                          </a:solidFill>
                          <a:effectLst/>
                          <a:latin typeface="Arial" panose="020B0604020202020204" pitchFamily="34" charset="0"/>
                          <a:ea typeface="맑은 고딕" panose="020B0503020000020004" pitchFamily="50" charset="-127"/>
                        </a:rPr>
                        <a:t>8,231</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700" b="1" i="0" u="none" strike="noStrike">
                          <a:solidFill>
                            <a:srgbClr val="000000"/>
                          </a:solidFill>
                          <a:effectLst/>
                          <a:latin typeface="Arial" panose="020B0604020202020204" pitchFamily="34" charset="0"/>
                          <a:ea typeface="맑은 고딕" panose="020B0503020000020004" pitchFamily="50" charset="-127"/>
                        </a:rPr>
                        <a:t>9,533</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700" b="1" i="0" u="none" strike="noStrike">
                          <a:solidFill>
                            <a:srgbClr val="000000"/>
                          </a:solidFill>
                          <a:effectLst/>
                          <a:latin typeface="Arial" panose="020B0604020202020204" pitchFamily="34" charset="0"/>
                          <a:ea typeface="맑은 고딕" panose="020B0503020000020004" pitchFamily="50" charset="-127"/>
                        </a:rPr>
                        <a:t>19,244</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700" b="1" i="0" u="none" strike="noStrike">
                          <a:solidFill>
                            <a:srgbClr val="000000"/>
                          </a:solidFill>
                          <a:effectLst/>
                          <a:latin typeface="Arial" panose="020B0604020202020204" pitchFamily="34" charset="0"/>
                          <a:ea typeface="맑은 고딕" panose="020B0503020000020004" pitchFamily="50" charset="-127"/>
                        </a:rPr>
                        <a:t>20,771</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700" b="1" i="0" u="none" strike="noStrike">
                          <a:solidFill>
                            <a:srgbClr val="000000"/>
                          </a:solidFill>
                          <a:effectLst/>
                          <a:latin typeface="Arial" panose="020B0604020202020204" pitchFamily="34" charset="0"/>
                          <a:ea typeface="맑은 고딕" panose="020B0503020000020004" pitchFamily="50" charset="-127"/>
                        </a:rPr>
                        <a:t>176,871</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700" b="1" i="0" u="none" strike="noStrike">
                          <a:solidFill>
                            <a:srgbClr val="000000"/>
                          </a:solidFill>
                          <a:effectLst/>
                          <a:latin typeface="Arial" panose="020B0604020202020204" pitchFamily="34" charset="0"/>
                          <a:ea typeface="맑은 고딕" panose="020B0503020000020004" pitchFamily="50" charset="-127"/>
                        </a:rPr>
                        <a:t>180,008</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700" b="1" i="0" u="none" strike="noStrike">
                          <a:solidFill>
                            <a:srgbClr val="000000"/>
                          </a:solidFill>
                          <a:effectLst/>
                          <a:latin typeface="Arial" panose="020B0604020202020204" pitchFamily="34" charset="0"/>
                          <a:ea typeface="맑은 고딕" panose="020B0503020000020004" pitchFamily="50" charset="-127"/>
                        </a:rPr>
                        <a:t>183,182</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706045820"/>
                  </a:ext>
                </a:extLst>
              </a:tr>
              <a:tr h="83742">
                <a:tc>
                  <a:txBody>
                    <a:bodyPr/>
                    <a:lstStyle/>
                    <a:p>
                      <a:pPr algn="l" fontAlgn="ctr"/>
                      <a:endParaRPr lang="en-US" sz="700" b="1" i="0" u="none" strike="noStrike">
                        <a:solidFill>
                          <a:schemeClr val="tx1"/>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noFill/>
                      <a:prstDash val="solid"/>
                      <a:round/>
                      <a:headEnd type="none" w="med" len="med"/>
                      <a:tailEnd type="none" w="med" len="med"/>
                    </a:lnB>
                  </a:tcPr>
                </a:tc>
                <a:tc>
                  <a:txBody>
                    <a:bodyPr/>
                    <a:lstStyle/>
                    <a:p>
                      <a:pPr algn="l" fontAlgn="ctr"/>
                      <a:r>
                        <a:rPr lang="ko-KR" altLang="en-US" sz="700" b="0" i="0" u="none" strike="noStrike">
                          <a:solidFill>
                            <a:srgbClr val="000000"/>
                          </a:solidFill>
                          <a:effectLst/>
                          <a:latin typeface="Arial" panose="020B0604020202020204" pitchFamily="34" charset="0"/>
                          <a:ea typeface="맑은 고딕" panose="020B0503020000020004" pitchFamily="50" charset="-127"/>
                        </a:rPr>
                        <a:t>재료비</a:t>
                      </a:r>
                      <a:endParaRPr lang="en-US" sz="7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700" b="0" i="0" u="none" strike="noStrike" dirty="0">
                          <a:solidFill>
                            <a:srgbClr val="000000"/>
                          </a:solidFill>
                          <a:effectLst/>
                          <a:latin typeface="Arial" panose="020B0604020202020204" pitchFamily="34" charset="0"/>
                          <a:ea typeface="맑은 고딕" panose="020B0503020000020004" pitchFamily="50" charset="-127"/>
                        </a:rPr>
                        <a:t>7,709</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dot"/>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700" b="0" i="0" u="none" strike="noStrike" dirty="0">
                          <a:solidFill>
                            <a:srgbClr val="000000"/>
                          </a:solidFill>
                          <a:effectLst/>
                          <a:latin typeface="Arial" panose="020B0604020202020204" pitchFamily="34" charset="0"/>
                          <a:ea typeface="맑은 고딕" panose="020B0503020000020004" pitchFamily="50" charset="-127"/>
                        </a:rPr>
                        <a:t>13,756</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700" b="0" i="0" u="none" strike="noStrike" dirty="0">
                          <a:solidFill>
                            <a:srgbClr val="000000"/>
                          </a:solidFill>
                          <a:effectLst/>
                          <a:latin typeface="Arial" panose="020B0604020202020204" pitchFamily="34" charset="0"/>
                          <a:ea typeface="맑은 고딕" panose="020B0503020000020004" pitchFamily="50" charset="-127"/>
                        </a:rPr>
                        <a:t>14,587</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700" b="0" i="0" u="none" strike="noStrike" dirty="0">
                          <a:solidFill>
                            <a:srgbClr val="000000"/>
                          </a:solidFill>
                          <a:effectLst/>
                          <a:latin typeface="Arial" panose="020B0604020202020204" pitchFamily="34" charset="0"/>
                          <a:ea typeface="맑은 고딕" panose="020B0503020000020004" pitchFamily="50" charset="-127"/>
                        </a:rPr>
                        <a:t>6,401</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7,675</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dot"/>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14,775</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14,374</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150,095</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152,700</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155,346</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noFill/>
                      <a:prstDash val="solid"/>
                      <a:round/>
                      <a:headEnd type="none" w="med" len="med"/>
                      <a:tailEnd type="none" w="med" len="med"/>
                    </a:lnB>
                  </a:tcPr>
                </a:tc>
                <a:extLst>
                  <a:ext uri="{0D108BD9-81ED-4DB2-BD59-A6C34878D82A}">
                    <a16:rowId xmlns:a16="http://schemas.microsoft.com/office/drawing/2014/main" val="4142075103"/>
                  </a:ext>
                </a:extLst>
              </a:tr>
              <a:tr h="83742">
                <a:tc>
                  <a:txBody>
                    <a:bodyPr/>
                    <a:lstStyle/>
                    <a:p>
                      <a:pPr algn="l" fontAlgn="ctr"/>
                      <a:endParaRPr lang="en-US" sz="700" b="1" i="0" u="none" strike="noStrike">
                        <a:solidFill>
                          <a:schemeClr val="tx1"/>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noFill/>
                      <a:prstDash val="solid"/>
                      <a:round/>
                      <a:headEnd type="none" w="med" len="med"/>
                      <a:tailEnd type="none" w="med" len="med"/>
                    </a:lnB>
                  </a:tcPr>
                </a:tc>
                <a:tc>
                  <a:txBody>
                    <a:bodyPr/>
                    <a:lstStyle/>
                    <a:p>
                      <a:pPr algn="l" fontAlgn="ctr"/>
                      <a:r>
                        <a:rPr lang="ko-KR" altLang="en-US" sz="700" b="0" i="0" u="none" strike="noStrike" dirty="0">
                          <a:solidFill>
                            <a:srgbClr val="000000"/>
                          </a:solidFill>
                          <a:effectLst/>
                          <a:latin typeface="Arial" panose="020B0604020202020204" pitchFamily="34" charset="0"/>
                          <a:ea typeface="맑은 고딕" panose="020B0503020000020004" pitchFamily="50" charset="-127"/>
                        </a:rPr>
                        <a:t>노무비</a:t>
                      </a:r>
                      <a:r>
                        <a:rPr lang="en-US" altLang="ko-KR" sz="700" b="0" i="0" u="none" strike="noStrike" baseline="30000" dirty="0">
                          <a:solidFill>
                            <a:srgbClr val="000000"/>
                          </a:solidFill>
                          <a:effectLst/>
                          <a:latin typeface="Arial" panose="020B0604020202020204" pitchFamily="34" charset="0"/>
                          <a:ea typeface="맑은 고딕" panose="020B0503020000020004" pitchFamily="50" charset="-127"/>
                        </a:rPr>
                        <a:t>2</a:t>
                      </a:r>
                      <a:endParaRPr lang="en-US" sz="700" b="0" i="0" u="none" strike="noStrike" baseline="30000"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noFill/>
                      <a:prstDash val="solid"/>
                      <a:round/>
                      <a:headEnd type="none" w="med" len="med"/>
                      <a:tailEnd type="none" w="med" len="med"/>
                    </a:lnB>
                  </a:tcPr>
                </a:tc>
                <a:tc>
                  <a:txBody>
                    <a:bodyPr/>
                    <a:lstStyle/>
                    <a:p>
                      <a:pPr algn="r" fontAlgn="ctr"/>
                      <a:r>
                        <a:rPr lang="en-US" altLang="ko-KR" sz="700" b="0" i="0" u="none" strike="noStrike" dirty="0">
                          <a:solidFill>
                            <a:srgbClr val="000000"/>
                          </a:solidFill>
                          <a:effectLst/>
                          <a:latin typeface="Arial" panose="020B0604020202020204" pitchFamily="34" charset="0"/>
                          <a:ea typeface="맑은 고딕" panose="020B0503020000020004" pitchFamily="50" charset="-127"/>
                        </a:rPr>
                        <a:t>2,331</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noFill/>
                      <a:prstDash val="solid"/>
                      <a:round/>
                      <a:headEnd type="none" w="med" len="med"/>
                      <a:tailEnd type="none" w="med" len="med"/>
                    </a:lnB>
                  </a:tcPr>
                </a:tc>
                <a:tc>
                  <a:txBody>
                    <a:bodyPr/>
                    <a:lstStyle/>
                    <a:p>
                      <a:pPr algn="r" fontAlgn="ctr"/>
                      <a:r>
                        <a:rPr lang="en-US" altLang="ko-KR" sz="700" b="0" i="0" u="none" strike="noStrike" dirty="0">
                          <a:solidFill>
                            <a:srgbClr val="000000"/>
                          </a:solidFill>
                          <a:effectLst/>
                          <a:latin typeface="Arial" panose="020B0604020202020204" pitchFamily="34" charset="0"/>
                          <a:ea typeface="맑은 고딕" panose="020B0503020000020004" pitchFamily="50" charset="-127"/>
                        </a:rPr>
                        <a:t>3,556</a:t>
                      </a:r>
                    </a:p>
                  </a:txBody>
                  <a:tcPr marL="36000" marR="36000" marT="0" marB="0" anchor="ctr">
                    <a:lnL>
                      <a:noFill/>
                    </a:lnL>
                    <a:lnR>
                      <a:noFill/>
                    </a:lnR>
                    <a:lnT>
                      <a:noFill/>
                    </a:lnT>
                    <a:lnB w="6350" cap="flat" cmpd="sng" algn="ctr">
                      <a:no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2,847</a:t>
                      </a:r>
                    </a:p>
                  </a:txBody>
                  <a:tcPr marL="36000" marR="36000" marT="0" marB="0" anchor="ctr">
                    <a:lnL>
                      <a:noFill/>
                    </a:lnL>
                    <a:lnR>
                      <a:noFill/>
                    </a:lnR>
                    <a:lnT>
                      <a:noFill/>
                    </a:lnT>
                    <a:lnB w="6350" cap="flat" cmpd="sng" algn="ctr">
                      <a:noFill/>
                      <a:prstDash val="solid"/>
                      <a:round/>
                      <a:headEnd type="none" w="med" len="med"/>
                      <a:tailEnd type="none" w="med" len="med"/>
                    </a:lnB>
                  </a:tcPr>
                </a:tc>
                <a:tc>
                  <a:txBody>
                    <a:bodyPr/>
                    <a:lstStyle/>
                    <a:p>
                      <a:pPr algn="r" fontAlgn="ctr"/>
                      <a:r>
                        <a:rPr lang="en-US" altLang="ko-KR" sz="700" b="0" i="0" u="none" strike="noStrike" dirty="0">
                          <a:solidFill>
                            <a:srgbClr val="000000"/>
                          </a:solidFill>
                          <a:effectLst/>
                          <a:latin typeface="Arial" panose="020B0604020202020204" pitchFamily="34" charset="0"/>
                          <a:ea typeface="맑은 고딕" panose="020B0503020000020004" pitchFamily="50" charset="-127"/>
                        </a:rPr>
                        <a:t>1,005</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no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928</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no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2,411</a:t>
                      </a:r>
                    </a:p>
                  </a:txBody>
                  <a:tcPr marL="36000" marR="36000" marT="0" marB="0" anchor="ctr">
                    <a:lnL>
                      <a:noFill/>
                    </a:lnL>
                    <a:lnR>
                      <a:noFill/>
                    </a:lnR>
                    <a:lnT>
                      <a:noFill/>
                    </a:lnT>
                    <a:lnB w="6350" cap="flat" cmpd="sng" algn="ctr">
                      <a:no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4,023</a:t>
                      </a:r>
                    </a:p>
                  </a:txBody>
                  <a:tcPr marL="36000" marR="36000" marT="0" marB="0" anchor="ctr">
                    <a:lnL>
                      <a:noFill/>
                    </a:lnL>
                    <a:lnR>
                      <a:noFill/>
                    </a:lnR>
                    <a:lnT>
                      <a:noFill/>
                    </a:lnT>
                    <a:lnB w="6350" cap="flat" cmpd="sng" algn="ctr">
                      <a:no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14,619</a:t>
                      </a:r>
                    </a:p>
                  </a:txBody>
                  <a:tcPr marL="36000" marR="36000" marT="0" marB="0" anchor="ctr">
                    <a:lnL>
                      <a:noFill/>
                    </a:lnL>
                    <a:lnR>
                      <a:noFill/>
                    </a:lnR>
                    <a:lnT>
                      <a:noFill/>
                    </a:lnT>
                    <a:lnB w="6350" cap="flat" cmpd="sng" algn="ctr">
                      <a:no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15,001</a:t>
                      </a:r>
                    </a:p>
                  </a:txBody>
                  <a:tcPr marL="36000" marR="36000" marT="0" marB="0" anchor="ctr">
                    <a:lnL>
                      <a:noFill/>
                    </a:lnL>
                    <a:lnR>
                      <a:noFill/>
                    </a:lnR>
                    <a:lnT>
                      <a:noFill/>
                    </a:lnT>
                    <a:lnB w="6350" cap="flat" cmpd="sng" algn="ctr">
                      <a:no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15,394</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noFill/>
                      <a:prstDash val="solid"/>
                      <a:round/>
                      <a:headEnd type="none" w="med" len="med"/>
                      <a:tailEnd type="none" w="med" len="med"/>
                    </a:lnB>
                  </a:tcPr>
                </a:tc>
                <a:extLst>
                  <a:ext uri="{0D108BD9-81ED-4DB2-BD59-A6C34878D82A}">
                    <a16:rowId xmlns:a16="http://schemas.microsoft.com/office/drawing/2014/main" val="1865228049"/>
                  </a:ext>
                </a:extLst>
              </a:tr>
              <a:tr h="83742">
                <a:tc>
                  <a:txBody>
                    <a:bodyPr/>
                    <a:lstStyle/>
                    <a:p>
                      <a:pPr algn="l" fontAlgn="ctr"/>
                      <a:endParaRPr lang="en-US" sz="700" b="1" i="0" u="none" strike="noStrike">
                        <a:solidFill>
                          <a:schemeClr val="tx1"/>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noFill/>
                      <a:prstDash val="solid"/>
                      <a:round/>
                      <a:headEnd type="none" w="med" len="med"/>
                      <a:tailEnd type="none" w="med" len="med"/>
                    </a:lnB>
                  </a:tcPr>
                </a:tc>
                <a:tc>
                  <a:txBody>
                    <a:bodyPr/>
                    <a:lstStyle/>
                    <a:p>
                      <a:pPr algn="l" fontAlgn="ctr"/>
                      <a:r>
                        <a:rPr lang="ko-KR" altLang="en-US" sz="700" b="0" i="0" u="none" strike="noStrike" dirty="0">
                          <a:solidFill>
                            <a:srgbClr val="000000"/>
                          </a:solidFill>
                          <a:effectLst/>
                          <a:latin typeface="Arial" panose="020B0604020202020204" pitchFamily="34" charset="0"/>
                          <a:ea typeface="맑은 고딕" panose="020B0503020000020004" pitchFamily="50" charset="-127"/>
                        </a:rPr>
                        <a:t>감가상각비</a:t>
                      </a:r>
                      <a:endParaRPr lang="en-US" sz="7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noFill/>
                      <a:prstDash val="solid"/>
                      <a:round/>
                      <a:headEnd type="none" w="med" len="med"/>
                      <a:tailEnd type="none" w="med" len="med"/>
                    </a:lnB>
                  </a:tcPr>
                </a:tc>
                <a:tc>
                  <a:txBody>
                    <a:bodyPr/>
                    <a:lstStyle/>
                    <a:p>
                      <a:pPr algn="r" fontAlgn="ctr"/>
                      <a:r>
                        <a:rPr lang="en-US" altLang="ko-KR" sz="700" b="0" i="0" u="none" strike="noStrike" dirty="0">
                          <a:solidFill>
                            <a:srgbClr val="000000"/>
                          </a:solidFill>
                          <a:effectLst/>
                          <a:latin typeface="Arial" panose="020B0604020202020204" pitchFamily="34" charset="0"/>
                          <a:ea typeface="맑은 고딕" panose="020B0503020000020004" pitchFamily="50" charset="-127"/>
                        </a:rPr>
                        <a:t>1,115</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noFill/>
                      <a:prstDash val="solid"/>
                      <a:round/>
                      <a:headEnd type="none" w="med" len="med"/>
                      <a:tailEnd type="none" w="med" len="med"/>
                    </a:lnB>
                  </a:tcPr>
                </a:tc>
                <a:tc>
                  <a:txBody>
                    <a:bodyPr/>
                    <a:lstStyle/>
                    <a:p>
                      <a:pPr algn="r" fontAlgn="ctr"/>
                      <a:r>
                        <a:rPr lang="en-US" altLang="ko-KR" sz="700" b="0" i="0" u="none" strike="noStrike" dirty="0">
                          <a:solidFill>
                            <a:srgbClr val="000000"/>
                          </a:solidFill>
                          <a:effectLst/>
                          <a:latin typeface="Arial" panose="020B0604020202020204" pitchFamily="34" charset="0"/>
                          <a:ea typeface="맑은 고딕" panose="020B0503020000020004" pitchFamily="50" charset="-127"/>
                        </a:rPr>
                        <a:t>1,115</a:t>
                      </a:r>
                    </a:p>
                  </a:txBody>
                  <a:tcPr marL="36000" marR="36000" marT="0" marB="0" anchor="ctr">
                    <a:lnL>
                      <a:noFill/>
                    </a:lnL>
                    <a:lnR>
                      <a:noFill/>
                    </a:lnR>
                    <a:lnT>
                      <a:noFill/>
                    </a:lnT>
                    <a:lnB w="6350" cap="flat" cmpd="sng" algn="ctr">
                      <a:noFill/>
                      <a:prstDash val="solid"/>
                      <a:round/>
                      <a:headEnd type="none" w="med" len="med"/>
                      <a:tailEnd type="none" w="med" len="med"/>
                    </a:lnB>
                  </a:tcPr>
                </a:tc>
                <a:tc>
                  <a:txBody>
                    <a:bodyPr/>
                    <a:lstStyle/>
                    <a:p>
                      <a:pPr algn="r" fontAlgn="ctr"/>
                      <a:r>
                        <a:rPr lang="en-US" altLang="ko-KR" sz="700" b="0" i="0" u="none" strike="noStrike" dirty="0">
                          <a:solidFill>
                            <a:srgbClr val="000000"/>
                          </a:solidFill>
                          <a:effectLst/>
                          <a:latin typeface="Arial" panose="020B0604020202020204" pitchFamily="34" charset="0"/>
                          <a:ea typeface="맑은 고딕" panose="020B0503020000020004" pitchFamily="50" charset="-127"/>
                        </a:rPr>
                        <a:t>1,085</a:t>
                      </a:r>
                    </a:p>
                  </a:txBody>
                  <a:tcPr marL="36000" marR="36000" marT="0" marB="0" anchor="ctr">
                    <a:lnL>
                      <a:noFill/>
                    </a:lnL>
                    <a:lnR>
                      <a:noFill/>
                    </a:lnR>
                    <a:lnT>
                      <a:noFill/>
                    </a:lnT>
                    <a:lnB w="6350" cap="flat" cmpd="sng" algn="ctr">
                      <a:noFill/>
                      <a:prstDash val="solid"/>
                      <a:round/>
                      <a:headEnd type="none" w="med" len="med"/>
                      <a:tailEnd type="none" w="med" len="med"/>
                    </a:lnB>
                  </a:tcPr>
                </a:tc>
                <a:tc>
                  <a:txBody>
                    <a:bodyPr/>
                    <a:lstStyle/>
                    <a:p>
                      <a:pPr algn="r" fontAlgn="ctr"/>
                      <a:r>
                        <a:rPr lang="en-US" altLang="ko-KR" sz="700" b="0" i="0" u="none" strike="noStrike" dirty="0">
                          <a:solidFill>
                            <a:srgbClr val="000000"/>
                          </a:solidFill>
                          <a:effectLst/>
                          <a:latin typeface="Arial" panose="020B0604020202020204" pitchFamily="34" charset="0"/>
                          <a:ea typeface="맑은 고딕" panose="020B0503020000020004" pitchFamily="50" charset="-127"/>
                        </a:rPr>
                        <a:t>488</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no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491</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no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992</a:t>
                      </a:r>
                    </a:p>
                  </a:txBody>
                  <a:tcPr marL="36000" marR="36000" marT="0" marB="0" anchor="ctr">
                    <a:lnL>
                      <a:noFill/>
                    </a:lnL>
                    <a:lnR>
                      <a:noFill/>
                    </a:lnR>
                    <a:lnT>
                      <a:noFill/>
                    </a:lnT>
                    <a:lnB w="6350" cap="flat" cmpd="sng" algn="ctr">
                      <a:no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1,101</a:t>
                      </a:r>
                    </a:p>
                  </a:txBody>
                  <a:tcPr marL="36000" marR="36000" marT="0" marB="0" anchor="ctr">
                    <a:lnL>
                      <a:noFill/>
                    </a:lnL>
                    <a:lnR>
                      <a:noFill/>
                    </a:lnR>
                    <a:lnT>
                      <a:noFill/>
                    </a:lnT>
                    <a:lnB w="6350" cap="flat" cmpd="sng" algn="ctr">
                      <a:no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6,986</a:t>
                      </a:r>
                    </a:p>
                  </a:txBody>
                  <a:tcPr marL="36000" marR="36000" marT="0" marB="0" anchor="ctr">
                    <a:lnL>
                      <a:noFill/>
                    </a:lnL>
                    <a:lnR>
                      <a:noFill/>
                    </a:lnR>
                    <a:lnT>
                      <a:noFill/>
                    </a:lnT>
                    <a:lnB w="6350" cap="flat" cmpd="sng" algn="ctr">
                      <a:no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7,016</a:t>
                      </a:r>
                    </a:p>
                  </a:txBody>
                  <a:tcPr marL="36000" marR="36000" marT="0" marB="0" anchor="ctr">
                    <a:lnL>
                      <a:noFill/>
                    </a:lnL>
                    <a:lnR>
                      <a:noFill/>
                    </a:lnR>
                    <a:lnT>
                      <a:noFill/>
                    </a:lnT>
                    <a:lnB w="6350" cap="flat" cmpd="sng" algn="ctr">
                      <a:no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7,026</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noFill/>
                      <a:prstDash val="solid"/>
                      <a:round/>
                      <a:headEnd type="none" w="med" len="med"/>
                      <a:tailEnd type="none" w="med" len="med"/>
                    </a:lnB>
                  </a:tcPr>
                </a:tc>
                <a:extLst>
                  <a:ext uri="{0D108BD9-81ED-4DB2-BD59-A6C34878D82A}">
                    <a16:rowId xmlns:a16="http://schemas.microsoft.com/office/drawing/2014/main" val="3884055125"/>
                  </a:ext>
                </a:extLst>
              </a:tr>
              <a:tr h="83742">
                <a:tc>
                  <a:txBody>
                    <a:bodyPr/>
                    <a:lstStyle/>
                    <a:p>
                      <a:pPr algn="l" fontAlgn="ctr"/>
                      <a:endParaRPr lang="en-US" sz="700" b="1" i="0" u="none" strike="noStrike">
                        <a:solidFill>
                          <a:schemeClr val="tx1"/>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noFill/>
                      <a:prstDash val="solid"/>
                      <a:round/>
                      <a:headEnd type="none" w="med" len="med"/>
                      <a:tailEnd type="none" w="med" len="med"/>
                    </a:lnB>
                  </a:tcPr>
                </a:tc>
                <a:tc>
                  <a:txBody>
                    <a:bodyPr/>
                    <a:lstStyle/>
                    <a:p>
                      <a:pPr marL="0" marR="0" lvl="0" indent="0" algn="l" defTabSz="914400" rtl="0" eaLnBrk="1" fontAlgn="ctr" latinLnBrk="1" hangingPunct="1">
                        <a:lnSpc>
                          <a:spcPct val="100000"/>
                        </a:lnSpc>
                        <a:spcBef>
                          <a:spcPts val="0"/>
                        </a:spcBef>
                        <a:spcAft>
                          <a:spcPts val="0"/>
                        </a:spcAft>
                        <a:buClrTx/>
                        <a:buSzTx/>
                        <a:buFontTx/>
                        <a:buNone/>
                        <a:tabLst/>
                        <a:defRPr/>
                      </a:pPr>
                      <a:r>
                        <a:rPr lang="ko-KR" altLang="en-US" sz="700" b="0" i="0" u="none" strike="noStrike" dirty="0">
                          <a:solidFill>
                            <a:srgbClr val="000000"/>
                          </a:solidFill>
                          <a:effectLst/>
                          <a:latin typeface="Arial" panose="020B0604020202020204" pitchFamily="34" charset="0"/>
                          <a:ea typeface="맑은 고딕" panose="020B0503020000020004" pitchFamily="50" charset="-127"/>
                        </a:rPr>
                        <a:t>제조경비</a:t>
                      </a:r>
                      <a:endParaRPr lang="en-US" altLang="ko-KR" sz="7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700" b="0" i="0" u="none" strike="noStrike" dirty="0">
                          <a:solidFill>
                            <a:srgbClr val="000000"/>
                          </a:solidFill>
                          <a:effectLst/>
                          <a:latin typeface="Arial" panose="020B0604020202020204" pitchFamily="34" charset="0"/>
                          <a:ea typeface="맑은 고딕" panose="020B0503020000020004" pitchFamily="50" charset="-127"/>
                        </a:rPr>
                        <a:t>1,035</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1,348</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700" b="0" i="0" u="none" strike="noStrike" dirty="0">
                          <a:solidFill>
                            <a:srgbClr val="000000"/>
                          </a:solidFill>
                          <a:effectLst/>
                          <a:latin typeface="Arial" panose="020B0604020202020204" pitchFamily="34" charset="0"/>
                          <a:ea typeface="맑은 고딕" panose="020B0503020000020004" pitchFamily="50" charset="-127"/>
                        </a:rPr>
                        <a:t>1,128</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700" b="0" i="0" u="none" strike="noStrike" dirty="0">
                          <a:solidFill>
                            <a:srgbClr val="000000"/>
                          </a:solidFill>
                          <a:effectLst/>
                          <a:latin typeface="Arial" panose="020B0604020202020204" pitchFamily="34" charset="0"/>
                          <a:ea typeface="맑은 고딕" panose="020B0503020000020004" pitchFamily="50" charset="-127"/>
                        </a:rPr>
                        <a:t>425</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439</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1,066</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1,273</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5,172</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5,292</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5,417</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914933998"/>
                  </a:ext>
                </a:extLst>
              </a:tr>
              <a:tr h="83742">
                <a:tc>
                  <a:txBody>
                    <a:bodyPr/>
                    <a:lstStyle/>
                    <a:p>
                      <a:pPr algn="l" fontAlgn="ctr"/>
                      <a:endParaRPr lang="en-US" sz="700" b="1" i="0" u="none" strike="noStrike">
                        <a:solidFill>
                          <a:schemeClr val="tx1"/>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noFill/>
                      <a:prstDash val="solid"/>
                      <a:round/>
                      <a:headEnd type="none" w="med" len="med"/>
                      <a:tailEnd type="none" w="med" len="med"/>
                    </a:lnR>
                    <a:lnT>
                      <a:noFill/>
                    </a:lnT>
                    <a:lnB w="6350" cap="flat" cmpd="sng" algn="ctr">
                      <a:noFill/>
                      <a:prstDash val="solid"/>
                      <a:round/>
                      <a:headEnd type="none" w="med" len="med"/>
                      <a:tailEnd type="none" w="med" len="med"/>
                    </a:lnB>
                  </a:tcPr>
                </a:tc>
                <a:tc>
                  <a:txBody>
                    <a:bodyPr/>
                    <a:lstStyle/>
                    <a:p>
                      <a:pPr algn="l" fontAlgn="ctr"/>
                      <a:r>
                        <a:rPr lang="en-US" sz="700" b="1" i="0" u="none" strike="noStrike" dirty="0">
                          <a:solidFill>
                            <a:srgbClr val="000000"/>
                          </a:solidFill>
                          <a:effectLst/>
                          <a:latin typeface="Arial" panose="020B0604020202020204" pitchFamily="34" charset="0"/>
                          <a:ea typeface="맑은 고딕" panose="020B0503020000020004" pitchFamily="50" charset="-127"/>
                        </a:rPr>
                        <a:t>Case 3 (Worst)</a:t>
                      </a:r>
                    </a:p>
                  </a:txBody>
                  <a:tcPr marL="36000" marR="36000" marT="0" marB="0" anchor="ctr">
                    <a:lnL w="6350" cap="flat" cmpd="sng" algn="ctr">
                      <a:no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700" b="1" i="0" u="none" strike="noStrike" dirty="0">
                          <a:solidFill>
                            <a:srgbClr val="000000"/>
                          </a:solidFill>
                          <a:effectLst/>
                          <a:latin typeface="Arial" panose="020B0604020202020204" pitchFamily="34" charset="0"/>
                          <a:ea typeface="맑은 고딕" panose="020B0503020000020004" pitchFamily="50" charset="-127"/>
                        </a:rPr>
                        <a:t>11,908</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700" b="1" i="0" u="none" strike="noStrike">
                          <a:solidFill>
                            <a:srgbClr val="000000"/>
                          </a:solidFill>
                          <a:effectLst/>
                          <a:latin typeface="Arial" panose="020B0604020202020204" pitchFamily="34" charset="0"/>
                          <a:ea typeface="맑은 고딕" panose="020B0503020000020004" pitchFamily="50" charset="-127"/>
                        </a:rPr>
                        <a:t>19,671</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700" b="1" i="0" u="none" strike="noStrike" dirty="0">
                          <a:solidFill>
                            <a:srgbClr val="000000"/>
                          </a:solidFill>
                          <a:effectLst/>
                          <a:latin typeface="Arial" panose="020B0604020202020204" pitchFamily="34" charset="0"/>
                          <a:ea typeface="맑은 고딕" panose="020B0503020000020004" pitchFamily="50" charset="-127"/>
                        </a:rPr>
                        <a:t>19,734</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700" b="1" i="0" u="none" strike="noStrike" dirty="0">
                          <a:solidFill>
                            <a:srgbClr val="000000"/>
                          </a:solidFill>
                          <a:effectLst/>
                          <a:latin typeface="Arial" panose="020B0604020202020204" pitchFamily="34" charset="0"/>
                          <a:ea typeface="맑은 고딕" panose="020B0503020000020004" pitchFamily="50" charset="-127"/>
                        </a:rPr>
                        <a:t>8,231</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700" b="1" i="0" u="none" strike="noStrike">
                          <a:solidFill>
                            <a:srgbClr val="000000"/>
                          </a:solidFill>
                          <a:effectLst/>
                          <a:latin typeface="Arial" panose="020B0604020202020204" pitchFamily="34" charset="0"/>
                          <a:ea typeface="맑은 고딕" panose="020B0503020000020004" pitchFamily="50" charset="-127"/>
                        </a:rPr>
                        <a:t>9,533</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700" b="1" i="0" u="none" strike="noStrike">
                          <a:solidFill>
                            <a:srgbClr val="000000"/>
                          </a:solidFill>
                          <a:effectLst/>
                          <a:latin typeface="Arial" panose="020B0604020202020204" pitchFamily="34" charset="0"/>
                          <a:ea typeface="맑은 고딕" panose="020B0503020000020004" pitchFamily="50" charset="-127"/>
                        </a:rPr>
                        <a:t>19,213</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700" b="1" i="0" u="none" strike="noStrike">
                          <a:solidFill>
                            <a:srgbClr val="000000"/>
                          </a:solidFill>
                          <a:effectLst/>
                          <a:latin typeface="Arial" panose="020B0604020202020204" pitchFamily="34" charset="0"/>
                          <a:ea typeface="맑은 고딕" panose="020B0503020000020004" pitchFamily="50" charset="-127"/>
                        </a:rPr>
                        <a:t>22,355</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700" b="1" i="0" u="none" strike="noStrike">
                          <a:solidFill>
                            <a:srgbClr val="000000"/>
                          </a:solidFill>
                          <a:effectLst/>
                          <a:latin typeface="Arial" panose="020B0604020202020204" pitchFamily="34" charset="0"/>
                          <a:ea typeface="맑은 고딕" panose="020B0503020000020004" pitchFamily="50" charset="-127"/>
                        </a:rPr>
                        <a:t>22,022</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700" b="1" i="0" u="none" strike="noStrike">
                          <a:solidFill>
                            <a:srgbClr val="000000"/>
                          </a:solidFill>
                          <a:effectLst/>
                          <a:latin typeface="Arial" panose="020B0604020202020204" pitchFamily="34" charset="0"/>
                          <a:ea typeface="맑은 고딕" panose="020B0503020000020004" pitchFamily="50" charset="-127"/>
                        </a:rPr>
                        <a:t>21,683</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700" b="1" i="0" u="none" strike="noStrike">
                          <a:solidFill>
                            <a:srgbClr val="000000"/>
                          </a:solidFill>
                          <a:effectLst/>
                          <a:latin typeface="Arial" panose="020B0604020202020204" pitchFamily="34" charset="0"/>
                          <a:ea typeface="맑은 고딕" panose="020B0503020000020004" pitchFamily="50" charset="-127"/>
                        </a:rPr>
                        <a:t>21,333</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76777957"/>
                  </a:ext>
                </a:extLst>
              </a:tr>
              <a:tr h="83742">
                <a:tc>
                  <a:txBody>
                    <a:bodyPr/>
                    <a:lstStyle/>
                    <a:p>
                      <a:pPr algn="l" fontAlgn="ctr"/>
                      <a:endParaRPr lang="en-US" sz="700" b="1" i="0" u="none" strike="noStrike">
                        <a:solidFill>
                          <a:schemeClr val="tx1"/>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noFill/>
                      <a:prstDash val="solid"/>
                      <a:round/>
                      <a:headEnd type="none" w="med" len="med"/>
                      <a:tailEnd type="none" w="med" len="med"/>
                    </a:lnB>
                  </a:tcPr>
                </a:tc>
                <a:tc>
                  <a:txBody>
                    <a:bodyPr/>
                    <a:lstStyle/>
                    <a:p>
                      <a:pPr algn="l" fontAlgn="ctr"/>
                      <a:r>
                        <a:rPr lang="ko-KR" altLang="en-US" sz="700" b="0" i="0" u="none" strike="noStrike" dirty="0">
                          <a:solidFill>
                            <a:srgbClr val="000000"/>
                          </a:solidFill>
                          <a:effectLst/>
                          <a:latin typeface="Arial" panose="020B0604020202020204" pitchFamily="34" charset="0"/>
                          <a:ea typeface="맑은 고딕" panose="020B0503020000020004" pitchFamily="50" charset="-127"/>
                        </a:rPr>
                        <a:t>재료비</a:t>
                      </a:r>
                      <a:endParaRPr lang="en-US" sz="7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700" b="0" i="0" u="none" strike="noStrike" dirty="0">
                          <a:solidFill>
                            <a:srgbClr val="000000"/>
                          </a:solidFill>
                          <a:effectLst/>
                          <a:latin typeface="Arial" panose="020B0604020202020204" pitchFamily="34" charset="0"/>
                          <a:ea typeface="맑은 고딕" panose="020B0503020000020004" pitchFamily="50" charset="-127"/>
                        </a:rPr>
                        <a:t>7,709</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dot"/>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700" b="0" i="0" u="none" strike="noStrike" dirty="0">
                          <a:solidFill>
                            <a:srgbClr val="000000"/>
                          </a:solidFill>
                          <a:effectLst/>
                          <a:latin typeface="Arial" panose="020B0604020202020204" pitchFamily="34" charset="0"/>
                          <a:ea typeface="맑은 고딕" panose="020B0503020000020004" pitchFamily="50" charset="-127"/>
                        </a:rPr>
                        <a:t>13,756</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700" b="0" i="0" u="none" strike="noStrike" dirty="0">
                          <a:solidFill>
                            <a:srgbClr val="000000"/>
                          </a:solidFill>
                          <a:effectLst/>
                          <a:latin typeface="Arial" panose="020B0604020202020204" pitchFamily="34" charset="0"/>
                          <a:ea typeface="맑은 고딕" panose="020B0503020000020004" pitchFamily="50" charset="-127"/>
                        </a:rPr>
                        <a:t>14,587</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700" b="0" i="0" u="none" strike="noStrike" dirty="0">
                          <a:solidFill>
                            <a:srgbClr val="000000"/>
                          </a:solidFill>
                          <a:effectLst/>
                          <a:latin typeface="Arial" panose="020B0604020202020204" pitchFamily="34" charset="0"/>
                          <a:ea typeface="맑은 고딕" panose="020B0503020000020004" pitchFamily="50" charset="-127"/>
                        </a:rPr>
                        <a:t>6,401</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7,675</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dot"/>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14,793</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17,641</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17,222</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16,754</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16,288</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noFill/>
                      <a:prstDash val="solid"/>
                      <a:round/>
                      <a:headEnd type="none" w="med" len="med"/>
                      <a:tailEnd type="none" w="med" len="med"/>
                    </a:lnB>
                  </a:tcPr>
                </a:tc>
                <a:extLst>
                  <a:ext uri="{0D108BD9-81ED-4DB2-BD59-A6C34878D82A}">
                    <a16:rowId xmlns:a16="http://schemas.microsoft.com/office/drawing/2014/main" val="3450134895"/>
                  </a:ext>
                </a:extLst>
              </a:tr>
              <a:tr h="83742">
                <a:tc>
                  <a:txBody>
                    <a:bodyPr/>
                    <a:lstStyle/>
                    <a:p>
                      <a:pPr algn="l" fontAlgn="ctr"/>
                      <a:endParaRPr lang="en-US" sz="700" b="1" i="0" u="none" strike="noStrike">
                        <a:solidFill>
                          <a:schemeClr val="tx1"/>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noFill/>
                      <a:prstDash val="solid"/>
                      <a:round/>
                      <a:headEnd type="none" w="med" len="med"/>
                      <a:tailEnd type="none" w="med" len="med"/>
                    </a:lnB>
                  </a:tcPr>
                </a:tc>
                <a:tc>
                  <a:txBody>
                    <a:bodyPr/>
                    <a:lstStyle/>
                    <a:p>
                      <a:pPr algn="l" fontAlgn="ctr"/>
                      <a:r>
                        <a:rPr lang="ko-KR" altLang="en-US" sz="700" b="0" i="0" u="none" strike="noStrike" dirty="0">
                          <a:solidFill>
                            <a:srgbClr val="000000"/>
                          </a:solidFill>
                          <a:effectLst/>
                          <a:latin typeface="Arial" panose="020B0604020202020204" pitchFamily="34" charset="0"/>
                          <a:ea typeface="맑은 고딕" panose="020B0503020000020004" pitchFamily="50" charset="-127"/>
                        </a:rPr>
                        <a:t>노무비</a:t>
                      </a:r>
                      <a:r>
                        <a:rPr lang="en-US" altLang="ko-KR" sz="700" b="0" i="0" u="none" strike="noStrike" baseline="30000" dirty="0">
                          <a:solidFill>
                            <a:srgbClr val="000000"/>
                          </a:solidFill>
                          <a:effectLst/>
                          <a:latin typeface="Arial" panose="020B0604020202020204" pitchFamily="34" charset="0"/>
                          <a:ea typeface="맑은 고딕" panose="020B0503020000020004" pitchFamily="50" charset="-127"/>
                        </a:rPr>
                        <a:t>2</a:t>
                      </a:r>
                      <a:endParaRPr lang="en-US" sz="700" b="0" i="0" u="none" strike="noStrike" baseline="30000"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no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2,331</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no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3,556</a:t>
                      </a:r>
                    </a:p>
                  </a:txBody>
                  <a:tcPr marL="36000" marR="36000" marT="0" marB="0" anchor="ctr">
                    <a:lnL>
                      <a:noFill/>
                    </a:lnL>
                    <a:lnR>
                      <a:noFill/>
                    </a:lnR>
                    <a:lnT>
                      <a:noFill/>
                    </a:lnT>
                    <a:lnB w="6350" cap="flat" cmpd="sng" algn="ctr">
                      <a:no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2,847</a:t>
                      </a:r>
                    </a:p>
                  </a:txBody>
                  <a:tcPr marL="36000" marR="36000" marT="0" marB="0" anchor="ctr">
                    <a:lnL>
                      <a:noFill/>
                    </a:lnL>
                    <a:lnR>
                      <a:noFill/>
                    </a:lnR>
                    <a:lnT>
                      <a:noFill/>
                    </a:lnT>
                    <a:lnB w="6350" cap="flat" cmpd="sng" algn="ctr">
                      <a:noFill/>
                      <a:prstDash val="solid"/>
                      <a:round/>
                      <a:headEnd type="none" w="med" len="med"/>
                      <a:tailEnd type="none" w="med" len="med"/>
                    </a:lnB>
                  </a:tcPr>
                </a:tc>
                <a:tc>
                  <a:txBody>
                    <a:bodyPr/>
                    <a:lstStyle/>
                    <a:p>
                      <a:pPr algn="r" fontAlgn="ctr"/>
                      <a:r>
                        <a:rPr lang="en-US" altLang="ko-KR" sz="700" b="0" i="0" u="none" strike="noStrike" dirty="0">
                          <a:solidFill>
                            <a:srgbClr val="000000"/>
                          </a:solidFill>
                          <a:effectLst/>
                          <a:latin typeface="Arial" panose="020B0604020202020204" pitchFamily="34" charset="0"/>
                          <a:ea typeface="맑은 고딕" panose="020B0503020000020004" pitchFamily="50" charset="-127"/>
                        </a:rPr>
                        <a:t>1,005</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no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928</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no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2,366</a:t>
                      </a:r>
                    </a:p>
                  </a:txBody>
                  <a:tcPr marL="36000" marR="36000" marT="0" marB="0" anchor="ctr">
                    <a:lnL>
                      <a:noFill/>
                    </a:lnL>
                    <a:lnR>
                      <a:noFill/>
                    </a:lnR>
                    <a:lnT>
                      <a:noFill/>
                    </a:lnT>
                    <a:lnB w="6350" cap="flat" cmpd="sng" algn="ctr">
                      <a:no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2,416</a:t>
                      </a:r>
                    </a:p>
                  </a:txBody>
                  <a:tcPr marL="36000" marR="36000" marT="0" marB="0" anchor="ctr">
                    <a:lnL>
                      <a:noFill/>
                    </a:lnL>
                    <a:lnR>
                      <a:noFill/>
                    </a:lnR>
                    <a:lnT>
                      <a:noFill/>
                    </a:lnT>
                    <a:lnB w="6350" cap="flat" cmpd="sng" algn="ctr">
                      <a:no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2,469</a:t>
                      </a:r>
                    </a:p>
                  </a:txBody>
                  <a:tcPr marL="36000" marR="36000" marT="0" marB="0" anchor="ctr">
                    <a:lnL>
                      <a:noFill/>
                    </a:lnL>
                    <a:lnR>
                      <a:noFill/>
                    </a:lnR>
                    <a:lnT>
                      <a:noFill/>
                    </a:lnT>
                    <a:lnB w="6350" cap="flat" cmpd="sng" algn="ctr">
                      <a:no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2,548</a:t>
                      </a:r>
                    </a:p>
                  </a:txBody>
                  <a:tcPr marL="36000" marR="36000" marT="0" marB="0" anchor="ctr">
                    <a:lnL>
                      <a:noFill/>
                    </a:lnL>
                    <a:lnR>
                      <a:noFill/>
                    </a:lnR>
                    <a:lnT>
                      <a:noFill/>
                    </a:lnT>
                    <a:lnB w="6350" cap="flat" cmpd="sng" algn="ctr">
                      <a:no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2,630</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noFill/>
                      <a:prstDash val="solid"/>
                      <a:round/>
                      <a:headEnd type="none" w="med" len="med"/>
                      <a:tailEnd type="none" w="med" len="med"/>
                    </a:lnB>
                  </a:tcPr>
                </a:tc>
                <a:extLst>
                  <a:ext uri="{0D108BD9-81ED-4DB2-BD59-A6C34878D82A}">
                    <a16:rowId xmlns:a16="http://schemas.microsoft.com/office/drawing/2014/main" val="1677515156"/>
                  </a:ext>
                </a:extLst>
              </a:tr>
              <a:tr h="83742">
                <a:tc>
                  <a:txBody>
                    <a:bodyPr/>
                    <a:lstStyle/>
                    <a:p>
                      <a:pPr algn="l" fontAlgn="ctr"/>
                      <a:endParaRPr lang="en-US" sz="700" b="1" i="0" u="none" strike="noStrike">
                        <a:solidFill>
                          <a:schemeClr val="tx1"/>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noFill/>
                      <a:prstDash val="solid"/>
                      <a:round/>
                      <a:headEnd type="none" w="med" len="med"/>
                      <a:tailEnd type="none" w="med" len="med"/>
                    </a:lnB>
                  </a:tcPr>
                </a:tc>
                <a:tc>
                  <a:txBody>
                    <a:bodyPr/>
                    <a:lstStyle/>
                    <a:p>
                      <a:pPr algn="l" fontAlgn="ctr"/>
                      <a:r>
                        <a:rPr lang="ko-KR" altLang="en-US" sz="700" b="0" i="0" u="none" strike="noStrike" dirty="0">
                          <a:solidFill>
                            <a:srgbClr val="000000"/>
                          </a:solidFill>
                          <a:effectLst/>
                          <a:latin typeface="Arial" panose="020B0604020202020204" pitchFamily="34" charset="0"/>
                          <a:ea typeface="맑은 고딕" panose="020B0503020000020004" pitchFamily="50" charset="-127"/>
                        </a:rPr>
                        <a:t>감가상각비</a:t>
                      </a:r>
                      <a:endParaRPr lang="en-US" sz="7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no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1,115</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no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1,115</a:t>
                      </a:r>
                    </a:p>
                  </a:txBody>
                  <a:tcPr marL="36000" marR="36000" marT="0" marB="0" anchor="ctr">
                    <a:lnL>
                      <a:noFill/>
                    </a:lnL>
                    <a:lnR>
                      <a:noFill/>
                    </a:lnR>
                    <a:lnT>
                      <a:noFill/>
                    </a:lnT>
                    <a:lnB w="6350" cap="flat" cmpd="sng" algn="ctr">
                      <a:no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1,085</a:t>
                      </a:r>
                    </a:p>
                  </a:txBody>
                  <a:tcPr marL="36000" marR="36000" marT="0" marB="0" anchor="ctr">
                    <a:lnL>
                      <a:noFill/>
                    </a:lnL>
                    <a:lnR>
                      <a:noFill/>
                    </a:lnR>
                    <a:lnT>
                      <a:noFill/>
                    </a:lnT>
                    <a:lnB w="6350" cap="flat" cmpd="sng" algn="ctr">
                      <a:noFill/>
                      <a:prstDash val="solid"/>
                      <a:round/>
                      <a:headEnd type="none" w="med" len="med"/>
                      <a:tailEnd type="none" w="med" len="med"/>
                    </a:lnB>
                  </a:tcPr>
                </a:tc>
                <a:tc>
                  <a:txBody>
                    <a:bodyPr/>
                    <a:lstStyle/>
                    <a:p>
                      <a:pPr algn="r" fontAlgn="ctr"/>
                      <a:r>
                        <a:rPr lang="en-US" altLang="ko-KR" sz="700" b="0" i="0" u="none" strike="noStrike" dirty="0">
                          <a:solidFill>
                            <a:srgbClr val="000000"/>
                          </a:solidFill>
                          <a:effectLst/>
                          <a:latin typeface="Arial" panose="020B0604020202020204" pitchFamily="34" charset="0"/>
                          <a:ea typeface="맑은 고딕" panose="020B0503020000020004" pitchFamily="50" charset="-127"/>
                        </a:rPr>
                        <a:t>488</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no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491</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no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992</a:t>
                      </a:r>
                    </a:p>
                  </a:txBody>
                  <a:tcPr marL="36000" marR="36000" marT="0" marB="0" anchor="ctr">
                    <a:lnL>
                      <a:noFill/>
                    </a:lnL>
                    <a:lnR>
                      <a:noFill/>
                    </a:lnR>
                    <a:lnT>
                      <a:noFill/>
                    </a:lnT>
                    <a:lnB w="6350" cap="flat" cmpd="sng" algn="ctr">
                      <a:no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1,101</a:t>
                      </a:r>
                    </a:p>
                  </a:txBody>
                  <a:tcPr marL="36000" marR="36000" marT="0" marB="0" anchor="ctr">
                    <a:lnL>
                      <a:noFill/>
                    </a:lnL>
                    <a:lnR>
                      <a:noFill/>
                    </a:lnR>
                    <a:lnT>
                      <a:noFill/>
                    </a:lnT>
                    <a:lnB w="6350" cap="flat" cmpd="sng" algn="ctr">
                      <a:no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1,117</a:t>
                      </a:r>
                    </a:p>
                  </a:txBody>
                  <a:tcPr marL="36000" marR="36000" marT="0" marB="0" anchor="ctr">
                    <a:lnL>
                      <a:noFill/>
                    </a:lnL>
                    <a:lnR>
                      <a:noFill/>
                    </a:lnR>
                    <a:lnT>
                      <a:noFill/>
                    </a:lnT>
                    <a:lnB w="6350" cap="flat" cmpd="sng" algn="ctr">
                      <a:no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1,147</a:t>
                      </a:r>
                    </a:p>
                  </a:txBody>
                  <a:tcPr marL="36000" marR="36000" marT="0" marB="0" anchor="ctr">
                    <a:lnL>
                      <a:noFill/>
                    </a:lnL>
                    <a:lnR>
                      <a:noFill/>
                    </a:lnR>
                    <a:lnT>
                      <a:noFill/>
                    </a:lnT>
                    <a:lnB w="6350" cap="flat" cmpd="sng" algn="ctr">
                      <a:no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1,157</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noFill/>
                      <a:prstDash val="solid"/>
                      <a:round/>
                      <a:headEnd type="none" w="med" len="med"/>
                      <a:tailEnd type="none" w="med" len="med"/>
                    </a:lnB>
                  </a:tcPr>
                </a:tc>
                <a:extLst>
                  <a:ext uri="{0D108BD9-81ED-4DB2-BD59-A6C34878D82A}">
                    <a16:rowId xmlns:a16="http://schemas.microsoft.com/office/drawing/2014/main" val="1620769585"/>
                  </a:ext>
                </a:extLst>
              </a:tr>
              <a:tr h="83742">
                <a:tc>
                  <a:txBody>
                    <a:bodyPr/>
                    <a:lstStyle/>
                    <a:p>
                      <a:pPr algn="l" fontAlgn="ctr"/>
                      <a:endParaRPr lang="en-US" sz="700" b="1" i="0" u="none" strike="noStrike">
                        <a:solidFill>
                          <a:schemeClr val="tx1"/>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marL="0" marR="0" lvl="0" indent="0" algn="l" defTabSz="914400" rtl="0" eaLnBrk="1" fontAlgn="ctr" latinLnBrk="1" hangingPunct="1">
                        <a:lnSpc>
                          <a:spcPct val="100000"/>
                        </a:lnSpc>
                        <a:spcBef>
                          <a:spcPts val="0"/>
                        </a:spcBef>
                        <a:spcAft>
                          <a:spcPts val="0"/>
                        </a:spcAft>
                        <a:buClrTx/>
                        <a:buSzTx/>
                        <a:buFontTx/>
                        <a:buNone/>
                        <a:tabLst/>
                        <a:defRPr/>
                      </a:pPr>
                      <a:r>
                        <a:rPr lang="ko-KR" altLang="en-US" sz="700" b="0" i="0" u="none" strike="noStrike" dirty="0">
                          <a:solidFill>
                            <a:srgbClr val="000000"/>
                          </a:solidFill>
                          <a:effectLst/>
                          <a:latin typeface="Arial" panose="020B0604020202020204" pitchFamily="34" charset="0"/>
                          <a:ea typeface="맑은 고딕" panose="020B0503020000020004" pitchFamily="50" charset="-127"/>
                        </a:rPr>
                        <a:t>제조경비</a:t>
                      </a:r>
                      <a:endParaRPr lang="en-US" altLang="ko-KR" sz="7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1,035</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1,348</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1,128</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700" b="0" i="0" u="none" strike="noStrike" dirty="0">
                          <a:solidFill>
                            <a:srgbClr val="000000"/>
                          </a:solidFill>
                          <a:effectLst/>
                          <a:latin typeface="Arial" panose="020B0604020202020204" pitchFamily="34" charset="0"/>
                          <a:ea typeface="맑은 고딕" panose="020B0503020000020004" pitchFamily="50" charset="-127"/>
                        </a:rPr>
                        <a:t>425</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439</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1,061</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1,197</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1,214</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1,234</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700" b="0" i="0" u="none" strike="noStrike" dirty="0">
                          <a:solidFill>
                            <a:srgbClr val="000000"/>
                          </a:solidFill>
                          <a:effectLst/>
                          <a:latin typeface="Arial" panose="020B0604020202020204" pitchFamily="34" charset="0"/>
                          <a:ea typeface="맑은 고딕" panose="020B0503020000020004" pitchFamily="50" charset="-127"/>
                        </a:rPr>
                        <a:t>1,259</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492773995"/>
                  </a:ext>
                </a:extLst>
              </a:tr>
            </a:tbl>
          </a:graphicData>
        </a:graphic>
      </p:graphicFrame>
      <p:sp>
        <p:nvSpPr>
          <p:cNvPr id="24" name="직사각형 23">
            <a:extLst>
              <a:ext uri="{FF2B5EF4-FFF2-40B4-BE49-F238E27FC236}">
                <a16:creationId xmlns:a16="http://schemas.microsoft.com/office/drawing/2014/main" id="{4C1F5FA4-51BA-4D63-ABCE-B0E95FCD4DA2}"/>
              </a:ext>
            </a:extLst>
          </p:cNvPr>
          <p:cNvSpPr/>
          <p:nvPr/>
        </p:nvSpPr>
        <p:spPr>
          <a:xfrm>
            <a:off x="2376865" y="3283827"/>
            <a:ext cx="4207931" cy="107722"/>
          </a:xfrm>
          <a:prstGeom prst="rect">
            <a:avLst/>
          </a:prstGeom>
        </p:spPr>
        <p:txBody>
          <a:bodyPr wrap="square" lIns="0" tIns="0" rIns="0" bIns="0" anchor="b">
            <a:spAutoFit/>
          </a:bodyPr>
          <a:lstStyle/>
          <a:p>
            <a:pPr>
              <a:defRPr/>
            </a:pPr>
            <a:r>
              <a:rPr lang="en-US" altLang="ko-KR" sz="700" kern="0" dirty="0">
                <a:latin typeface="Arial" panose="020B0604020202020204" pitchFamily="34" charset="0"/>
                <a:ea typeface="+mj-ea"/>
                <a:cs typeface="Arial" panose="020B0604020202020204" pitchFamily="34" charset="0"/>
              </a:rPr>
              <a:t>Note 2:</a:t>
            </a:r>
            <a:r>
              <a:rPr lang="ko-KR" altLang="en-US" sz="700" kern="0" dirty="0">
                <a:latin typeface="Arial" panose="020B0604020202020204" pitchFamily="34" charset="0"/>
                <a:ea typeface="+mj-ea"/>
                <a:cs typeface="Arial" panose="020B0604020202020204" pitchFamily="34" charset="0"/>
              </a:rPr>
              <a:t>급여 외 퇴직급여가 포함된 금액으로 퇴직급여는 급여의 </a:t>
            </a:r>
            <a:r>
              <a:rPr lang="en-US" altLang="ko-KR" sz="700" kern="0" dirty="0">
                <a:latin typeface="Arial" panose="020B0604020202020204" pitchFamily="34" charset="0"/>
                <a:ea typeface="+mj-ea"/>
                <a:cs typeface="Arial" panose="020B0604020202020204" pitchFamily="34" charset="0"/>
              </a:rPr>
              <a:t>1/12</a:t>
            </a:r>
            <a:r>
              <a:rPr lang="ko-KR" altLang="en-US" sz="700" kern="0" dirty="0">
                <a:latin typeface="Arial" panose="020B0604020202020204" pitchFamily="34" charset="0"/>
                <a:ea typeface="+mj-ea"/>
                <a:cs typeface="Arial" panose="020B0604020202020204" pitchFamily="34" charset="0"/>
              </a:rPr>
              <a:t>만큼 발생하는 것으로 가정함</a:t>
            </a:r>
            <a:endParaRPr lang="en-US" altLang="ko-KR" sz="700" kern="0" dirty="0">
              <a:latin typeface="Arial" panose="020B0604020202020204" pitchFamily="34" charset="0"/>
              <a:ea typeface="+mj-ea"/>
              <a:cs typeface="Arial" panose="020B0604020202020204" pitchFamily="34" charset="0"/>
            </a:endParaRPr>
          </a:p>
        </p:txBody>
      </p:sp>
    </p:spTree>
    <p:extLst>
      <p:ext uri="{BB962C8B-B14F-4D97-AF65-F5344CB8AC3E}">
        <p14:creationId xmlns:p14="http://schemas.microsoft.com/office/powerpoint/2010/main" val="35919311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제목 2">
            <a:extLst>
              <a:ext uri="{FF2B5EF4-FFF2-40B4-BE49-F238E27FC236}">
                <a16:creationId xmlns:a16="http://schemas.microsoft.com/office/drawing/2014/main" id="{EC31AAB1-348F-4B38-BBAE-3ED466156B32}"/>
              </a:ext>
            </a:extLst>
          </p:cNvPr>
          <p:cNvSpPr txBox="1">
            <a:spLocks/>
          </p:cNvSpPr>
          <p:nvPr/>
        </p:nvSpPr>
        <p:spPr>
          <a:xfrm>
            <a:off x="399665" y="496343"/>
            <a:ext cx="8591450" cy="586535"/>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4400" b="1" dirty="0">
                <a:solidFill>
                  <a:srgbClr val="00338D"/>
                </a:solidFill>
                <a:latin typeface="KPMG Extralight" panose="020B0303030202040204" pitchFamily="34" charset="0"/>
              </a:rPr>
              <a:t>Major</a:t>
            </a:r>
            <a:r>
              <a:rPr lang="ko-KR" altLang="en-US" sz="4400" b="1" dirty="0">
                <a:solidFill>
                  <a:srgbClr val="00338D"/>
                </a:solidFill>
                <a:latin typeface="KPMG Extralight" panose="020B0303030202040204" pitchFamily="34" charset="0"/>
              </a:rPr>
              <a:t> </a:t>
            </a:r>
            <a:r>
              <a:rPr lang="en-US" altLang="ko-KR" sz="4400" b="1" dirty="0">
                <a:solidFill>
                  <a:srgbClr val="00338D"/>
                </a:solidFill>
                <a:latin typeface="KPMG Extralight" panose="020B0303030202040204" pitchFamily="34" charset="0"/>
              </a:rPr>
              <a:t>Assumptions (6/17)</a:t>
            </a:r>
          </a:p>
        </p:txBody>
      </p:sp>
      <p:sp>
        <p:nvSpPr>
          <p:cNvPr id="10" name="제목 2">
            <a:extLst>
              <a:ext uri="{FF2B5EF4-FFF2-40B4-BE49-F238E27FC236}">
                <a16:creationId xmlns:a16="http://schemas.microsoft.com/office/drawing/2014/main" id="{3C3ECB29-B165-4523-8AEA-B139D1820DD2}"/>
              </a:ext>
            </a:extLst>
          </p:cNvPr>
          <p:cNvSpPr txBox="1">
            <a:spLocks/>
          </p:cNvSpPr>
          <p:nvPr/>
        </p:nvSpPr>
        <p:spPr>
          <a:xfrm>
            <a:off x="399665" y="227197"/>
            <a:ext cx="8591450" cy="273424"/>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2500" b="1">
                <a:solidFill>
                  <a:srgbClr val="00338D"/>
                </a:solidFill>
                <a:latin typeface="KPMG Extralight" panose="020B0303030202040204" pitchFamily="34" charset="0"/>
              </a:rPr>
              <a:t>Assumptions &amp; Results</a:t>
            </a:r>
          </a:p>
        </p:txBody>
      </p:sp>
      <p:sp>
        <p:nvSpPr>
          <p:cNvPr id="23" name="Rectangle 41">
            <a:extLst>
              <a:ext uri="{FF2B5EF4-FFF2-40B4-BE49-F238E27FC236}">
                <a16:creationId xmlns:a16="http://schemas.microsoft.com/office/drawing/2014/main" id="{93D674CF-A236-4C36-856E-A809C9B90530}"/>
              </a:ext>
            </a:extLst>
          </p:cNvPr>
          <p:cNvSpPr>
            <a:spLocks noChangeArrowheads="1"/>
          </p:cNvSpPr>
          <p:nvPr/>
        </p:nvSpPr>
        <p:spPr bwMode="auto">
          <a:xfrm>
            <a:off x="495300" y="1099709"/>
            <a:ext cx="3763131" cy="360000"/>
          </a:xfrm>
          <a:prstGeom prst="rect">
            <a:avLst/>
          </a:prstGeom>
          <a:noFill/>
          <a:ln w="9525">
            <a:noFill/>
            <a:miter lim="800000"/>
            <a:headEnd/>
            <a:tailEnd/>
          </a:ln>
        </p:spPr>
        <p:txBody>
          <a:bodyPr lIns="0" tIns="0" rIns="0" bIns="0" anchor="ctr"/>
          <a:lstStyle/>
          <a:p>
            <a:pPr fontAlgn="base">
              <a:lnSpc>
                <a:spcPct val="120000"/>
              </a:lnSpc>
              <a:spcBef>
                <a:spcPct val="0"/>
              </a:spcBef>
              <a:spcAft>
                <a:spcPct val="0"/>
              </a:spcAft>
            </a:pPr>
            <a:r>
              <a:rPr lang="ko-KR" altLang="en-US" sz="1200" b="1">
                <a:solidFill>
                  <a:srgbClr val="00338D"/>
                </a:solidFill>
                <a:latin typeface="Arial" panose="020B0604020202020204" pitchFamily="34" charset="0"/>
                <a:cs typeface="Arial" panose="020B0604020202020204" pitchFamily="34" charset="0"/>
              </a:rPr>
              <a:t>▌</a:t>
            </a:r>
            <a:r>
              <a:rPr lang="en-US" altLang="ko-KR" sz="1200" b="1">
                <a:solidFill>
                  <a:srgbClr val="00338D"/>
                </a:solidFill>
                <a:latin typeface="Arial" panose="020B0604020202020204" pitchFamily="34" charset="0"/>
                <a:cs typeface="Arial" panose="020B0604020202020204" pitchFamily="34" charset="0"/>
              </a:rPr>
              <a:t>COGS_</a:t>
            </a:r>
            <a:r>
              <a:rPr lang="ko-KR" altLang="en-US" sz="1200" b="1">
                <a:solidFill>
                  <a:srgbClr val="00338D"/>
                </a:solidFill>
                <a:latin typeface="Arial" panose="020B0604020202020204" pitchFamily="34" charset="0"/>
                <a:cs typeface="Arial" panose="020B0604020202020204" pitchFamily="34" charset="0"/>
              </a:rPr>
              <a:t>감가상각비</a:t>
            </a:r>
            <a:endParaRPr lang="en-US" altLang="ko-KR" sz="1400" b="1">
              <a:solidFill>
                <a:srgbClr val="00338D"/>
              </a:solidFill>
              <a:latin typeface="Arial" panose="020B0604020202020204" pitchFamily="34" charset="0"/>
              <a:cs typeface="Arial" panose="020B0604020202020204" pitchFamily="34" charset="0"/>
            </a:endParaRPr>
          </a:p>
        </p:txBody>
      </p:sp>
      <p:sp>
        <p:nvSpPr>
          <p:cNvPr id="26" name="직사각형 25">
            <a:extLst>
              <a:ext uri="{FF2B5EF4-FFF2-40B4-BE49-F238E27FC236}">
                <a16:creationId xmlns:a16="http://schemas.microsoft.com/office/drawing/2014/main" id="{516F3D39-6891-4F7E-A35B-B57EF537D319}"/>
              </a:ext>
            </a:extLst>
          </p:cNvPr>
          <p:cNvSpPr/>
          <p:nvPr/>
        </p:nvSpPr>
        <p:spPr>
          <a:xfrm>
            <a:off x="495299" y="3498173"/>
            <a:ext cx="4356101" cy="2602780"/>
          </a:xfrm>
          <a:prstGeom prst="rect">
            <a:avLst/>
          </a:prstGeom>
          <a:noFill/>
          <a:ln w="635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t"/>
          <a:lstStyle/>
          <a:p>
            <a:r>
              <a:rPr lang="en-US" altLang="ko-KR" sz="900" dirty="0">
                <a:solidFill>
                  <a:schemeClr val="bg1"/>
                </a:solidFill>
              </a:rPr>
              <a:t>Dd</a:t>
            </a:r>
          </a:p>
          <a:p>
            <a:pPr marL="171450" indent="-171450">
              <a:buClr>
                <a:srgbClr val="00338D"/>
              </a:buClr>
              <a:buFont typeface="Wingdings" panose="05000000000000000000" pitchFamily="2" charset="2"/>
              <a:buChar char="§"/>
            </a:pPr>
            <a:r>
              <a:rPr lang="ko-KR" altLang="en-US" sz="900" b="1" dirty="0">
                <a:solidFill>
                  <a:schemeClr val="tx1"/>
                </a:solidFill>
              </a:rPr>
              <a:t>국내 감가상각비 가정</a:t>
            </a:r>
            <a:endParaRPr lang="en-US" altLang="ko-KR" sz="900" b="1" dirty="0">
              <a:solidFill>
                <a:schemeClr val="tx1"/>
              </a:solidFill>
            </a:endParaRPr>
          </a:p>
          <a:p>
            <a:pPr marL="266700" marR="0" lvl="0" indent="-180975" algn="l" defTabSz="914400" rtl="0" eaLnBrk="1" fontAlgn="auto" latinLnBrk="1" hangingPunct="1">
              <a:lnSpc>
                <a:spcPct val="100000"/>
              </a:lnSpc>
              <a:spcBef>
                <a:spcPts val="600"/>
              </a:spcBef>
              <a:spcAft>
                <a:spcPts val="0"/>
              </a:spcAft>
              <a:buClr>
                <a:srgbClr val="00338D"/>
              </a:buClr>
              <a:buSzTx/>
              <a:buFont typeface="Wingdings" panose="05000000000000000000" pitchFamily="2" charset="2"/>
              <a:buChar char="ü"/>
              <a:tabLst/>
              <a:defRPr/>
            </a:pPr>
            <a:r>
              <a:rPr lang="ko-KR" altLang="en-US" sz="900" kern="0" dirty="0">
                <a:solidFill>
                  <a:srgbClr val="000000"/>
                </a:solidFill>
                <a:latin typeface="Arial" panose="020B0604020202020204" pitchFamily="34" charset="0"/>
                <a:cs typeface="Arial" panose="020B0604020202020204" pitchFamily="34" charset="0"/>
              </a:rPr>
              <a:t>감가상각 내용연수는 사업부의 실제 적용에 따라 기계장치</a:t>
            </a:r>
            <a:r>
              <a:rPr lang="en-US" altLang="ko-KR" sz="900" kern="0" dirty="0">
                <a:solidFill>
                  <a:srgbClr val="000000"/>
                </a:solidFill>
                <a:latin typeface="Arial" panose="020B0604020202020204" pitchFamily="34" charset="0"/>
                <a:cs typeface="Arial" panose="020B0604020202020204" pitchFamily="34" charset="0"/>
              </a:rPr>
              <a:t> 10</a:t>
            </a:r>
            <a:r>
              <a:rPr lang="ko-KR" altLang="en-US" sz="900" kern="0" dirty="0">
                <a:solidFill>
                  <a:srgbClr val="000000"/>
                </a:solidFill>
                <a:latin typeface="Arial" panose="020B0604020202020204" pitchFamily="34" charset="0"/>
                <a:cs typeface="Arial" panose="020B0604020202020204" pitchFamily="34" charset="0"/>
              </a:rPr>
              <a:t>년</a:t>
            </a:r>
            <a:r>
              <a:rPr lang="en-US" altLang="ko-KR" sz="900" kern="0" dirty="0">
                <a:solidFill>
                  <a:srgbClr val="000000"/>
                </a:solidFill>
                <a:latin typeface="Arial" panose="020B0604020202020204" pitchFamily="34" charset="0"/>
                <a:cs typeface="Arial" panose="020B0604020202020204" pitchFamily="34" charset="0"/>
              </a:rPr>
              <a:t>, </a:t>
            </a:r>
            <a:r>
              <a:rPr lang="ko-KR" altLang="en-US" sz="900" kern="0" dirty="0">
                <a:solidFill>
                  <a:srgbClr val="000000"/>
                </a:solidFill>
                <a:latin typeface="Arial" panose="020B0604020202020204" pitchFamily="34" charset="0"/>
                <a:cs typeface="Arial" panose="020B0604020202020204" pitchFamily="34" charset="0"/>
              </a:rPr>
              <a:t>공구와 기구 </a:t>
            </a:r>
            <a:r>
              <a:rPr lang="en-US" altLang="ko-KR" sz="900" kern="0" dirty="0">
                <a:solidFill>
                  <a:srgbClr val="000000"/>
                </a:solidFill>
                <a:latin typeface="Arial" panose="020B0604020202020204" pitchFamily="34" charset="0"/>
                <a:cs typeface="Arial" panose="020B0604020202020204" pitchFamily="34" charset="0"/>
              </a:rPr>
              <a:t>5</a:t>
            </a:r>
            <a:r>
              <a:rPr lang="ko-KR" altLang="en-US" sz="900" kern="0" dirty="0">
                <a:solidFill>
                  <a:srgbClr val="000000"/>
                </a:solidFill>
                <a:latin typeface="Arial" panose="020B0604020202020204" pitchFamily="34" charset="0"/>
                <a:cs typeface="Arial" panose="020B0604020202020204" pitchFamily="34" charset="0"/>
              </a:rPr>
              <a:t>년</a:t>
            </a:r>
            <a:r>
              <a:rPr lang="en-US" altLang="ko-KR" sz="900" kern="0" dirty="0">
                <a:solidFill>
                  <a:srgbClr val="000000"/>
                </a:solidFill>
                <a:latin typeface="Arial" panose="020B0604020202020204" pitchFamily="34" charset="0"/>
                <a:cs typeface="Arial" panose="020B0604020202020204" pitchFamily="34" charset="0"/>
              </a:rPr>
              <a:t>, </a:t>
            </a:r>
            <a:r>
              <a:rPr lang="ko-KR" altLang="en-US" sz="900" kern="0" dirty="0">
                <a:solidFill>
                  <a:srgbClr val="000000"/>
                </a:solidFill>
                <a:latin typeface="Arial" panose="020B0604020202020204" pitchFamily="34" charset="0"/>
                <a:cs typeface="Arial" panose="020B0604020202020204" pitchFamily="34" charset="0"/>
              </a:rPr>
              <a:t>비품 </a:t>
            </a:r>
            <a:r>
              <a:rPr lang="en-US" altLang="ko-KR" sz="900" kern="0" dirty="0">
                <a:solidFill>
                  <a:srgbClr val="000000"/>
                </a:solidFill>
                <a:latin typeface="Arial" panose="020B0604020202020204" pitchFamily="34" charset="0"/>
                <a:cs typeface="Arial" panose="020B0604020202020204" pitchFamily="34" charset="0"/>
              </a:rPr>
              <a:t>5</a:t>
            </a:r>
            <a:r>
              <a:rPr lang="ko-KR" altLang="en-US" sz="900" kern="0" dirty="0">
                <a:solidFill>
                  <a:srgbClr val="000000"/>
                </a:solidFill>
                <a:latin typeface="Arial" panose="020B0604020202020204" pitchFamily="34" charset="0"/>
                <a:cs typeface="Arial" panose="020B0604020202020204" pitchFamily="34" charset="0"/>
              </a:rPr>
              <a:t>년</a:t>
            </a:r>
            <a:r>
              <a:rPr lang="en-US" altLang="ko-KR" sz="900" kern="0" dirty="0">
                <a:solidFill>
                  <a:srgbClr val="000000"/>
                </a:solidFill>
                <a:latin typeface="Arial" panose="020B0604020202020204" pitchFamily="34" charset="0"/>
                <a:cs typeface="Arial" panose="020B0604020202020204" pitchFamily="34" charset="0"/>
              </a:rPr>
              <a:t>, </a:t>
            </a:r>
            <a:r>
              <a:rPr lang="ko-KR" altLang="en-US" sz="900" kern="0" dirty="0">
                <a:solidFill>
                  <a:srgbClr val="000000"/>
                </a:solidFill>
                <a:latin typeface="Arial" panose="020B0604020202020204" pitchFamily="34" charset="0"/>
                <a:cs typeface="Arial" panose="020B0604020202020204" pitchFamily="34" charset="0"/>
              </a:rPr>
              <a:t>구축물 </a:t>
            </a:r>
            <a:r>
              <a:rPr lang="en-US" altLang="ko-KR" sz="900" kern="0" dirty="0">
                <a:solidFill>
                  <a:srgbClr val="000000"/>
                </a:solidFill>
                <a:latin typeface="Arial" panose="020B0604020202020204" pitchFamily="34" charset="0"/>
                <a:cs typeface="Arial" panose="020B0604020202020204" pitchFamily="34" charset="0"/>
              </a:rPr>
              <a:t>20</a:t>
            </a:r>
            <a:r>
              <a:rPr lang="ko-KR" altLang="en-US" sz="900" kern="0" dirty="0">
                <a:solidFill>
                  <a:srgbClr val="000000"/>
                </a:solidFill>
                <a:latin typeface="Arial" panose="020B0604020202020204" pitchFamily="34" charset="0"/>
                <a:cs typeface="Arial" panose="020B0604020202020204" pitchFamily="34" charset="0"/>
              </a:rPr>
              <a:t>년</a:t>
            </a:r>
            <a:r>
              <a:rPr lang="en-US" altLang="ko-KR" sz="900" kern="0" dirty="0">
                <a:solidFill>
                  <a:srgbClr val="000000"/>
                </a:solidFill>
                <a:latin typeface="Arial" panose="020B0604020202020204" pitchFamily="34" charset="0"/>
                <a:cs typeface="Arial" panose="020B0604020202020204" pitchFamily="34" charset="0"/>
              </a:rPr>
              <a:t>, </a:t>
            </a:r>
            <a:r>
              <a:rPr lang="ko-KR" altLang="en-US" sz="900" kern="0" dirty="0">
                <a:solidFill>
                  <a:srgbClr val="000000"/>
                </a:solidFill>
                <a:latin typeface="Arial" panose="020B0604020202020204" pitchFamily="34" charset="0"/>
                <a:cs typeface="Arial" panose="020B0604020202020204" pitchFamily="34" charset="0"/>
              </a:rPr>
              <a:t>건물 </a:t>
            </a:r>
            <a:r>
              <a:rPr lang="en-US" altLang="ko-KR" sz="900" kern="0" dirty="0">
                <a:solidFill>
                  <a:srgbClr val="000000"/>
                </a:solidFill>
                <a:latin typeface="Arial" panose="020B0604020202020204" pitchFamily="34" charset="0"/>
                <a:cs typeface="Arial" panose="020B0604020202020204" pitchFamily="34" charset="0"/>
              </a:rPr>
              <a:t>40</a:t>
            </a:r>
            <a:r>
              <a:rPr lang="ko-KR" altLang="en-US" sz="900" kern="0" dirty="0">
                <a:solidFill>
                  <a:srgbClr val="000000"/>
                </a:solidFill>
                <a:latin typeface="Arial" panose="020B0604020202020204" pitchFamily="34" charset="0"/>
                <a:cs typeface="Arial" panose="020B0604020202020204" pitchFamily="34" charset="0"/>
              </a:rPr>
              <a:t>년으로 보고 정액법 감가상각비를 계산함</a:t>
            </a:r>
            <a:endParaRPr lang="en-US" altLang="ko-KR" sz="900" kern="0" dirty="0">
              <a:solidFill>
                <a:srgbClr val="000000"/>
              </a:solidFill>
              <a:latin typeface="Arial" panose="020B0604020202020204" pitchFamily="34" charset="0"/>
              <a:cs typeface="Arial" panose="020B0604020202020204" pitchFamily="34" charset="0"/>
            </a:endParaRPr>
          </a:p>
          <a:p>
            <a:pPr marL="266700" marR="0" lvl="0" indent="-180975" algn="l" defTabSz="914400" rtl="0" eaLnBrk="1" fontAlgn="auto" latinLnBrk="1" hangingPunct="1">
              <a:lnSpc>
                <a:spcPct val="100000"/>
              </a:lnSpc>
              <a:spcBef>
                <a:spcPts val="600"/>
              </a:spcBef>
              <a:spcAft>
                <a:spcPts val="0"/>
              </a:spcAft>
              <a:buClr>
                <a:srgbClr val="00338D"/>
              </a:buClr>
              <a:buSzTx/>
              <a:buFont typeface="Wingdings" panose="05000000000000000000" pitchFamily="2" charset="2"/>
              <a:buChar char="ü"/>
              <a:tabLst/>
              <a:defRPr/>
            </a:pPr>
            <a:r>
              <a:rPr kumimoji="0" lang="ko-KR" altLang="en-US" sz="90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감가상각 대상자산은 </a:t>
            </a:r>
            <a:r>
              <a:rPr lang="en-US" altLang="ko-KR" sz="900" kern="0" dirty="0" err="1">
                <a:solidFill>
                  <a:srgbClr val="000000"/>
                </a:solidFill>
                <a:latin typeface="Arial" panose="020B0604020202020204" pitchFamily="34" charset="0"/>
                <a:cs typeface="Arial" panose="020B0604020202020204" pitchFamily="34" charset="0"/>
              </a:rPr>
              <a:t>CapEx</a:t>
            </a:r>
            <a:r>
              <a:rPr lang="en-US" altLang="ko-KR" sz="900" kern="0" dirty="0">
                <a:solidFill>
                  <a:srgbClr val="000000"/>
                </a:solidFill>
                <a:latin typeface="Arial" panose="020B0604020202020204" pitchFamily="34" charset="0"/>
                <a:cs typeface="Arial" panose="020B0604020202020204" pitchFamily="34" charset="0"/>
              </a:rPr>
              <a:t> </a:t>
            </a:r>
            <a:r>
              <a:rPr lang="ko-KR" altLang="en-US" sz="900" kern="0" dirty="0">
                <a:solidFill>
                  <a:srgbClr val="000000"/>
                </a:solidFill>
                <a:latin typeface="Arial" panose="020B0604020202020204" pitchFamily="34" charset="0"/>
                <a:cs typeface="Arial" panose="020B0604020202020204" pitchFamily="34" charset="0"/>
              </a:rPr>
              <a:t>장표 참고</a:t>
            </a:r>
            <a:endParaRPr kumimoji="0" lang="en-US" altLang="ko-KR" sz="90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266700" indent="-171450">
              <a:buFont typeface="Wingdings" panose="05000000000000000000" pitchFamily="2" charset="2"/>
              <a:buChar char="ü"/>
            </a:pPr>
            <a:endParaRPr lang="en-US" altLang="ko-KR" sz="800" dirty="0">
              <a:solidFill>
                <a:schemeClr val="tx1"/>
              </a:solidFill>
              <a:latin typeface="Arial" panose="020B0604020202020204" pitchFamily="34" charset="0"/>
              <a:cs typeface="Arial" panose="020B0604020202020204" pitchFamily="34" charset="0"/>
            </a:endParaRPr>
          </a:p>
          <a:p>
            <a:pPr marL="266700" indent="-171450">
              <a:buFont typeface="Wingdings" panose="05000000000000000000" pitchFamily="2" charset="2"/>
              <a:buChar char="ü"/>
            </a:pPr>
            <a:endParaRPr lang="en-US" altLang="ko-KR" sz="800" dirty="0">
              <a:solidFill>
                <a:schemeClr val="tx1"/>
              </a:solidFill>
              <a:latin typeface="Arial" panose="020B0604020202020204" pitchFamily="34" charset="0"/>
              <a:cs typeface="Arial" panose="020B0604020202020204" pitchFamily="34" charset="0"/>
            </a:endParaRPr>
          </a:p>
          <a:p>
            <a:pPr marL="95250"/>
            <a:endParaRPr lang="en-US" altLang="ko-KR" sz="800" dirty="0">
              <a:solidFill>
                <a:schemeClr val="tx1"/>
              </a:solidFill>
              <a:latin typeface="Arial" panose="020B0604020202020204" pitchFamily="34" charset="0"/>
              <a:cs typeface="Arial" panose="020B0604020202020204" pitchFamily="34" charset="0"/>
            </a:endParaRPr>
          </a:p>
          <a:p>
            <a:pPr marL="266700" indent="-171450">
              <a:buFont typeface="Wingdings" panose="05000000000000000000" pitchFamily="2" charset="2"/>
              <a:buChar char="ü"/>
            </a:pPr>
            <a:endParaRPr kumimoji="0" lang="en-US" altLang="ko-KR" sz="8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266700" indent="-171450">
              <a:buFont typeface="Wingdings" panose="05000000000000000000" pitchFamily="2" charset="2"/>
              <a:buChar char="ü"/>
            </a:pPr>
            <a:endParaRPr lang="ko-KR" altLang="en-US" sz="900" dirty="0">
              <a:solidFill>
                <a:schemeClr val="tx1"/>
              </a:solidFill>
              <a:latin typeface="Arial" panose="020B0604020202020204" pitchFamily="34" charset="0"/>
              <a:cs typeface="Arial" panose="020B0604020202020204" pitchFamily="34" charset="0"/>
            </a:endParaRPr>
          </a:p>
        </p:txBody>
      </p:sp>
      <p:sp>
        <p:nvSpPr>
          <p:cNvPr id="31" name="직사각형 30">
            <a:extLst>
              <a:ext uri="{FF2B5EF4-FFF2-40B4-BE49-F238E27FC236}">
                <a16:creationId xmlns:a16="http://schemas.microsoft.com/office/drawing/2014/main" id="{6E41208B-C894-4055-9693-9F14BD11EE06}"/>
              </a:ext>
            </a:extLst>
          </p:cNvPr>
          <p:cNvSpPr/>
          <p:nvPr/>
        </p:nvSpPr>
        <p:spPr>
          <a:xfrm>
            <a:off x="5054600" y="3498172"/>
            <a:ext cx="4356101" cy="2602781"/>
          </a:xfrm>
          <a:prstGeom prst="rect">
            <a:avLst/>
          </a:prstGeom>
          <a:noFill/>
          <a:ln w="635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t"/>
          <a:lstStyle/>
          <a:p>
            <a:r>
              <a:rPr lang="en-US" altLang="ko-KR" sz="800" dirty="0">
                <a:solidFill>
                  <a:schemeClr val="bg1"/>
                </a:solidFill>
              </a:rPr>
              <a:t>Dd</a:t>
            </a:r>
          </a:p>
          <a:p>
            <a:pPr marL="171450" indent="-171450">
              <a:buFont typeface="Wingdings" panose="05000000000000000000" pitchFamily="2" charset="2"/>
              <a:buChar char="§"/>
            </a:pPr>
            <a:r>
              <a:rPr lang="ko-KR" altLang="en-US" sz="900" b="1" dirty="0">
                <a:solidFill>
                  <a:schemeClr val="tx1"/>
                </a:solidFill>
              </a:rPr>
              <a:t>해외 감가상각비 가정</a:t>
            </a:r>
            <a:endParaRPr lang="en-US" altLang="ko-KR" sz="900" b="1" dirty="0">
              <a:solidFill>
                <a:schemeClr val="tx1"/>
              </a:solidFill>
            </a:endParaRPr>
          </a:p>
          <a:p>
            <a:pPr marL="266700" marR="0" lvl="0" indent="-180975" algn="l" defTabSz="914400" rtl="0" eaLnBrk="1" fontAlgn="auto" latinLnBrk="1" hangingPunct="1">
              <a:lnSpc>
                <a:spcPct val="100000"/>
              </a:lnSpc>
              <a:spcBef>
                <a:spcPts val="600"/>
              </a:spcBef>
              <a:spcAft>
                <a:spcPts val="0"/>
              </a:spcAft>
              <a:buClr>
                <a:srgbClr val="00338D"/>
              </a:buClr>
              <a:buSzTx/>
              <a:buFont typeface="Wingdings" panose="05000000000000000000" pitchFamily="2" charset="2"/>
              <a:buChar char="ü"/>
              <a:tabLst/>
              <a:defRPr/>
            </a:pPr>
            <a:r>
              <a:rPr kumimoji="0" lang="ko-KR" altLang="en-US" sz="90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국내와 동일한 </a:t>
            </a:r>
            <a:r>
              <a:rPr kumimoji="0" lang="en-US" altLang="ko-KR" sz="90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logic</a:t>
            </a:r>
            <a:r>
              <a:rPr kumimoji="0" lang="ko-KR" altLang="en-US" sz="90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으로 감가상각비를 계산함</a:t>
            </a:r>
            <a:endParaRPr kumimoji="0" lang="en-US" altLang="ko-KR" sz="90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266700" marR="0" lvl="0" indent="-180975" algn="l" defTabSz="914400" rtl="0" eaLnBrk="1" fontAlgn="auto" latinLnBrk="1" hangingPunct="1">
              <a:lnSpc>
                <a:spcPct val="100000"/>
              </a:lnSpc>
              <a:spcBef>
                <a:spcPts val="600"/>
              </a:spcBef>
              <a:spcAft>
                <a:spcPts val="0"/>
              </a:spcAft>
              <a:buClr>
                <a:srgbClr val="00338D"/>
              </a:buClr>
              <a:buSzTx/>
              <a:buFont typeface="Wingdings" panose="05000000000000000000" pitchFamily="2" charset="2"/>
              <a:buChar char="ü"/>
              <a:tabLst/>
              <a:defRPr/>
            </a:pPr>
            <a:r>
              <a:rPr lang="ko-KR" altLang="en-US" sz="900" kern="0" dirty="0">
                <a:solidFill>
                  <a:srgbClr val="000000"/>
                </a:solidFill>
                <a:latin typeface="Arial" panose="020B0604020202020204" pitchFamily="34" charset="0"/>
                <a:cs typeface="Arial" panose="020B0604020202020204" pitchFamily="34" charset="0"/>
              </a:rPr>
              <a:t>해외진출 시 설치 완료되고 양산이 시작되는 </a:t>
            </a:r>
            <a:r>
              <a:rPr lang="en-US" altLang="ko-KR" sz="900" kern="0" dirty="0">
                <a:solidFill>
                  <a:srgbClr val="000000"/>
                </a:solidFill>
                <a:latin typeface="Arial" panose="020B0604020202020204" pitchFamily="34" charset="0"/>
                <a:cs typeface="Arial" panose="020B0604020202020204" pitchFamily="34" charset="0"/>
              </a:rPr>
              <a:t>2025</a:t>
            </a:r>
            <a:r>
              <a:rPr lang="ko-KR" altLang="en-US" sz="900" kern="0" dirty="0">
                <a:solidFill>
                  <a:srgbClr val="000000"/>
                </a:solidFill>
                <a:latin typeface="Arial" panose="020B0604020202020204" pitchFamily="34" charset="0"/>
                <a:cs typeface="Arial" panose="020B0604020202020204" pitchFamily="34" charset="0"/>
              </a:rPr>
              <a:t>년부터 감가상각이 이루어진다고 가정</a:t>
            </a:r>
            <a:endParaRPr lang="en-US" altLang="ko-KR" sz="900" kern="0" dirty="0">
              <a:solidFill>
                <a:srgbClr val="000000"/>
              </a:solidFill>
              <a:latin typeface="Arial" panose="020B0604020202020204" pitchFamily="34" charset="0"/>
              <a:cs typeface="Arial" panose="020B0604020202020204" pitchFamily="34" charset="0"/>
            </a:endParaRPr>
          </a:p>
          <a:p>
            <a:pPr marL="266700" indent="-180975" latinLnBrk="1">
              <a:spcBef>
                <a:spcPts val="600"/>
              </a:spcBef>
              <a:buClr>
                <a:srgbClr val="00338D"/>
              </a:buClr>
              <a:buFont typeface="Wingdings" panose="05000000000000000000" pitchFamily="2" charset="2"/>
              <a:buChar char="ü"/>
              <a:defRPr/>
            </a:pPr>
            <a:r>
              <a:rPr kumimoji="0" lang="ko-KR" altLang="en-US" sz="90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감가상각 대상자산은 </a:t>
            </a:r>
            <a:r>
              <a:rPr lang="en-US" altLang="ko-KR" sz="900" kern="0" dirty="0" err="1">
                <a:solidFill>
                  <a:srgbClr val="000000"/>
                </a:solidFill>
                <a:latin typeface="Arial" panose="020B0604020202020204" pitchFamily="34" charset="0"/>
                <a:cs typeface="Arial" panose="020B0604020202020204" pitchFamily="34" charset="0"/>
              </a:rPr>
              <a:t>CapEx</a:t>
            </a:r>
            <a:r>
              <a:rPr lang="en-US" altLang="ko-KR" sz="900" kern="0" dirty="0">
                <a:solidFill>
                  <a:srgbClr val="000000"/>
                </a:solidFill>
                <a:latin typeface="Arial" panose="020B0604020202020204" pitchFamily="34" charset="0"/>
                <a:cs typeface="Arial" panose="020B0604020202020204" pitchFamily="34" charset="0"/>
              </a:rPr>
              <a:t> </a:t>
            </a:r>
            <a:r>
              <a:rPr lang="ko-KR" altLang="en-US" sz="900" kern="0" dirty="0">
                <a:solidFill>
                  <a:srgbClr val="000000"/>
                </a:solidFill>
                <a:latin typeface="Arial" panose="020B0604020202020204" pitchFamily="34" charset="0"/>
                <a:cs typeface="Arial" panose="020B0604020202020204" pitchFamily="34" charset="0"/>
              </a:rPr>
              <a:t>장표 참고</a:t>
            </a:r>
            <a:endParaRPr kumimoji="0" lang="en-US" altLang="ko-KR" sz="90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graphicFrame>
        <p:nvGraphicFramePr>
          <p:cNvPr id="5" name="표 4">
            <a:extLst>
              <a:ext uri="{FF2B5EF4-FFF2-40B4-BE49-F238E27FC236}">
                <a16:creationId xmlns:a16="http://schemas.microsoft.com/office/drawing/2014/main" id="{E6BD6E95-BBED-482D-9047-256F8F5E9A9E}"/>
              </a:ext>
            </a:extLst>
          </p:cNvPr>
          <p:cNvGraphicFramePr>
            <a:graphicFrameLocks noGrp="1"/>
          </p:cNvGraphicFramePr>
          <p:nvPr>
            <p:extLst>
              <p:ext uri="{D42A27DB-BD31-4B8C-83A1-F6EECF244321}">
                <p14:modId xmlns:p14="http://schemas.microsoft.com/office/powerpoint/2010/main" val="1201423248"/>
              </p:ext>
            </p:extLst>
          </p:nvPr>
        </p:nvGraphicFramePr>
        <p:xfrm>
          <a:off x="644400" y="4463209"/>
          <a:ext cx="4127064" cy="1097280"/>
        </p:xfrm>
        <a:graphic>
          <a:graphicData uri="http://schemas.openxmlformats.org/drawingml/2006/table">
            <a:tbl>
              <a:tblPr/>
              <a:tblGrid>
                <a:gridCol w="179316">
                  <a:extLst>
                    <a:ext uri="{9D8B030D-6E8A-4147-A177-3AD203B41FA5}">
                      <a16:colId xmlns:a16="http://schemas.microsoft.com/office/drawing/2014/main" val="2636352158"/>
                    </a:ext>
                  </a:extLst>
                </a:gridCol>
                <a:gridCol w="851748">
                  <a:extLst>
                    <a:ext uri="{9D8B030D-6E8A-4147-A177-3AD203B41FA5}">
                      <a16:colId xmlns:a16="http://schemas.microsoft.com/office/drawing/2014/main" val="2480435965"/>
                    </a:ext>
                  </a:extLst>
                </a:gridCol>
                <a:gridCol w="576000">
                  <a:extLst>
                    <a:ext uri="{9D8B030D-6E8A-4147-A177-3AD203B41FA5}">
                      <a16:colId xmlns:a16="http://schemas.microsoft.com/office/drawing/2014/main" val="3240872480"/>
                    </a:ext>
                  </a:extLst>
                </a:gridCol>
                <a:gridCol w="504000">
                  <a:extLst>
                    <a:ext uri="{9D8B030D-6E8A-4147-A177-3AD203B41FA5}">
                      <a16:colId xmlns:a16="http://schemas.microsoft.com/office/drawing/2014/main" val="4127964135"/>
                    </a:ext>
                  </a:extLst>
                </a:gridCol>
                <a:gridCol w="504000">
                  <a:extLst>
                    <a:ext uri="{9D8B030D-6E8A-4147-A177-3AD203B41FA5}">
                      <a16:colId xmlns:a16="http://schemas.microsoft.com/office/drawing/2014/main" val="1153495978"/>
                    </a:ext>
                  </a:extLst>
                </a:gridCol>
                <a:gridCol w="504000">
                  <a:extLst>
                    <a:ext uri="{9D8B030D-6E8A-4147-A177-3AD203B41FA5}">
                      <a16:colId xmlns:a16="http://schemas.microsoft.com/office/drawing/2014/main" val="3625152869"/>
                    </a:ext>
                  </a:extLst>
                </a:gridCol>
                <a:gridCol w="504000">
                  <a:extLst>
                    <a:ext uri="{9D8B030D-6E8A-4147-A177-3AD203B41FA5}">
                      <a16:colId xmlns:a16="http://schemas.microsoft.com/office/drawing/2014/main" val="229469309"/>
                    </a:ext>
                  </a:extLst>
                </a:gridCol>
                <a:gridCol w="504000">
                  <a:extLst>
                    <a:ext uri="{9D8B030D-6E8A-4147-A177-3AD203B41FA5}">
                      <a16:colId xmlns:a16="http://schemas.microsoft.com/office/drawing/2014/main" val="2610280822"/>
                    </a:ext>
                  </a:extLst>
                </a:gridCol>
              </a:tblGrid>
              <a:tr h="87684">
                <a:tc gridSpan="2">
                  <a:txBody>
                    <a:bodyPr/>
                    <a:lstStyle/>
                    <a:p>
                      <a:pPr algn="l" rtl="0" fontAlgn="ctr"/>
                      <a:r>
                        <a:rPr lang="en-US" altLang="ko-KR" sz="800" b="1" i="0" u="none" strike="noStrike">
                          <a:solidFill>
                            <a:srgbClr val="FFFFFF"/>
                          </a:solidFill>
                          <a:effectLst/>
                          <a:latin typeface="Arial" panose="020B0604020202020204" pitchFamily="34" charset="0"/>
                          <a:ea typeface="+mj-ea"/>
                          <a:cs typeface="Arial" panose="020B0604020202020204" pitchFamily="34" charset="0"/>
                        </a:rPr>
                        <a:t>(</a:t>
                      </a:r>
                      <a:r>
                        <a:rPr lang="ko-KR" altLang="en-US" sz="800" b="1" i="0" u="none" strike="noStrike">
                          <a:solidFill>
                            <a:srgbClr val="FFFFFF"/>
                          </a:solidFill>
                          <a:effectLst/>
                          <a:latin typeface="Arial" panose="020B0604020202020204" pitchFamily="34" charset="0"/>
                          <a:ea typeface="+mj-ea"/>
                          <a:cs typeface="Arial" panose="020B0604020202020204" pitchFamily="34" charset="0"/>
                        </a:rPr>
                        <a:t>단위</a:t>
                      </a:r>
                      <a:r>
                        <a:rPr lang="en-US" altLang="ko-KR" sz="800" b="1" i="0" u="none" strike="noStrike">
                          <a:solidFill>
                            <a:srgbClr val="FFFFFF"/>
                          </a:solidFill>
                          <a:effectLst/>
                          <a:latin typeface="Arial" panose="020B0604020202020204" pitchFamily="34" charset="0"/>
                          <a:ea typeface="+mj-ea"/>
                          <a:cs typeface="Arial" panose="020B0604020202020204" pitchFamily="34" charset="0"/>
                        </a:rPr>
                        <a:t>: </a:t>
                      </a:r>
                      <a:r>
                        <a:rPr lang="ko-KR" altLang="en-US" sz="800" b="1" i="0" u="none" strike="noStrike">
                          <a:solidFill>
                            <a:srgbClr val="FFFFFF"/>
                          </a:solidFill>
                          <a:effectLst/>
                          <a:latin typeface="Arial" panose="020B0604020202020204" pitchFamily="34" charset="0"/>
                          <a:ea typeface="+mj-ea"/>
                          <a:cs typeface="Arial" panose="020B0604020202020204" pitchFamily="34" charset="0"/>
                        </a:rPr>
                        <a:t>백만원</a:t>
                      </a:r>
                      <a:r>
                        <a:rPr lang="en-US" altLang="ko-KR" sz="800" b="1" i="0" u="none" strike="noStrike">
                          <a:solidFill>
                            <a:srgbClr val="FFFFFF"/>
                          </a:solidFill>
                          <a:effectLst/>
                          <a:latin typeface="Arial" panose="020B0604020202020204" pitchFamily="34" charset="0"/>
                          <a:ea typeface="+mj-ea"/>
                          <a:cs typeface="Arial" panose="020B0604020202020204" pitchFamily="34" charset="0"/>
                        </a:rPr>
                        <a:t>)</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solidFill>
                      <a:srgbClr val="00338D"/>
                    </a:solidFill>
                  </a:tcPr>
                </a:tc>
                <a:tc hMerge="1">
                  <a:txBody>
                    <a:bodyPr/>
                    <a:lstStyle/>
                    <a:p>
                      <a:pPr latinLnBrk="1"/>
                      <a:endParaRPr lang="ko-KR" altLang="en-US"/>
                    </a:p>
                  </a:txBody>
                  <a:tcPr/>
                </a:tc>
                <a:tc>
                  <a:txBody>
                    <a:bodyPr/>
                    <a:lstStyle/>
                    <a:p>
                      <a:pPr algn="ctr" rtl="0" fontAlgn="ctr"/>
                      <a:r>
                        <a:rPr lang="en-US" sz="800" b="1" i="0" u="none" strike="noStrike">
                          <a:solidFill>
                            <a:srgbClr val="FFFFFF"/>
                          </a:solidFill>
                          <a:effectLst/>
                          <a:latin typeface="Arial" panose="020B0604020202020204" pitchFamily="34" charset="0"/>
                          <a:ea typeface="+mj-ea"/>
                          <a:cs typeface="Arial" panose="020B0604020202020204" pitchFamily="34" charset="0"/>
                        </a:rPr>
                        <a:t>2022 2H F</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rtl="0" fontAlgn="ctr"/>
                      <a:r>
                        <a:rPr lang="en-US" sz="800" b="1" i="0" u="none" strike="noStrike">
                          <a:solidFill>
                            <a:srgbClr val="FFFFFF"/>
                          </a:solidFill>
                          <a:effectLst/>
                          <a:latin typeface="Arial" panose="020B0604020202020204" pitchFamily="34" charset="0"/>
                          <a:ea typeface="+mj-ea"/>
                          <a:cs typeface="Arial" panose="020B0604020202020204" pitchFamily="34" charset="0"/>
                        </a:rPr>
                        <a:t>2023 F</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rtl="0" fontAlgn="ctr"/>
                      <a:r>
                        <a:rPr lang="en-US" sz="800" b="1" i="0" u="none" strike="noStrike">
                          <a:solidFill>
                            <a:srgbClr val="FFFFFF"/>
                          </a:solidFill>
                          <a:effectLst/>
                          <a:latin typeface="Arial" panose="020B0604020202020204" pitchFamily="34" charset="0"/>
                          <a:ea typeface="+mj-ea"/>
                          <a:cs typeface="Arial" panose="020B0604020202020204" pitchFamily="34" charset="0"/>
                        </a:rPr>
                        <a:t>2024 F</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rtl="0" fontAlgn="ctr"/>
                      <a:r>
                        <a:rPr lang="en-US" sz="800" b="1" i="0" u="none" strike="noStrike">
                          <a:solidFill>
                            <a:srgbClr val="FFFFFF"/>
                          </a:solidFill>
                          <a:effectLst/>
                          <a:latin typeface="Arial" panose="020B0604020202020204" pitchFamily="34" charset="0"/>
                          <a:ea typeface="+mj-ea"/>
                          <a:cs typeface="Arial" panose="020B0604020202020204" pitchFamily="34" charset="0"/>
                        </a:rPr>
                        <a:t>2025 F</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rtl="0" fontAlgn="ctr"/>
                      <a:r>
                        <a:rPr lang="en-US" sz="800" b="1" i="0" u="none" strike="noStrike">
                          <a:solidFill>
                            <a:srgbClr val="FFFFFF"/>
                          </a:solidFill>
                          <a:effectLst/>
                          <a:latin typeface="Arial" panose="020B0604020202020204" pitchFamily="34" charset="0"/>
                          <a:ea typeface="+mj-ea"/>
                          <a:cs typeface="Arial" panose="020B0604020202020204" pitchFamily="34" charset="0"/>
                        </a:rPr>
                        <a:t>2026 F</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rtl="0" fontAlgn="ctr"/>
                      <a:r>
                        <a:rPr lang="en-US" sz="800" b="1" i="0" u="none" strike="noStrike">
                          <a:solidFill>
                            <a:srgbClr val="FFFFFF"/>
                          </a:solidFill>
                          <a:effectLst/>
                          <a:latin typeface="Arial" panose="020B0604020202020204" pitchFamily="34" charset="0"/>
                          <a:ea typeface="+mj-ea"/>
                          <a:cs typeface="Arial" panose="020B0604020202020204" pitchFamily="34" charset="0"/>
                        </a:rPr>
                        <a:t>2027 F</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solidFill>
                      <a:srgbClr val="00338D"/>
                    </a:solidFill>
                  </a:tcPr>
                </a:tc>
                <a:extLst>
                  <a:ext uri="{0D108BD9-81ED-4DB2-BD59-A6C34878D82A}">
                    <a16:rowId xmlns:a16="http://schemas.microsoft.com/office/drawing/2014/main" val="2624077943"/>
                  </a:ext>
                </a:extLst>
              </a:tr>
              <a:tr h="87684">
                <a:tc gridSpan="2">
                  <a:txBody>
                    <a:bodyPr/>
                    <a:lstStyle/>
                    <a:p>
                      <a:pPr algn="l" fontAlgn="ctr"/>
                      <a:r>
                        <a:rPr lang="ko-KR" altLang="en-US" sz="800" b="1" i="0" u="none" strike="noStrike">
                          <a:solidFill>
                            <a:srgbClr val="000000"/>
                          </a:solidFill>
                          <a:effectLst/>
                          <a:latin typeface="Arial" panose="020B0604020202020204" pitchFamily="34" charset="0"/>
                          <a:ea typeface="+mj-ea"/>
                          <a:cs typeface="Arial" panose="020B0604020202020204" pitchFamily="34" charset="0"/>
                        </a:rPr>
                        <a:t>기존자산 </a:t>
                      </a:r>
                      <a:r>
                        <a:rPr lang="en-US" sz="800" b="1" i="0" u="none" strike="noStrike">
                          <a:solidFill>
                            <a:srgbClr val="000000"/>
                          </a:solidFill>
                          <a:effectLst/>
                          <a:latin typeface="Arial" panose="020B0604020202020204" pitchFamily="34" charset="0"/>
                          <a:ea typeface="+mj-ea"/>
                          <a:cs typeface="Arial" panose="020B0604020202020204" pitchFamily="34" charset="0"/>
                        </a:rPr>
                        <a:t>Dep.</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rtl="0" fontAlgn="ctr"/>
                      <a:r>
                        <a:rPr lang="en-US" altLang="ko-KR" sz="800" b="1" i="0" u="none" strike="noStrike" dirty="0">
                          <a:solidFill>
                            <a:srgbClr val="000000"/>
                          </a:solidFill>
                          <a:effectLst/>
                          <a:latin typeface="Arial" panose="020B0604020202020204" pitchFamily="34" charset="0"/>
                          <a:ea typeface="+mj-ea"/>
                          <a:cs typeface="Arial" panose="020B0604020202020204" pitchFamily="34" charset="0"/>
                        </a:rPr>
                        <a:t>488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rtl="0" fontAlgn="ctr"/>
                      <a:r>
                        <a:rPr lang="en-US" altLang="ko-KR" sz="800" b="1" i="0" u="none" strike="noStrike">
                          <a:solidFill>
                            <a:srgbClr val="000000"/>
                          </a:solidFill>
                          <a:effectLst/>
                          <a:latin typeface="Arial" panose="020B0604020202020204" pitchFamily="34" charset="0"/>
                          <a:ea typeface="+mj-ea"/>
                          <a:cs typeface="Arial" panose="020B0604020202020204" pitchFamily="34" charset="0"/>
                        </a:rPr>
                        <a:t>975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rtl="0" fontAlgn="ctr"/>
                      <a:r>
                        <a:rPr lang="en-US" altLang="ko-KR" sz="800" b="1" i="0" u="none" strike="noStrike">
                          <a:solidFill>
                            <a:srgbClr val="000000"/>
                          </a:solidFill>
                          <a:effectLst/>
                          <a:latin typeface="Arial" panose="020B0604020202020204" pitchFamily="34" charset="0"/>
                          <a:ea typeface="+mj-ea"/>
                          <a:cs typeface="Arial" panose="020B0604020202020204" pitchFamily="34" charset="0"/>
                        </a:rPr>
                        <a:t>974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rtl="0" fontAlgn="ctr"/>
                      <a:r>
                        <a:rPr lang="en-US" altLang="ko-KR" sz="800" b="1" i="0" u="none" strike="noStrike">
                          <a:solidFill>
                            <a:srgbClr val="000000"/>
                          </a:solidFill>
                          <a:effectLst/>
                          <a:latin typeface="Arial" panose="020B0604020202020204" pitchFamily="34" charset="0"/>
                          <a:ea typeface="+mj-ea"/>
                          <a:cs typeface="Arial" panose="020B0604020202020204" pitchFamily="34" charset="0"/>
                        </a:rPr>
                        <a:t>959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rtl="0" fontAlgn="ctr"/>
                      <a:r>
                        <a:rPr lang="en-US" altLang="ko-KR" sz="800" b="1" i="0" u="none" strike="noStrike">
                          <a:solidFill>
                            <a:srgbClr val="000000"/>
                          </a:solidFill>
                          <a:effectLst/>
                          <a:latin typeface="Arial" panose="020B0604020202020204" pitchFamily="34" charset="0"/>
                          <a:ea typeface="+mj-ea"/>
                          <a:cs typeface="Arial" panose="020B0604020202020204" pitchFamily="34" charset="0"/>
                        </a:rPr>
                        <a:t>959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rtl="0" fontAlgn="ctr"/>
                      <a:r>
                        <a:rPr lang="en-US" altLang="ko-KR" sz="800" b="1" i="0" u="none" strike="noStrike">
                          <a:solidFill>
                            <a:srgbClr val="000000"/>
                          </a:solidFill>
                          <a:effectLst/>
                          <a:latin typeface="Arial" panose="020B0604020202020204" pitchFamily="34" charset="0"/>
                          <a:ea typeface="+mj-ea"/>
                          <a:cs typeface="Arial" panose="020B0604020202020204" pitchFamily="34" charset="0"/>
                        </a:rPr>
                        <a:t>959 </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284988002"/>
                  </a:ext>
                </a:extLst>
              </a:tr>
              <a:tr h="87684">
                <a:tc>
                  <a:txBody>
                    <a:bodyPr/>
                    <a:lstStyle/>
                    <a:p>
                      <a:pPr algn="l" fontAlgn="ctr"/>
                      <a:r>
                        <a:rPr lang="ko-KR" altLang="en-US" sz="8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mj-ea"/>
                          <a:cs typeface="Arial" panose="020B0604020202020204" pitchFamily="34" charset="0"/>
                        </a:rPr>
                        <a:t>기계장치</a:t>
                      </a: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mj-ea"/>
                          <a:cs typeface="Arial" panose="020B0604020202020204" pitchFamily="34" charset="0"/>
                        </a:rPr>
                        <a:t>480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mj-ea"/>
                          <a:cs typeface="Arial" panose="020B0604020202020204" pitchFamily="34" charset="0"/>
                        </a:rPr>
                        <a:t>959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mj-ea"/>
                          <a:cs typeface="Arial" panose="020B0604020202020204" pitchFamily="34" charset="0"/>
                        </a:rPr>
                        <a:t>959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mj-ea"/>
                          <a:cs typeface="Arial" panose="020B0604020202020204" pitchFamily="34" charset="0"/>
                        </a:rPr>
                        <a:t>959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mj-ea"/>
                          <a:cs typeface="Arial" panose="020B0604020202020204" pitchFamily="34" charset="0"/>
                        </a:rPr>
                        <a:t>959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mj-ea"/>
                          <a:cs typeface="Arial" panose="020B0604020202020204" pitchFamily="34" charset="0"/>
                        </a:rPr>
                        <a:t>959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extLst>
                  <a:ext uri="{0D108BD9-81ED-4DB2-BD59-A6C34878D82A}">
                    <a16:rowId xmlns:a16="http://schemas.microsoft.com/office/drawing/2014/main" val="1930593258"/>
                  </a:ext>
                </a:extLst>
              </a:tr>
              <a:tr h="87684">
                <a:tc>
                  <a:txBody>
                    <a:bodyPr/>
                    <a:lstStyle/>
                    <a:p>
                      <a:pPr algn="l" fontAlgn="ctr"/>
                      <a:r>
                        <a:rPr lang="ko-KR" altLang="en-US" sz="8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mj-ea"/>
                          <a:cs typeface="Arial" panose="020B0604020202020204" pitchFamily="34" charset="0"/>
                        </a:rPr>
                        <a:t>공구와기구</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a:noFill/>
                    </a:lnL>
                    <a:lnR>
                      <a:noFill/>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a:noFill/>
                    </a:lnL>
                    <a:lnR>
                      <a:noFill/>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a:noFill/>
                    </a:lnL>
                    <a:lnR>
                      <a:noFill/>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a:noFill/>
                    </a:lnL>
                    <a:lnR>
                      <a:noFill/>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a:noFill/>
                    </a:lnL>
                    <a:lnR>
                      <a:noFill/>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2836328739"/>
                  </a:ext>
                </a:extLst>
              </a:tr>
              <a:tr h="87684">
                <a:tc>
                  <a:txBody>
                    <a:bodyPr/>
                    <a:lstStyle/>
                    <a:p>
                      <a:pPr algn="l" fontAlgn="ctr"/>
                      <a:r>
                        <a:rPr lang="ko-KR" altLang="en-US" sz="8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l" fontAlgn="ctr"/>
                      <a:r>
                        <a:rPr lang="ko-KR" altLang="en-US" sz="800" b="0" i="0" u="none" strike="noStrike">
                          <a:solidFill>
                            <a:srgbClr val="000000"/>
                          </a:solidFill>
                          <a:effectLst/>
                          <a:latin typeface="Arial" panose="020B0604020202020204" pitchFamily="34" charset="0"/>
                          <a:ea typeface="+mj-ea"/>
                          <a:cs typeface="Arial" panose="020B0604020202020204" pitchFamily="34" charset="0"/>
                        </a:rPr>
                        <a:t>비품</a:t>
                      </a:r>
                    </a:p>
                  </a:txBody>
                  <a:tcPr marL="36000" marR="36000" marT="0" marB="0" anchor="ctr">
                    <a:lnL w="6350" cap="flat" cmpd="sng" algn="ctr">
                      <a:solidFill>
                        <a:srgbClr val="00338D"/>
                      </a:solidFill>
                      <a:prstDash val="dot"/>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mj-ea"/>
                          <a:cs typeface="Arial" panose="020B0604020202020204" pitchFamily="34" charset="0"/>
                        </a:rPr>
                        <a:t>8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mj-ea"/>
                          <a:cs typeface="Arial" panose="020B0604020202020204" pitchFamily="34" charset="0"/>
                        </a:rPr>
                        <a:t>16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mj-ea"/>
                          <a:cs typeface="Arial" panose="020B0604020202020204" pitchFamily="34" charset="0"/>
                        </a:rPr>
                        <a:t>15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356317098"/>
                  </a:ext>
                </a:extLst>
              </a:tr>
              <a:tr h="87684">
                <a:tc gridSpan="2">
                  <a:txBody>
                    <a:bodyPr/>
                    <a:lstStyle/>
                    <a:p>
                      <a:pPr algn="l" fontAlgn="ctr"/>
                      <a:r>
                        <a:rPr lang="ko-KR" altLang="en-US" sz="800" b="1" i="0" u="none" strike="noStrike">
                          <a:solidFill>
                            <a:srgbClr val="000000"/>
                          </a:solidFill>
                          <a:effectLst/>
                          <a:latin typeface="Arial" panose="020B0604020202020204" pitchFamily="34" charset="0"/>
                          <a:ea typeface="+mj-ea"/>
                          <a:cs typeface="Arial" panose="020B0604020202020204" pitchFamily="34" charset="0"/>
                        </a:rPr>
                        <a:t>신규설비 </a:t>
                      </a:r>
                      <a:r>
                        <a:rPr lang="en-US" sz="800" b="1" i="0" u="none" strike="noStrike">
                          <a:solidFill>
                            <a:srgbClr val="000000"/>
                          </a:solidFill>
                          <a:effectLst/>
                          <a:latin typeface="Arial" panose="020B0604020202020204" pitchFamily="34" charset="0"/>
                          <a:ea typeface="+mj-ea"/>
                          <a:cs typeface="Arial" panose="020B0604020202020204" pitchFamily="34" charset="0"/>
                        </a:rPr>
                        <a:t>Dep.</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hMerge="1">
                  <a:txBody>
                    <a:bodyPr/>
                    <a:lstStyle/>
                    <a:p>
                      <a:pPr latinLnBrk="1"/>
                      <a:endParaRPr lang="ko-KR" altLang="en-US"/>
                    </a:p>
                  </a:txBody>
                  <a:tcPr/>
                </a:tc>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4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17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127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157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187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197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323604751"/>
                  </a:ext>
                </a:extLst>
              </a:tr>
              <a:tr h="87684">
                <a:tc>
                  <a:txBody>
                    <a:bodyPr/>
                    <a:lstStyle/>
                    <a:p>
                      <a:pPr algn="l" fontAlgn="ctr"/>
                      <a:r>
                        <a:rPr lang="ko-KR" altLang="en-US" sz="8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en-US" sz="800" b="0" i="0" u="none" strike="noStrike">
                          <a:solidFill>
                            <a:srgbClr val="000000"/>
                          </a:solidFill>
                          <a:effectLst/>
                          <a:latin typeface="Arial" panose="020B0604020202020204" pitchFamily="34" charset="0"/>
                          <a:ea typeface="+mj-ea"/>
                          <a:cs typeface="Arial" panose="020B0604020202020204" pitchFamily="34" charset="0"/>
                        </a:rPr>
                        <a:t>Expansion</a:t>
                      </a: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4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7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107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127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147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147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extLst>
                  <a:ext uri="{0D108BD9-81ED-4DB2-BD59-A6C34878D82A}">
                    <a16:rowId xmlns:a16="http://schemas.microsoft.com/office/drawing/2014/main" val="535483172"/>
                  </a:ext>
                </a:extLst>
              </a:tr>
              <a:tr h="87684">
                <a:tc>
                  <a:txBody>
                    <a:bodyPr/>
                    <a:lstStyle/>
                    <a:p>
                      <a:pPr algn="l" fontAlgn="ctr"/>
                      <a:r>
                        <a:rPr lang="ko-KR" altLang="en-US" sz="8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l" fontAlgn="ctr"/>
                      <a:r>
                        <a:rPr lang="en-US" sz="800" b="0" i="0" u="none" strike="noStrike">
                          <a:solidFill>
                            <a:srgbClr val="000000"/>
                          </a:solidFill>
                          <a:effectLst/>
                          <a:latin typeface="Arial" panose="020B0604020202020204" pitchFamily="34" charset="0"/>
                          <a:ea typeface="+mj-ea"/>
                          <a:cs typeface="Arial" panose="020B0604020202020204" pitchFamily="34" charset="0"/>
                        </a:rPr>
                        <a:t>Maintenance</a:t>
                      </a:r>
                    </a:p>
                  </a:txBody>
                  <a:tcPr marL="36000" marR="36000" marT="0" marB="0" anchor="ctr">
                    <a:lnL w="6350" cap="flat" cmpd="sng" algn="ctr">
                      <a:solidFill>
                        <a:srgbClr val="00338D"/>
                      </a:solidFill>
                      <a:prstDash val="dot"/>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10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20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30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40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50 </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203177434"/>
                  </a:ext>
                </a:extLst>
              </a:tr>
              <a:tr h="87684">
                <a:tc gridSpan="2">
                  <a:txBody>
                    <a:bodyPr/>
                    <a:lstStyle/>
                    <a:p>
                      <a:pPr algn="l" fontAlgn="ctr"/>
                      <a:r>
                        <a:rPr lang="ko-KR" altLang="en-US" sz="800" b="1" i="0" u="none" strike="noStrike">
                          <a:solidFill>
                            <a:srgbClr val="000000"/>
                          </a:solidFill>
                          <a:effectLst/>
                          <a:latin typeface="Arial" panose="020B0604020202020204" pitchFamily="34" charset="0"/>
                          <a:ea typeface="+mj-ea"/>
                          <a:cs typeface="Arial" panose="020B0604020202020204" pitchFamily="34" charset="0"/>
                        </a:rPr>
                        <a:t>감가상각비 합계</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r" fontAlgn="ctr"/>
                      <a:r>
                        <a:rPr lang="en-US" altLang="ko-KR" sz="800" b="1" i="0" u="none" strike="noStrike">
                          <a:solidFill>
                            <a:srgbClr val="000000"/>
                          </a:solidFill>
                          <a:effectLst/>
                          <a:latin typeface="맑은 고딕" panose="020B0503020000020004" pitchFamily="50" charset="-127"/>
                          <a:ea typeface="맑은 고딕" panose="020B0503020000020004" pitchFamily="50" charset="-127"/>
                        </a:rPr>
                        <a:t>491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맑은 고딕" panose="020B0503020000020004" pitchFamily="50" charset="-127"/>
                          <a:ea typeface="맑은 고딕" panose="020B0503020000020004" pitchFamily="50" charset="-127"/>
                        </a:rPr>
                        <a:t>992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맑은 고딕" panose="020B0503020000020004" pitchFamily="50" charset="-127"/>
                          <a:ea typeface="맑은 고딕" panose="020B0503020000020004" pitchFamily="50" charset="-127"/>
                        </a:rPr>
                        <a:t>1,101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맑은 고딕" panose="020B0503020000020004" pitchFamily="50" charset="-127"/>
                          <a:ea typeface="맑은 고딕" panose="020B0503020000020004" pitchFamily="50" charset="-127"/>
                        </a:rPr>
                        <a:t>1,117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맑은 고딕" panose="020B0503020000020004" pitchFamily="50" charset="-127"/>
                          <a:ea typeface="맑은 고딕" panose="020B0503020000020004" pitchFamily="50" charset="-127"/>
                        </a:rPr>
                        <a:t>1,147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dirty="0">
                          <a:solidFill>
                            <a:srgbClr val="000000"/>
                          </a:solidFill>
                          <a:effectLst/>
                          <a:latin typeface="맑은 고딕" panose="020B0503020000020004" pitchFamily="50" charset="-127"/>
                          <a:ea typeface="맑은 고딕" panose="020B0503020000020004" pitchFamily="50" charset="-127"/>
                        </a:rPr>
                        <a:t>1,157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3807475243"/>
                  </a:ext>
                </a:extLst>
              </a:tr>
            </a:tbl>
          </a:graphicData>
        </a:graphic>
      </p:graphicFrame>
      <p:graphicFrame>
        <p:nvGraphicFramePr>
          <p:cNvPr id="17" name="표 16">
            <a:extLst>
              <a:ext uri="{FF2B5EF4-FFF2-40B4-BE49-F238E27FC236}">
                <a16:creationId xmlns:a16="http://schemas.microsoft.com/office/drawing/2014/main" id="{9B1F053B-970C-46E6-9F49-A566A59177A6}"/>
              </a:ext>
            </a:extLst>
          </p:cNvPr>
          <p:cNvGraphicFramePr>
            <a:graphicFrameLocks noGrp="1"/>
          </p:cNvGraphicFramePr>
          <p:nvPr>
            <p:extLst>
              <p:ext uri="{D42A27DB-BD31-4B8C-83A1-F6EECF244321}">
                <p14:modId xmlns:p14="http://schemas.microsoft.com/office/powerpoint/2010/main" val="792074055"/>
              </p:ext>
            </p:extLst>
          </p:nvPr>
        </p:nvGraphicFramePr>
        <p:xfrm>
          <a:off x="5202769" y="4634659"/>
          <a:ext cx="4127064" cy="609600"/>
        </p:xfrm>
        <a:graphic>
          <a:graphicData uri="http://schemas.openxmlformats.org/drawingml/2006/table">
            <a:tbl>
              <a:tblPr/>
              <a:tblGrid>
                <a:gridCol w="179316">
                  <a:extLst>
                    <a:ext uri="{9D8B030D-6E8A-4147-A177-3AD203B41FA5}">
                      <a16:colId xmlns:a16="http://schemas.microsoft.com/office/drawing/2014/main" val="2636352158"/>
                    </a:ext>
                  </a:extLst>
                </a:gridCol>
                <a:gridCol w="851748">
                  <a:extLst>
                    <a:ext uri="{9D8B030D-6E8A-4147-A177-3AD203B41FA5}">
                      <a16:colId xmlns:a16="http://schemas.microsoft.com/office/drawing/2014/main" val="2480435965"/>
                    </a:ext>
                  </a:extLst>
                </a:gridCol>
                <a:gridCol w="576000">
                  <a:extLst>
                    <a:ext uri="{9D8B030D-6E8A-4147-A177-3AD203B41FA5}">
                      <a16:colId xmlns:a16="http://schemas.microsoft.com/office/drawing/2014/main" val="3240872480"/>
                    </a:ext>
                  </a:extLst>
                </a:gridCol>
                <a:gridCol w="504000">
                  <a:extLst>
                    <a:ext uri="{9D8B030D-6E8A-4147-A177-3AD203B41FA5}">
                      <a16:colId xmlns:a16="http://schemas.microsoft.com/office/drawing/2014/main" val="4127964135"/>
                    </a:ext>
                  </a:extLst>
                </a:gridCol>
                <a:gridCol w="504000">
                  <a:extLst>
                    <a:ext uri="{9D8B030D-6E8A-4147-A177-3AD203B41FA5}">
                      <a16:colId xmlns:a16="http://schemas.microsoft.com/office/drawing/2014/main" val="1153495978"/>
                    </a:ext>
                  </a:extLst>
                </a:gridCol>
                <a:gridCol w="504000">
                  <a:extLst>
                    <a:ext uri="{9D8B030D-6E8A-4147-A177-3AD203B41FA5}">
                      <a16:colId xmlns:a16="http://schemas.microsoft.com/office/drawing/2014/main" val="3625152869"/>
                    </a:ext>
                  </a:extLst>
                </a:gridCol>
                <a:gridCol w="504000">
                  <a:extLst>
                    <a:ext uri="{9D8B030D-6E8A-4147-A177-3AD203B41FA5}">
                      <a16:colId xmlns:a16="http://schemas.microsoft.com/office/drawing/2014/main" val="229469309"/>
                    </a:ext>
                  </a:extLst>
                </a:gridCol>
                <a:gridCol w="504000">
                  <a:extLst>
                    <a:ext uri="{9D8B030D-6E8A-4147-A177-3AD203B41FA5}">
                      <a16:colId xmlns:a16="http://schemas.microsoft.com/office/drawing/2014/main" val="2610280822"/>
                    </a:ext>
                  </a:extLst>
                </a:gridCol>
              </a:tblGrid>
              <a:tr h="87684">
                <a:tc gridSpan="2">
                  <a:txBody>
                    <a:bodyPr/>
                    <a:lstStyle/>
                    <a:p>
                      <a:pPr algn="l" rtl="0" fontAlgn="ctr"/>
                      <a:r>
                        <a:rPr lang="en-US" altLang="ko-KR" sz="800" b="1" i="0" u="none" strike="noStrike">
                          <a:solidFill>
                            <a:srgbClr val="FFFFFF"/>
                          </a:solidFill>
                          <a:effectLst/>
                          <a:latin typeface="Arial" panose="020B0604020202020204" pitchFamily="34" charset="0"/>
                          <a:ea typeface="+mj-ea"/>
                          <a:cs typeface="Arial" panose="020B0604020202020204" pitchFamily="34" charset="0"/>
                        </a:rPr>
                        <a:t>(</a:t>
                      </a:r>
                      <a:r>
                        <a:rPr lang="ko-KR" altLang="en-US" sz="800" b="1" i="0" u="none" strike="noStrike">
                          <a:solidFill>
                            <a:srgbClr val="FFFFFF"/>
                          </a:solidFill>
                          <a:effectLst/>
                          <a:latin typeface="Arial" panose="020B0604020202020204" pitchFamily="34" charset="0"/>
                          <a:ea typeface="+mj-ea"/>
                          <a:cs typeface="Arial" panose="020B0604020202020204" pitchFamily="34" charset="0"/>
                        </a:rPr>
                        <a:t>단위</a:t>
                      </a:r>
                      <a:r>
                        <a:rPr lang="en-US" altLang="ko-KR" sz="800" b="1" i="0" u="none" strike="noStrike">
                          <a:solidFill>
                            <a:srgbClr val="FFFFFF"/>
                          </a:solidFill>
                          <a:effectLst/>
                          <a:latin typeface="Arial" panose="020B0604020202020204" pitchFamily="34" charset="0"/>
                          <a:ea typeface="+mj-ea"/>
                          <a:cs typeface="Arial" panose="020B0604020202020204" pitchFamily="34" charset="0"/>
                        </a:rPr>
                        <a:t>: </a:t>
                      </a:r>
                      <a:r>
                        <a:rPr lang="ko-KR" altLang="en-US" sz="800" b="1" i="0" u="none" strike="noStrike">
                          <a:solidFill>
                            <a:srgbClr val="FFFFFF"/>
                          </a:solidFill>
                          <a:effectLst/>
                          <a:latin typeface="Arial" panose="020B0604020202020204" pitchFamily="34" charset="0"/>
                          <a:ea typeface="+mj-ea"/>
                          <a:cs typeface="Arial" panose="020B0604020202020204" pitchFamily="34" charset="0"/>
                        </a:rPr>
                        <a:t>백만원</a:t>
                      </a:r>
                      <a:r>
                        <a:rPr lang="en-US" altLang="ko-KR" sz="800" b="1" i="0" u="none" strike="noStrike">
                          <a:solidFill>
                            <a:srgbClr val="FFFFFF"/>
                          </a:solidFill>
                          <a:effectLst/>
                          <a:latin typeface="Arial" panose="020B0604020202020204" pitchFamily="34" charset="0"/>
                          <a:ea typeface="+mj-ea"/>
                          <a:cs typeface="Arial" panose="020B0604020202020204" pitchFamily="34" charset="0"/>
                        </a:rPr>
                        <a:t>)</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solidFill>
                      <a:srgbClr val="00338D"/>
                    </a:solidFill>
                  </a:tcPr>
                </a:tc>
                <a:tc hMerge="1">
                  <a:txBody>
                    <a:bodyPr/>
                    <a:lstStyle/>
                    <a:p>
                      <a:pPr latinLnBrk="1"/>
                      <a:endParaRPr lang="ko-KR" altLang="en-US"/>
                    </a:p>
                  </a:txBody>
                  <a:tcPr/>
                </a:tc>
                <a:tc>
                  <a:txBody>
                    <a:bodyPr/>
                    <a:lstStyle/>
                    <a:p>
                      <a:pPr algn="ctr" rtl="0" fontAlgn="ctr"/>
                      <a:r>
                        <a:rPr lang="en-US" sz="800" b="1" i="0" u="none" strike="noStrike">
                          <a:solidFill>
                            <a:srgbClr val="FFFFFF"/>
                          </a:solidFill>
                          <a:effectLst/>
                          <a:latin typeface="Arial" panose="020B0604020202020204" pitchFamily="34" charset="0"/>
                          <a:ea typeface="+mj-ea"/>
                          <a:cs typeface="Arial" panose="020B0604020202020204" pitchFamily="34" charset="0"/>
                        </a:rPr>
                        <a:t>2022 2H F</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rtl="0" fontAlgn="ctr"/>
                      <a:r>
                        <a:rPr lang="en-US" sz="800" b="1" i="0" u="none" strike="noStrike">
                          <a:solidFill>
                            <a:srgbClr val="FFFFFF"/>
                          </a:solidFill>
                          <a:effectLst/>
                          <a:latin typeface="Arial" panose="020B0604020202020204" pitchFamily="34" charset="0"/>
                          <a:ea typeface="+mj-ea"/>
                          <a:cs typeface="Arial" panose="020B0604020202020204" pitchFamily="34" charset="0"/>
                        </a:rPr>
                        <a:t>2023 F</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rtl="0" fontAlgn="ctr"/>
                      <a:r>
                        <a:rPr lang="en-US" sz="800" b="1" i="0" u="none" strike="noStrike">
                          <a:solidFill>
                            <a:srgbClr val="FFFFFF"/>
                          </a:solidFill>
                          <a:effectLst/>
                          <a:latin typeface="Arial" panose="020B0604020202020204" pitchFamily="34" charset="0"/>
                          <a:ea typeface="+mj-ea"/>
                          <a:cs typeface="Arial" panose="020B0604020202020204" pitchFamily="34" charset="0"/>
                        </a:rPr>
                        <a:t>2024 F</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rtl="0" fontAlgn="ctr"/>
                      <a:r>
                        <a:rPr lang="en-US" sz="800" b="1" i="0" u="none" strike="noStrike">
                          <a:solidFill>
                            <a:srgbClr val="FFFFFF"/>
                          </a:solidFill>
                          <a:effectLst/>
                          <a:latin typeface="Arial" panose="020B0604020202020204" pitchFamily="34" charset="0"/>
                          <a:ea typeface="+mj-ea"/>
                          <a:cs typeface="Arial" panose="020B0604020202020204" pitchFamily="34" charset="0"/>
                        </a:rPr>
                        <a:t>2025 F</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rtl="0" fontAlgn="ctr"/>
                      <a:r>
                        <a:rPr lang="en-US" sz="800" b="1" i="0" u="none" strike="noStrike">
                          <a:solidFill>
                            <a:srgbClr val="FFFFFF"/>
                          </a:solidFill>
                          <a:effectLst/>
                          <a:latin typeface="Arial" panose="020B0604020202020204" pitchFamily="34" charset="0"/>
                          <a:ea typeface="+mj-ea"/>
                          <a:cs typeface="Arial" panose="020B0604020202020204" pitchFamily="34" charset="0"/>
                        </a:rPr>
                        <a:t>2026 F</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rtl="0" fontAlgn="ctr"/>
                      <a:r>
                        <a:rPr lang="en-US" sz="800" b="1" i="0" u="none" strike="noStrike">
                          <a:solidFill>
                            <a:srgbClr val="FFFFFF"/>
                          </a:solidFill>
                          <a:effectLst/>
                          <a:latin typeface="Arial" panose="020B0604020202020204" pitchFamily="34" charset="0"/>
                          <a:ea typeface="+mj-ea"/>
                          <a:cs typeface="Arial" panose="020B0604020202020204" pitchFamily="34" charset="0"/>
                        </a:rPr>
                        <a:t>2027 F</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solidFill>
                      <a:srgbClr val="00338D"/>
                    </a:solidFill>
                  </a:tcPr>
                </a:tc>
                <a:extLst>
                  <a:ext uri="{0D108BD9-81ED-4DB2-BD59-A6C34878D82A}">
                    <a16:rowId xmlns:a16="http://schemas.microsoft.com/office/drawing/2014/main" val="2624077943"/>
                  </a:ext>
                </a:extLst>
              </a:tr>
              <a:tr h="87684">
                <a:tc gridSpan="2">
                  <a:txBody>
                    <a:bodyPr/>
                    <a:lstStyle/>
                    <a:p>
                      <a:pPr algn="l" fontAlgn="ctr"/>
                      <a:r>
                        <a:rPr lang="ko-KR" altLang="en-US" sz="800" b="1" i="0" u="none" strike="noStrike">
                          <a:solidFill>
                            <a:srgbClr val="000000"/>
                          </a:solidFill>
                          <a:effectLst/>
                          <a:latin typeface="Arial" panose="020B0604020202020204" pitchFamily="34" charset="0"/>
                          <a:ea typeface="+mj-ea"/>
                          <a:cs typeface="Arial" panose="020B0604020202020204" pitchFamily="34" charset="0"/>
                        </a:rPr>
                        <a:t>신규설비 </a:t>
                      </a:r>
                      <a:r>
                        <a:rPr lang="en-US" sz="800" b="1" i="0" u="none" strike="noStrike">
                          <a:solidFill>
                            <a:srgbClr val="000000"/>
                          </a:solidFill>
                          <a:effectLst/>
                          <a:latin typeface="Arial" panose="020B0604020202020204" pitchFamily="34" charset="0"/>
                          <a:ea typeface="+mj-ea"/>
                          <a:cs typeface="Arial" panose="020B0604020202020204" pitchFamily="34" charset="0"/>
                        </a:rPr>
                        <a:t>Dep.</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noFill/>
                      <a:prstDash val="solid"/>
                      <a:round/>
                      <a:headEnd type="none" w="med" len="med"/>
                      <a:tailEnd type="none" w="med" len="med"/>
                    </a:lnT>
                    <a:lnB>
                      <a:noFill/>
                    </a:lnB>
                  </a:tcPr>
                </a:tc>
                <a:tc hMerge="1">
                  <a:txBody>
                    <a:bodyPr/>
                    <a:lstStyle/>
                    <a:p>
                      <a:pPr latinLnBrk="1"/>
                      <a:endParaRPr lang="ko-KR" altLang="en-US"/>
                    </a:p>
                  </a:txBody>
                  <a:tcPr/>
                </a:tc>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no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no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no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5,869 </a:t>
                      </a:r>
                    </a:p>
                  </a:txBody>
                  <a:tcPr marL="36000" marR="36000" marT="0" marB="0" anchor="ctr">
                    <a:lnL>
                      <a:noFill/>
                    </a:lnL>
                    <a:lnR>
                      <a:noFill/>
                    </a:lnR>
                    <a:lnT w="6350" cap="flat" cmpd="sng" algn="ctr">
                      <a:no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5,869 </a:t>
                      </a:r>
                    </a:p>
                  </a:txBody>
                  <a:tcPr marL="36000" marR="36000" marT="0" marB="0" anchor="ctr">
                    <a:lnL>
                      <a:noFill/>
                    </a:lnL>
                    <a:lnR>
                      <a:noFill/>
                    </a:lnR>
                    <a:lnT w="6350" cap="flat" cmpd="sng" algn="ctr">
                      <a:no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5,869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323604751"/>
                  </a:ext>
                </a:extLst>
              </a:tr>
              <a:tr h="87684">
                <a:tc>
                  <a:txBody>
                    <a:bodyPr/>
                    <a:lstStyle/>
                    <a:p>
                      <a:pPr algn="l" fontAlgn="ctr"/>
                      <a:r>
                        <a:rPr lang="ko-KR" altLang="en-US" sz="8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en-US" sz="800" b="0" i="0" u="none" strike="noStrike">
                          <a:solidFill>
                            <a:srgbClr val="000000"/>
                          </a:solidFill>
                          <a:effectLst/>
                          <a:latin typeface="Arial" panose="020B0604020202020204" pitchFamily="34" charset="0"/>
                          <a:ea typeface="+mj-ea"/>
                          <a:cs typeface="Arial" panose="020B0604020202020204" pitchFamily="34" charset="0"/>
                        </a:rPr>
                        <a:t>Expansion</a:t>
                      </a: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5,869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5,869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5,869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extLst>
                  <a:ext uri="{0D108BD9-81ED-4DB2-BD59-A6C34878D82A}">
                    <a16:rowId xmlns:a16="http://schemas.microsoft.com/office/drawing/2014/main" val="535483172"/>
                  </a:ext>
                </a:extLst>
              </a:tr>
              <a:tr h="87684">
                <a:tc>
                  <a:txBody>
                    <a:bodyPr/>
                    <a:lstStyle/>
                    <a:p>
                      <a:pPr algn="l" fontAlgn="ctr"/>
                      <a:r>
                        <a:rPr lang="ko-KR" altLang="en-US" sz="8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l" fontAlgn="ctr"/>
                      <a:r>
                        <a:rPr lang="en-US" sz="800" b="0" i="0" u="none" strike="noStrike">
                          <a:solidFill>
                            <a:srgbClr val="000000"/>
                          </a:solidFill>
                          <a:effectLst/>
                          <a:latin typeface="Arial" panose="020B0604020202020204" pitchFamily="34" charset="0"/>
                          <a:ea typeface="+mj-ea"/>
                          <a:cs typeface="Arial" panose="020B0604020202020204" pitchFamily="34" charset="0"/>
                        </a:rPr>
                        <a:t>Maintenance</a:t>
                      </a:r>
                    </a:p>
                  </a:txBody>
                  <a:tcPr marL="36000" marR="36000" marT="0" marB="0" anchor="ctr">
                    <a:lnL w="6350" cap="flat" cmpd="sng" algn="ctr">
                      <a:solidFill>
                        <a:srgbClr val="00338D"/>
                      </a:solidFill>
                      <a:prstDash val="dot"/>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203177434"/>
                  </a:ext>
                </a:extLst>
              </a:tr>
              <a:tr h="87684">
                <a:tc gridSpan="2">
                  <a:txBody>
                    <a:bodyPr/>
                    <a:lstStyle/>
                    <a:p>
                      <a:pPr algn="l" fontAlgn="ctr"/>
                      <a:r>
                        <a:rPr lang="ko-KR" altLang="en-US" sz="800" b="1" i="0" u="none" strike="noStrike">
                          <a:solidFill>
                            <a:srgbClr val="000000"/>
                          </a:solidFill>
                          <a:effectLst/>
                          <a:latin typeface="Arial" panose="020B0604020202020204" pitchFamily="34" charset="0"/>
                          <a:ea typeface="+mj-ea"/>
                          <a:cs typeface="Arial" panose="020B0604020202020204" pitchFamily="34" charset="0"/>
                        </a:rPr>
                        <a:t>감가상각비 합계</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r" fontAlgn="ctr"/>
                      <a:r>
                        <a:rPr lang="en-US" altLang="ko-KR" sz="800" b="1"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맑은 고딕" panose="020B0503020000020004" pitchFamily="50" charset="-127"/>
                          <a:ea typeface="맑은 고딕" panose="020B0503020000020004" pitchFamily="50" charset="-127"/>
                        </a:rPr>
                        <a:t>5,869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맑은 고딕" panose="020B0503020000020004" pitchFamily="50" charset="-127"/>
                          <a:ea typeface="맑은 고딕" panose="020B0503020000020004" pitchFamily="50" charset="-127"/>
                        </a:rPr>
                        <a:t>5,869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맑은 고딕" panose="020B0503020000020004" pitchFamily="50" charset="-127"/>
                          <a:ea typeface="맑은 고딕" panose="020B0503020000020004" pitchFamily="50" charset="-127"/>
                        </a:rPr>
                        <a:t>5,869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3807475243"/>
                  </a:ext>
                </a:extLst>
              </a:tr>
            </a:tbl>
          </a:graphicData>
        </a:graphic>
      </p:graphicFrame>
      <p:sp>
        <p:nvSpPr>
          <p:cNvPr id="18" name="TextBox 17">
            <a:extLst>
              <a:ext uri="{FF2B5EF4-FFF2-40B4-BE49-F238E27FC236}">
                <a16:creationId xmlns:a16="http://schemas.microsoft.com/office/drawing/2014/main" id="{05A57A90-0909-437B-B48E-FEE9E08AB203}"/>
              </a:ext>
            </a:extLst>
          </p:cNvPr>
          <p:cNvSpPr txBox="1"/>
          <p:nvPr/>
        </p:nvSpPr>
        <p:spPr>
          <a:xfrm>
            <a:off x="5135482" y="1342615"/>
            <a:ext cx="4275218" cy="126364"/>
          </a:xfrm>
          <a:prstGeom prst="rect">
            <a:avLst/>
          </a:prstGeom>
          <a:noFill/>
        </p:spPr>
        <p:txBody>
          <a:bodyPr wrap="square" lIns="0" tIns="0" rIns="0" bIns="0" rtlCol="0">
            <a:spAutoFit/>
          </a:bodyPr>
          <a:lstStyle/>
          <a:p>
            <a:pPr algn="r"/>
            <a:r>
              <a:rPr lang="en-US" altLang="ko-KR" sz="800" dirty="0">
                <a:latin typeface="Arial" panose="020B0604020202020204" pitchFamily="34" charset="0"/>
                <a:ea typeface="+mj-ea"/>
                <a:cs typeface="Arial" panose="020B0604020202020204" pitchFamily="34" charset="0"/>
              </a:rPr>
              <a:t>(Source: </a:t>
            </a:r>
            <a:r>
              <a:rPr lang="ko-KR" altLang="en-US" sz="800" dirty="0">
                <a:latin typeface="Arial" panose="020B0604020202020204" pitchFamily="34" charset="0"/>
                <a:ea typeface="+mj-ea"/>
                <a:cs typeface="Arial" panose="020B0604020202020204" pitchFamily="34" charset="0"/>
              </a:rPr>
              <a:t>사업부 제시 자료</a:t>
            </a:r>
            <a:r>
              <a:rPr lang="en-US" altLang="ko-KR" sz="800" dirty="0">
                <a:latin typeface="Arial" panose="020B0604020202020204" pitchFamily="34" charset="0"/>
                <a:ea typeface="+mj-ea"/>
                <a:cs typeface="Arial" panose="020B0604020202020204" pitchFamily="34" charset="0"/>
              </a:rPr>
              <a:t>, KPMG Analysis)</a:t>
            </a:r>
          </a:p>
        </p:txBody>
      </p:sp>
      <p:sp>
        <p:nvSpPr>
          <p:cNvPr id="20" name="직사각형 19">
            <a:extLst>
              <a:ext uri="{FF2B5EF4-FFF2-40B4-BE49-F238E27FC236}">
                <a16:creationId xmlns:a16="http://schemas.microsoft.com/office/drawing/2014/main" id="{2D93CC46-87E3-43F0-8793-149B1BC3AB01}"/>
              </a:ext>
            </a:extLst>
          </p:cNvPr>
          <p:cNvSpPr/>
          <p:nvPr/>
        </p:nvSpPr>
        <p:spPr>
          <a:xfrm>
            <a:off x="1572241" y="2000823"/>
            <a:ext cx="7838459" cy="103904"/>
          </a:xfrm>
          <a:prstGeom prst="rect">
            <a:avLst/>
          </a:prstGeom>
          <a:solidFill>
            <a:srgbClr val="FF0000">
              <a:alpha val="20000"/>
            </a:srgbClr>
          </a:solid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직사각형 24">
            <a:extLst>
              <a:ext uri="{FF2B5EF4-FFF2-40B4-BE49-F238E27FC236}">
                <a16:creationId xmlns:a16="http://schemas.microsoft.com/office/drawing/2014/main" id="{B2D931DC-3B90-48B9-82E0-A595BA5BFE74}"/>
              </a:ext>
            </a:extLst>
          </p:cNvPr>
          <p:cNvSpPr/>
          <p:nvPr/>
        </p:nvSpPr>
        <p:spPr>
          <a:xfrm>
            <a:off x="1572241" y="2534223"/>
            <a:ext cx="7838459" cy="103904"/>
          </a:xfrm>
          <a:prstGeom prst="rect">
            <a:avLst/>
          </a:prstGeom>
          <a:solidFill>
            <a:srgbClr val="FF0000">
              <a:alpha val="20000"/>
            </a:srgbClr>
          </a:solid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7" name="직사각형 26">
            <a:extLst>
              <a:ext uri="{FF2B5EF4-FFF2-40B4-BE49-F238E27FC236}">
                <a16:creationId xmlns:a16="http://schemas.microsoft.com/office/drawing/2014/main" id="{027BECC1-9634-4BC8-A02B-7A4041A8CE36}"/>
              </a:ext>
            </a:extLst>
          </p:cNvPr>
          <p:cNvSpPr/>
          <p:nvPr/>
        </p:nvSpPr>
        <p:spPr>
          <a:xfrm>
            <a:off x="1572240" y="3075670"/>
            <a:ext cx="7838459" cy="103904"/>
          </a:xfrm>
          <a:prstGeom prst="rect">
            <a:avLst/>
          </a:prstGeom>
          <a:solidFill>
            <a:srgbClr val="FF0000">
              <a:alpha val="20000"/>
            </a:srgbClr>
          </a:solid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직사각형 27">
            <a:extLst>
              <a:ext uri="{FF2B5EF4-FFF2-40B4-BE49-F238E27FC236}">
                <a16:creationId xmlns:a16="http://schemas.microsoft.com/office/drawing/2014/main" id="{E0AEE225-9F97-4B1C-923F-C213C103C49D}"/>
              </a:ext>
            </a:extLst>
          </p:cNvPr>
          <p:cNvSpPr/>
          <p:nvPr/>
        </p:nvSpPr>
        <p:spPr>
          <a:xfrm>
            <a:off x="647614" y="3413760"/>
            <a:ext cx="910341" cy="172720"/>
          </a:xfrm>
          <a:prstGeom prst="rect">
            <a:avLst/>
          </a:prstGeom>
          <a:solidFill>
            <a:srgbClr val="00338D"/>
          </a:solidFill>
          <a:ln w="635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altLang="ko-KR" sz="900" b="1" dirty="0">
                <a:solidFill>
                  <a:schemeClr val="bg1"/>
                </a:solidFill>
                <a:latin typeface="Arial" panose="020B0604020202020204" pitchFamily="34" charset="0"/>
                <a:cs typeface="Arial" panose="020B0604020202020204" pitchFamily="34" charset="0"/>
              </a:rPr>
              <a:t>Case </a:t>
            </a:r>
            <a:r>
              <a:rPr lang="ko-KR" altLang="en-US" sz="900" b="1" dirty="0">
                <a:solidFill>
                  <a:schemeClr val="bg1"/>
                </a:solidFill>
                <a:latin typeface="Arial" panose="020B0604020202020204" pitchFamily="34" charset="0"/>
                <a:cs typeface="Arial" panose="020B0604020202020204" pitchFamily="34" charset="0"/>
              </a:rPr>
              <a:t>공통</a:t>
            </a:r>
          </a:p>
        </p:txBody>
      </p:sp>
      <p:sp>
        <p:nvSpPr>
          <p:cNvPr id="29" name="직사각형 28">
            <a:extLst>
              <a:ext uri="{FF2B5EF4-FFF2-40B4-BE49-F238E27FC236}">
                <a16:creationId xmlns:a16="http://schemas.microsoft.com/office/drawing/2014/main" id="{A84DDC74-1BC9-4FE6-AF76-8D1858393AAA}"/>
              </a:ext>
            </a:extLst>
          </p:cNvPr>
          <p:cNvSpPr/>
          <p:nvPr/>
        </p:nvSpPr>
        <p:spPr>
          <a:xfrm>
            <a:off x="5202769" y="3423568"/>
            <a:ext cx="910341" cy="172720"/>
          </a:xfrm>
          <a:prstGeom prst="rect">
            <a:avLst/>
          </a:prstGeom>
          <a:solidFill>
            <a:srgbClr val="00338D"/>
          </a:solidFill>
          <a:ln w="635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altLang="ko-KR" sz="900" b="1" dirty="0">
                <a:solidFill>
                  <a:schemeClr val="bg1"/>
                </a:solidFill>
                <a:latin typeface="Arial" panose="020B0604020202020204" pitchFamily="34" charset="0"/>
                <a:cs typeface="Arial" panose="020B0604020202020204" pitchFamily="34" charset="0"/>
              </a:rPr>
              <a:t>Case 1,2</a:t>
            </a:r>
            <a:endParaRPr lang="ko-KR" altLang="en-US" sz="900" b="1" dirty="0">
              <a:solidFill>
                <a:schemeClr val="bg1"/>
              </a:solidFill>
              <a:latin typeface="Arial" panose="020B0604020202020204" pitchFamily="34" charset="0"/>
              <a:cs typeface="Arial" panose="020B0604020202020204" pitchFamily="34" charset="0"/>
            </a:endParaRPr>
          </a:p>
        </p:txBody>
      </p:sp>
      <p:sp>
        <p:nvSpPr>
          <p:cNvPr id="16" name="직사각형 15">
            <a:extLst>
              <a:ext uri="{FF2B5EF4-FFF2-40B4-BE49-F238E27FC236}">
                <a16:creationId xmlns:a16="http://schemas.microsoft.com/office/drawing/2014/main" id="{FDD54407-3A07-49EF-AC57-7F58C5C5F894}"/>
              </a:ext>
            </a:extLst>
          </p:cNvPr>
          <p:cNvSpPr/>
          <p:nvPr/>
        </p:nvSpPr>
        <p:spPr>
          <a:xfrm>
            <a:off x="495298" y="3289002"/>
            <a:ext cx="4356101" cy="107722"/>
          </a:xfrm>
          <a:prstGeom prst="rect">
            <a:avLst/>
          </a:prstGeom>
        </p:spPr>
        <p:txBody>
          <a:bodyPr wrap="square" lIns="0" tIns="0" rIns="0" bIns="0" anchor="b">
            <a:spAutoFit/>
          </a:bodyPr>
          <a:lstStyle/>
          <a:p>
            <a:pPr>
              <a:defRPr/>
            </a:pPr>
            <a:r>
              <a:rPr lang="en-US" altLang="ko-KR" sz="700" kern="0" dirty="0">
                <a:latin typeface="Arial" panose="020B0604020202020204" pitchFamily="34" charset="0"/>
                <a:ea typeface="+mj-ea"/>
                <a:cs typeface="Arial" panose="020B0604020202020204" pitchFamily="34" charset="0"/>
              </a:rPr>
              <a:t>Note 1: Actual COGS</a:t>
            </a:r>
            <a:r>
              <a:rPr lang="ko-KR" altLang="en-US" sz="700" kern="0" dirty="0">
                <a:latin typeface="Arial" panose="020B0604020202020204" pitchFamily="34" charset="0"/>
                <a:ea typeface="+mj-ea"/>
                <a:cs typeface="Arial" panose="020B0604020202020204" pitchFamily="34" charset="0"/>
              </a:rPr>
              <a:t>는 기타재고변동 등 포함</a:t>
            </a:r>
            <a:endParaRPr lang="en-US" altLang="ko-KR" sz="700" kern="0" dirty="0">
              <a:latin typeface="Arial" panose="020B0604020202020204" pitchFamily="34" charset="0"/>
              <a:ea typeface="+mj-ea"/>
              <a:cs typeface="Arial" panose="020B0604020202020204" pitchFamily="34" charset="0"/>
            </a:endParaRPr>
          </a:p>
        </p:txBody>
      </p:sp>
      <p:graphicFrame>
        <p:nvGraphicFramePr>
          <p:cNvPr id="21" name="표 20">
            <a:extLst>
              <a:ext uri="{FF2B5EF4-FFF2-40B4-BE49-F238E27FC236}">
                <a16:creationId xmlns:a16="http://schemas.microsoft.com/office/drawing/2014/main" id="{C14FFF5D-7B3C-4741-9921-D586424B5375}"/>
              </a:ext>
            </a:extLst>
          </p:cNvPr>
          <p:cNvGraphicFramePr>
            <a:graphicFrameLocks noGrp="1"/>
          </p:cNvGraphicFramePr>
          <p:nvPr>
            <p:extLst>
              <p:ext uri="{D42A27DB-BD31-4B8C-83A1-F6EECF244321}">
                <p14:modId xmlns:p14="http://schemas.microsoft.com/office/powerpoint/2010/main" val="1054351282"/>
              </p:ext>
            </p:extLst>
          </p:nvPr>
        </p:nvGraphicFramePr>
        <p:xfrm>
          <a:off x="495299" y="1476540"/>
          <a:ext cx="8915408" cy="1813560"/>
        </p:xfrm>
        <a:graphic>
          <a:graphicData uri="http://schemas.openxmlformats.org/drawingml/2006/table">
            <a:tbl>
              <a:tblPr/>
              <a:tblGrid>
                <a:gridCol w="1069849">
                  <a:extLst>
                    <a:ext uri="{9D8B030D-6E8A-4147-A177-3AD203B41FA5}">
                      <a16:colId xmlns:a16="http://schemas.microsoft.com/office/drawing/2014/main" val="2084094682"/>
                    </a:ext>
                  </a:extLst>
                </a:gridCol>
                <a:gridCol w="1069849">
                  <a:extLst>
                    <a:ext uri="{9D8B030D-6E8A-4147-A177-3AD203B41FA5}">
                      <a16:colId xmlns:a16="http://schemas.microsoft.com/office/drawing/2014/main" val="1735593211"/>
                    </a:ext>
                  </a:extLst>
                </a:gridCol>
                <a:gridCol w="677571">
                  <a:extLst>
                    <a:ext uri="{9D8B030D-6E8A-4147-A177-3AD203B41FA5}">
                      <a16:colId xmlns:a16="http://schemas.microsoft.com/office/drawing/2014/main" val="215447901"/>
                    </a:ext>
                  </a:extLst>
                </a:gridCol>
                <a:gridCol w="677571">
                  <a:extLst>
                    <a:ext uri="{9D8B030D-6E8A-4147-A177-3AD203B41FA5}">
                      <a16:colId xmlns:a16="http://schemas.microsoft.com/office/drawing/2014/main" val="151791895"/>
                    </a:ext>
                  </a:extLst>
                </a:gridCol>
                <a:gridCol w="677571">
                  <a:extLst>
                    <a:ext uri="{9D8B030D-6E8A-4147-A177-3AD203B41FA5}">
                      <a16:colId xmlns:a16="http://schemas.microsoft.com/office/drawing/2014/main" val="2527012931"/>
                    </a:ext>
                  </a:extLst>
                </a:gridCol>
                <a:gridCol w="677571">
                  <a:extLst>
                    <a:ext uri="{9D8B030D-6E8A-4147-A177-3AD203B41FA5}">
                      <a16:colId xmlns:a16="http://schemas.microsoft.com/office/drawing/2014/main" val="1133862561"/>
                    </a:ext>
                  </a:extLst>
                </a:gridCol>
                <a:gridCol w="677571">
                  <a:extLst>
                    <a:ext uri="{9D8B030D-6E8A-4147-A177-3AD203B41FA5}">
                      <a16:colId xmlns:a16="http://schemas.microsoft.com/office/drawing/2014/main" val="3434064316"/>
                    </a:ext>
                  </a:extLst>
                </a:gridCol>
                <a:gridCol w="677571">
                  <a:extLst>
                    <a:ext uri="{9D8B030D-6E8A-4147-A177-3AD203B41FA5}">
                      <a16:colId xmlns:a16="http://schemas.microsoft.com/office/drawing/2014/main" val="3804422858"/>
                    </a:ext>
                  </a:extLst>
                </a:gridCol>
                <a:gridCol w="677571">
                  <a:extLst>
                    <a:ext uri="{9D8B030D-6E8A-4147-A177-3AD203B41FA5}">
                      <a16:colId xmlns:a16="http://schemas.microsoft.com/office/drawing/2014/main" val="2625983768"/>
                    </a:ext>
                  </a:extLst>
                </a:gridCol>
                <a:gridCol w="677571">
                  <a:extLst>
                    <a:ext uri="{9D8B030D-6E8A-4147-A177-3AD203B41FA5}">
                      <a16:colId xmlns:a16="http://schemas.microsoft.com/office/drawing/2014/main" val="2245310754"/>
                    </a:ext>
                  </a:extLst>
                </a:gridCol>
                <a:gridCol w="677571">
                  <a:extLst>
                    <a:ext uri="{9D8B030D-6E8A-4147-A177-3AD203B41FA5}">
                      <a16:colId xmlns:a16="http://schemas.microsoft.com/office/drawing/2014/main" val="1975226249"/>
                    </a:ext>
                  </a:extLst>
                </a:gridCol>
                <a:gridCol w="677571">
                  <a:extLst>
                    <a:ext uri="{9D8B030D-6E8A-4147-A177-3AD203B41FA5}">
                      <a16:colId xmlns:a16="http://schemas.microsoft.com/office/drawing/2014/main" val="2165601275"/>
                    </a:ext>
                  </a:extLst>
                </a:gridCol>
              </a:tblGrid>
              <a:tr h="83742">
                <a:tc rowSpan="2">
                  <a:txBody>
                    <a:bodyPr/>
                    <a:lstStyle/>
                    <a:p>
                      <a:pPr algn="l" fontAlgn="ctr"/>
                      <a:r>
                        <a:rPr lang="en-US" altLang="ko-KR" sz="700" b="1" i="0" u="none" strike="noStrike">
                          <a:solidFill>
                            <a:schemeClr val="bg1"/>
                          </a:solidFill>
                          <a:effectLst/>
                          <a:latin typeface="맑은 고딕" panose="020B0503020000020004" pitchFamily="50" charset="-127"/>
                          <a:ea typeface="맑은 고딕" panose="020B0503020000020004" pitchFamily="50" charset="-127"/>
                        </a:rPr>
                        <a:t>(</a:t>
                      </a:r>
                      <a:r>
                        <a:rPr lang="ko-KR" altLang="en-US" sz="700" b="1" i="0" u="none" strike="noStrike">
                          <a:solidFill>
                            <a:schemeClr val="bg1"/>
                          </a:solidFill>
                          <a:effectLst/>
                          <a:latin typeface="맑은 고딕" panose="020B0503020000020004" pitchFamily="50" charset="-127"/>
                          <a:ea typeface="맑은 고딕" panose="020B0503020000020004" pitchFamily="50" charset="-127"/>
                        </a:rPr>
                        <a:t>단위 </a:t>
                      </a:r>
                      <a:r>
                        <a:rPr lang="en-US" altLang="ko-KR" sz="700" b="1" i="0" u="none" strike="noStrike">
                          <a:solidFill>
                            <a:schemeClr val="bg1"/>
                          </a:solidFill>
                          <a:effectLst/>
                          <a:latin typeface="맑은 고딕" panose="020B0503020000020004" pitchFamily="50" charset="-127"/>
                          <a:ea typeface="맑은 고딕" panose="020B0503020000020004" pitchFamily="50" charset="-127"/>
                        </a:rPr>
                        <a:t>: </a:t>
                      </a:r>
                      <a:r>
                        <a:rPr lang="ko-KR" altLang="en-US" sz="700" b="1" i="0" u="none" strike="noStrike">
                          <a:solidFill>
                            <a:schemeClr val="bg1"/>
                          </a:solidFill>
                          <a:effectLst/>
                          <a:latin typeface="맑은 고딕" panose="020B0503020000020004" pitchFamily="50" charset="-127"/>
                          <a:ea typeface="맑은 고딕" panose="020B0503020000020004" pitchFamily="50" charset="-127"/>
                        </a:rPr>
                        <a:t>백만원</a:t>
                      </a:r>
                      <a:r>
                        <a:rPr lang="en-US" altLang="ko-KR" sz="700" b="1" i="0" u="none" strike="noStrike">
                          <a:solidFill>
                            <a:schemeClr val="bg1"/>
                          </a:solidFill>
                          <a:effectLst/>
                          <a:latin typeface="맑은 고딕" panose="020B0503020000020004" pitchFamily="50" charset="-127"/>
                          <a:ea typeface="맑은 고딕" panose="020B0503020000020004" pitchFamily="50" charset="-127"/>
                        </a:rPr>
                        <a:t>)</a:t>
                      </a:r>
                      <a:endParaRPr lang="ko-KR" altLang="en-US" sz="700" b="1" i="0" u="none" strike="noStrike">
                        <a:solidFill>
                          <a:schemeClr val="bg1"/>
                        </a:solidFill>
                        <a:effectLst/>
                        <a:latin typeface="맑은 고딕" panose="020B0503020000020004" pitchFamily="50" charset="-127"/>
                        <a:ea typeface="맑은 고딕" panose="020B0503020000020004" pitchFamily="50" charset="-127"/>
                      </a:endParaRP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rowSpan="2">
                  <a:txBody>
                    <a:bodyPr/>
                    <a:lstStyle/>
                    <a:p>
                      <a:pPr algn="ctr" fontAlgn="ctr"/>
                      <a:r>
                        <a:rPr lang="en-US" altLang="ko-KR" sz="700" b="1" i="0" u="none" strike="noStrike">
                          <a:solidFill>
                            <a:schemeClr val="bg1"/>
                          </a:solidFill>
                          <a:effectLst/>
                          <a:latin typeface="맑은 고딕" panose="020B0503020000020004" pitchFamily="50" charset="-127"/>
                          <a:ea typeface="맑은 고딕" panose="020B0503020000020004" pitchFamily="50" charset="-127"/>
                        </a:rPr>
                        <a:t>Case </a:t>
                      </a:r>
                      <a:r>
                        <a:rPr lang="ko-KR" altLang="en-US" sz="700" b="1" i="0" u="none" strike="noStrike">
                          <a:solidFill>
                            <a:schemeClr val="bg1"/>
                          </a:solidFill>
                          <a:effectLst/>
                          <a:latin typeface="맑은 고딕" panose="020B0503020000020004" pitchFamily="50" charset="-127"/>
                          <a:ea typeface="맑은 고딕" panose="020B0503020000020004" pitchFamily="50" charset="-127"/>
                        </a:rPr>
                        <a:t>구분</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fontAlgn="ctr"/>
                      <a:r>
                        <a:rPr lang="en-US" sz="700" b="1" i="0" u="none" strike="noStrike">
                          <a:solidFill>
                            <a:srgbClr val="FFFFFF"/>
                          </a:solidFill>
                          <a:effectLst/>
                          <a:latin typeface="Arial" panose="020B0604020202020204" pitchFamily="34" charset="0"/>
                          <a:ea typeface="맑은 고딕" panose="020B0503020000020004" pitchFamily="50" charset="-127"/>
                        </a:rPr>
                        <a:t>Actual</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l" fontAlgn="ctr"/>
                      <a:r>
                        <a:rPr lang="ko-KR" altLang="en-US" sz="700" b="1" i="0" u="none" strike="noStrike">
                          <a:solidFill>
                            <a:srgbClr val="FFFFFF"/>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l" fontAlgn="ctr"/>
                      <a:r>
                        <a:rPr lang="ko-KR" altLang="en-US" sz="700" b="1" i="0" u="none" strike="noStrike">
                          <a:solidFill>
                            <a:srgbClr val="FFFFFF"/>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l" fontAlgn="ctr"/>
                      <a:r>
                        <a:rPr lang="ko-KR" altLang="en-US" sz="700" b="1" i="0" u="none" strike="noStrike">
                          <a:solidFill>
                            <a:srgbClr val="FFFFFF"/>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sz="700" b="1" i="0" u="none" strike="noStrike" dirty="0">
                          <a:solidFill>
                            <a:srgbClr val="FFFFFF"/>
                          </a:solidFill>
                          <a:effectLst/>
                          <a:latin typeface="Arial" panose="020B0604020202020204" pitchFamily="34" charset="0"/>
                          <a:ea typeface="맑은 고딕" panose="020B0503020000020004" pitchFamily="50" charset="-127"/>
                        </a:rPr>
                        <a:t>Forecast</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l" fontAlgn="ctr"/>
                      <a:r>
                        <a:rPr lang="ko-KR" altLang="en-US" sz="700" b="1" i="0" u="none" strike="noStrike">
                          <a:solidFill>
                            <a:srgbClr val="FFFFFF"/>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l" fontAlgn="ctr"/>
                      <a:r>
                        <a:rPr lang="ko-KR" altLang="en-US" sz="700" b="1" i="0" u="none" strike="noStrike">
                          <a:solidFill>
                            <a:srgbClr val="FFFFFF"/>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l" fontAlgn="ctr"/>
                      <a:r>
                        <a:rPr lang="ko-KR" altLang="en-US" sz="700" b="1" i="0" u="none" strike="noStrike">
                          <a:solidFill>
                            <a:srgbClr val="FFFFFF"/>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l" fontAlgn="ctr"/>
                      <a:r>
                        <a:rPr lang="ko-KR" altLang="en-US" sz="700" b="1" i="0" u="none" strike="noStrike">
                          <a:solidFill>
                            <a:srgbClr val="FFFFFF"/>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l" fontAlgn="ctr"/>
                      <a:r>
                        <a:rPr lang="ko-KR" altLang="en-US" sz="700" b="1" i="0" u="none" strike="noStrike">
                          <a:solidFill>
                            <a:srgbClr val="FFFFFF"/>
                          </a:solidFill>
                          <a:effectLst/>
                          <a:latin typeface="Arial" panose="020B0604020202020204" pitchFamily="34" charset="0"/>
                          <a:ea typeface="맑은 고딕" panose="020B0503020000020004" pitchFamily="50" charset="-127"/>
                        </a:rPr>
                        <a:t>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extLst>
                  <a:ext uri="{0D108BD9-81ED-4DB2-BD59-A6C34878D82A}">
                    <a16:rowId xmlns:a16="http://schemas.microsoft.com/office/drawing/2014/main" val="3818432422"/>
                  </a:ext>
                </a:extLst>
              </a:tr>
              <a:tr h="83742">
                <a:tc vMerge="1">
                  <a:txBody>
                    <a:bodyPr/>
                    <a:lstStyle/>
                    <a:p>
                      <a:pPr algn="l" fontAlgn="ctr"/>
                      <a:endParaRPr lang="en-US" altLang="ko-KR" sz="900" b="1" i="0" u="none" strike="noStrike">
                        <a:solidFill>
                          <a:schemeClr val="bg1"/>
                        </a:solidFill>
                        <a:effectLst/>
                        <a:latin typeface="Arial" panose="020B0604020202020204" pitchFamily="34" charset="0"/>
                        <a:ea typeface="맑은 고딕" panose="020B0503020000020004" pitchFamily="50" charset="-127"/>
                      </a:endParaRPr>
                    </a:p>
                  </a:txBody>
                  <a:tcPr marL="36000" marR="36000" marT="0" marB="0" anchor="ctr">
                    <a:lnL w="6350" cap="flat" cmpd="sng" algn="ctr">
                      <a:no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solidFill>
                      <a:srgbClr val="00338D"/>
                    </a:solidFill>
                  </a:tcPr>
                </a:tc>
                <a:tc vMerge="1">
                  <a:txBody>
                    <a:bodyPr/>
                    <a:lstStyle/>
                    <a:p>
                      <a:pPr algn="l" fontAlgn="ctr"/>
                      <a:endParaRPr lang="en-US" altLang="ko-KR" sz="900" b="1" i="0" u="none" strike="noStrike">
                        <a:solidFill>
                          <a:schemeClr val="bg1"/>
                        </a:solidFill>
                        <a:effectLst/>
                        <a:latin typeface="Arial" panose="020B0604020202020204" pitchFamily="34" charset="0"/>
                        <a:ea typeface="맑은 고딕" panose="020B0503020000020004" pitchFamily="50" charset="-127"/>
                      </a:endParaRPr>
                    </a:p>
                  </a:txBody>
                  <a:tcPr marL="36000" marR="36000" marT="0" marB="0" anchor="ctr">
                    <a:lnL w="6350" cap="flat" cmpd="sng" algn="ctr">
                      <a:no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fontAlgn="ctr"/>
                      <a:r>
                        <a:rPr lang="en-US" sz="700" b="1" i="0" u="none" strike="noStrike">
                          <a:solidFill>
                            <a:srgbClr val="FFFFFF"/>
                          </a:solidFill>
                          <a:effectLst/>
                          <a:latin typeface="Arial" panose="020B0604020202020204" pitchFamily="34" charset="0"/>
                          <a:ea typeface="맑은 고딕" panose="020B0503020000020004" pitchFamily="50" charset="-127"/>
                        </a:rPr>
                        <a:t>2019 A</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fontAlgn="ctr"/>
                      <a:r>
                        <a:rPr lang="en-US" sz="700" b="1" i="0" u="none" strike="noStrike" dirty="0">
                          <a:solidFill>
                            <a:srgbClr val="FFFFFF"/>
                          </a:solidFill>
                          <a:effectLst/>
                          <a:latin typeface="Arial" panose="020B0604020202020204" pitchFamily="34" charset="0"/>
                          <a:ea typeface="맑은 고딕" panose="020B0503020000020004" pitchFamily="50" charset="-127"/>
                        </a:rPr>
                        <a:t>2020 A</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fontAlgn="ctr"/>
                      <a:r>
                        <a:rPr lang="en-US" sz="700" b="1" i="0" u="none" strike="noStrike">
                          <a:solidFill>
                            <a:srgbClr val="FFFFFF"/>
                          </a:solidFill>
                          <a:effectLst/>
                          <a:latin typeface="Arial" panose="020B0604020202020204" pitchFamily="34" charset="0"/>
                          <a:ea typeface="맑은 고딕" panose="020B0503020000020004" pitchFamily="50" charset="-127"/>
                        </a:rPr>
                        <a:t>2021 A</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fontAlgn="ctr"/>
                      <a:r>
                        <a:rPr lang="en-US" sz="700" b="1" i="0" u="none" strike="noStrike">
                          <a:solidFill>
                            <a:srgbClr val="FFFFFF"/>
                          </a:solidFill>
                          <a:effectLst/>
                          <a:latin typeface="Arial" panose="020B0604020202020204" pitchFamily="34" charset="0"/>
                          <a:ea typeface="맑은 고딕" panose="020B0503020000020004" pitchFamily="50" charset="-127"/>
                        </a:rPr>
                        <a:t>2022 1H A</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fontAlgn="ctr"/>
                      <a:r>
                        <a:rPr lang="en-US" sz="700" b="1" i="0" u="none" strike="noStrike" dirty="0">
                          <a:solidFill>
                            <a:srgbClr val="FFFFFF"/>
                          </a:solidFill>
                          <a:effectLst/>
                          <a:latin typeface="Arial" panose="020B0604020202020204" pitchFamily="34" charset="0"/>
                          <a:ea typeface="맑은 고딕" panose="020B0503020000020004" pitchFamily="50" charset="-127"/>
                        </a:rPr>
                        <a:t>2022 2H F</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fontAlgn="ctr"/>
                      <a:r>
                        <a:rPr lang="en-US" sz="700" b="1" i="0" u="none" strike="noStrike">
                          <a:solidFill>
                            <a:srgbClr val="FFFFFF"/>
                          </a:solidFill>
                          <a:effectLst/>
                          <a:latin typeface="Arial" panose="020B0604020202020204" pitchFamily="34" charset="0"/>
                          <a:ea typeface="맑은 고딕" panose="020B0503020000020004" pitchFamily="50" charset="-127"/>
                        </a:rPr>
                        <a:t>2023 F</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fontAlgn="ctr"/>
                      <a:r>
                        <a:rPr lang="en-US" sz="700" b="1" i="0" u="none" strike="noStrike">
                          <a:solidFill>
                            <a:srgbClr val="FFFFFF"/>
                          </a:solidFill>
                          <a:effectLst/>
                          <a:latin typeface="Arial" panose="020B0604020202020204" pitchFamily="34" charset="0"/>
                          <a:ea typeface="맑은 고딕" panose="020B0503020000020004" pitchFamily="50" charset="-127"/>
                        </a:rPr>
                        <a:t>2024 F</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fontAlgn="ctr"/>
                      <a:r>
                        <a:rPr lang="en-US" sz="700" b="1" i="0" u="none" strike="noStrike">
                          <a:solidFill>
                            <a:srgbClr val="FFFFFF"/>
                          </a:solidFill>
                          <a:effectLst/>
                          <a:latin typeface="Arial" panose="020B0604020202020204" pitchFamily="34" charset="0"/>
                          <a:ea typeface="맑은 고딕" panose="020B0503020000020004" pitchFamily="50" charset="-127"/>
                        </a:rPr>
                        <a:t>2025 F</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fontAlgn="ctr"/>
                      <a:r>
                        <a:rPr lang="en-US" sz="700" b="1" i="0" u="none" strike="noStrike">
                          <a:solidFill>
                            <a:srgbClr val="FFFFFF"/>
                          </a:solidFill>
                          <a:effectLst/>
                          <a:latin typeface="Arial" panose="020B0604020202020204" pitchFamily="34" charset="0"/>
                          <a:ea typeface="맑은 고딕" panose="020B0503020000020004" pitchFamily="50" charset="-127"/>
                        </a:rPr>
                        <a:t>2026 F</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fontAlgn="ctr"/>
                      <a:r>
                        <a:rPr lang="en-US" sz="700" b="1" i="0" u="none" strike="noStrike">
                          <a:solidFill>
                            <a:srgbClr val="FFFFFF"/>
                          </a:solidFill>
                          <a:effectLst/>
                          <a:latin typeface="Arial" panose="020B0604020202020204" pitchFamily="34" charset="0"/>
                          <a:ea typeface="맑은 고딕" panose="020B0503020000020004" pitchFamily="50" charset="-127"/>
                        </a:rPr>
                        <a:t>2027 F</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solidFill>
                      <a:srgbClr val="00338D"/>
                    </a:solidFill>
                  </a:tcPr>
                </a:tc>
                <a:extLst>
                  <a:ext uri="{0D108BD9-81ED-4DB2-BD59-A6C34878D82A}">
                    <a16:rowId xmlns:a16="http://schemas.microsoft.com/office/drawing/2014/main" val="2479629347"/>
                  </a:ext>
                </a:extLst>
              </a:tr>
              <a:tr h="83742">
                <a:tc>
                  <a:txBody>
                    <a:bodyPr/>
                    <a:lstStyle/>
                    <a:p>
                      <a:pPr algn="l" fontAlgn="ctr"/>
                      <a:r>
                        <a:rPr lang="en-US" sz="700" b="1" i="0" u="none" strike="noStrike" dirty="0">
                          <a:solidFill>
                            <a:schemeClr val="tx1"/>
                          </a:solidFill>
                          <a:effectLst/>
                          <a:latin typeface="Arial" panose="020B0604020202020204" pitchFamily="34" charset="0"/>
                          <a:ea typeface="맑은 고딕" panose="020B0503020000020004" pitchFamily="50" charset="-127"/>
                        </a:rPr>
                        <a:t>COGS</a:t>
                      </a:r>
                      <a:r>
                        <a:rPr lang="en-US" sz="700" b="1" i="0" u="none" strike="noStrike" baseline="30000" dirty="0">
                          <a:solidFill>
                            <a:schemeClr val="tx1"/>
                          </a:solidFill>
                          <a:effectLst/>
                          <a:latin typeface="Arial" panose="020B0604020202020204" pitchFamily="34" charset="0"/>
                          <a:ea typeface="맑은 고딕" panose="020B0503020000020004" pitchFamily="50" charset="-127"/>
                        </a:rPr>
                        <a:t>1</a:t>
                      </a:r>
                    </a:p>
                  </a:txBody>
                  <a:tcPr marL="36000" marR="36000" marT="0" marB="0" anchor="ctr">
                    <a:lnL w="6350" cap="flat" cmpd="sng" algn="ctr">
                      <a:solidFill>
                        <a:srgbClr val="00338D"/>
                      </a:solidFill>
                      <a:prstDash val="solid"/>
                      <a:round/>
                      <a:headEnd type="none" w="med" len="med"/>
                      <a:tailEnd type="none" w="med" len="med"/>
                    </a:lnL>
                    <a:lnR w="6350" cap="flat" cmpd="sng" algn="ctr">
                      <a:noFill/>
                      <a:prstDash val="dot"/>
                      <a:round/>
                      <a:headEnd type="none" w="med" len="med"/>
                      <a:tailEnd type="none" w="med" len="med"/>
                    </a:lnR>
                    <a:lnT>
                      <a:noFill/>
                    </a:lnT>
                    <a:lnB>
                      <a:noFill/>
                    </a:lnB>
                  </a:tcPr>
                </a:tc>
                <a:tc>
                  <a:txBody>
                    <a:bodyPr/>
                    <a:lstStyle/>
                    <a:p>
                      <a:pPr algn="l" fontAlgn="ctr"/>
                      <a:r>
                        <a:rPr lang="en-US" sz="700" b="1" i="0" u="none" strike="noStrike" dirty="0">
                          <a:solidFill>
                            <a:srgbClr val="000000"/>
                          </a:solidFill>
                          <a:effectLst/>
                          <a:latin typeface="Arial" panose="020B0604020202020204" pitchFamily="34" charset="0"/>
                          <a:ea typeface="맑은 고딕" panose="020B0503020000020004" pitchFamily="50" charset="-127"/>
                        </a:rPr>
                        <a:t>Case 1 (Best</a:t>
                      </a:r>
                      <a:r>
                        <a:rPr lang="en-US" altLang="ko-KR" sz="700" b="1" i="0" u="none" strike="noStrike" dirty="0">
                          <a:solidFill>
                            <a:srgbClr val="000000"/>
                          </a:solidFill>
                          <a:effectLst/>
                          <a:latin typeface="Arial" panose="020B0604020202020204" pitchFamily="34" charset="0"/>
                          <a:ea typeface="맑은 고딕" panose="020B0503020000020004" pitchFamily="50" charset="-127"/>
                        </a:rPr>
                        <a:t>)</a:t>
                      </a:r>
                      <a:endParaRPr lang="en-US" sz="700" b="1"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noFill/>
                      <a:prstDash val="dot"/>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700" b="1" i="0" u="none" strike="noStrike" dirty="0">
                          <a:solidFill>
                            <a:srgbClr val="000000"/>
                          </a:solidFill>
                          <a:effectLst/>
                          <a:latin typeface="Arial" panose="020B0604020202020204" pitchFamily="34" charset="0"/>
                          <a:ea typeface="맑은 고딕" panose="020B0503020000020004" pitchFamily="50" charset="-127"/>
                        </a:rPr>
                        <a:t>11,908</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700" b="1" i="0" u="none" strike="noStrike">
                          <a:solidFill>
                            <a:srgbClr val="000000"/>
                          </a:solidFill>
                          <a:effectLst/>
                          <a:latin typeface="Arial" panose="020B0604020202020204" pitchFamily="34" charset="0"/>
                          <a:ea typeface="맑은 고딕" panose="020B0503020000020004" pitchFamily="50" charset="-127"/>
                        </a:rPr>
                        <a:t>19,671</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700" b="1" i="0" u="none" strike="noStrike">
                          <a:solidFill>
                            <a:srgbClr val="000000"/>
                          </a:solidFill>
                          <a:effectLst/>
                          <a:latin typeface="Arial" panose="020B0604020202020204" pitchFamily="34" charset="0"/>
                          <a:ea typeface="맑은 고딕" panose="020B0503020000020004" pitchFamily="50" charset="-127"/>
                        </a:rPr>
                        <a:t>19,734</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700" b="1" i="0" u="none" strike="noStrike" dirty="0">
                          <a:solidFill>
                            <a:srgbClr val="000000"/>
                          </a:solidFill>
                          <a:effectLst/>
                          <a:latin typeface="Arial" panose="020B0604020202020204" pitchFamily="34" charset="0"/>
                          <a:ea typeface="맑은 고딕" panose="020B0503020000020004" pitchFamily="50" charset="-127"/>
                        </a:rPr>
                        <a:t>8,231</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700" b="1" i="0" u="none" strike="noStrike">
                          <a:solidFill>
                            <a:srgbClr val="000000"/>
                          </a:solidFill>
                          <a:effectLst/>
                          <a:latin typeface="Arial" panose="020B0604020202020204" pitchFamily="34" charset="0"/>
                          <a:ea typeface="맑은 고딕" panose="020B0503020000020004" pitchFamily="50" charset="-127"/>
                        </a:rPr>
                        <a:t>9,533</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700" b="1" i="0" u="none" strike="noStrike">
                          <a:solidFill>
                            <a:srgbClr val="000000"/>
                          </a:solidFill>
                          <a:effectLst/>
                          <a:latin typeface="Arial" panose="020B0604020202020204" pitchFamily="34" charset="0"/>
                          <a:ea typeface="맑은 고딕" panose="020B0503020000020004" pitchFamily="50" charset="-127"/>
                        </a:rPr>
                        <a:t>19,263</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700" b="1" i="0" u="none" strike="noStrike">
                          <a:solidFill>
                            <a:srgbClr val="000000"/>
                          </a:solidFill>
                          <a:effectLst/>
                          <a:latin typeface="Arial" panose="020B0604020202020204" pitchFamily="34" charset="0"/>
                          <a:ea typeface="맑은 고딕" panose="020B0503020000020004" pitchFamily="50" charset="-127"/>
                        </a:rPr>
                        <a:t>24,155</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700" b="1" i="0" u="none" strike="noStrike">
                          <a:solidFill>
                            <a:srgbClr val="000000"/>
                          </a:solidFill>
                          <a:effectLst/>
                          <a:latin typeface="Arial" panose="020B0604020202020204" pitchFamily="34" charset="0"/>
                          <a:ea typeface="맑은 고딕" panose="020B0503020000020004" pitchFamily="50" charset="-127"/>
                        </a:rPr>
                        <a:t>179,882</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700" b="1" i="0" u="none" strike="noStrike">
                          <a:solidFill>
                            <a:srgbClr val="000000"/>
                          </a:solidFill>
                          <a:effectLst/>
                          <a:latin typeface="Arial" panose="020B0604020202020204" pitchFamily="34" charset="0"/>
                          <a:ea typeface="맑은 고딕" panose="020B0503020000020004" pitchFamily="50" charset="-127"/>
                        </a:rPr>
                        <a:t>182,652</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700" b="1" i="0" u="none" strike="noStrike">
                          <a:solidFill>
                            <a:srgbClr val="000000"/>
                          </a:solidFill>
                          <a:effectLst/>
                          <a:latin typeface="Arial" panose="020B0604020202020204" pitchFamily="34" charset="0"/>
                          <a:ea typeface="맑은 고딕" panose="020B0503020000020004" pitchFamily="50" charset="-127"/>
                        </a:rPr>
                        <a:t>185,476</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1384809447"/>
                  </a:ext>
                </a:extLst>
              </a:tr>
              <a:tr h="83742">
                <a:tc>
                  <a:txBody>
                    <a:bodyPr/>
                    <a:lstStyle/>
                    <a:p>
                      <a:pPr algn="l" fontAlgn="ctr"/>
                      <a:endParaRPr lang="en-US" sz="700" b="1" i="0" u="none" strike="noStrike">
                        <a:solidFill>
                          <a:schemeClr val="tx1"/>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noFill/>
                      <a:prstDash val="solid"/>
                      <a:round/>
                      <a:headEnd type="none" w="med" len="med"/>
                      <a:tailEnd type="none" w="med" len="med"/>
                    </a:lnB>
                  </a:tcPr>
                </a:tc>
                <a:tc>
                  <a:txBody>
                    <a:bodyPr/>
                    <a:lstStyle/>
                    <a:p>
                      <a:pPr algn="l" fontAlgn="ctr"/>
                      <a:r>
                        <a:rPr lang="ko-KR" altLang="en-US" sz="700" b="0" i="0" u="none" strike="noStrike" dirty="0">
                          <a:solidFill>
                            <a:srgbClr val="000000"/>
                          </a:solidFill>
                          <a:effectLst/>
                          <a:latin typeface="Arial" panose="020B0604020202020204" pitchFamily="34" charset="0"/>
                          <a:ea typeface="맑은 고딕" panose="020B0503020000020004" pitchFamily="50" charset="-127"/>
                        </a:rPr>
                        <a:t>재료비</a:t>
                      </a:r>
                      <a:endParaRPr lang="en-US" sz="7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700" b="0" i="0" u="none" strike="noStrike" dirty="0">
                          <a:solidFill>
                            <a:srgbClr val="000000"/>
                          </a:solidFill>
                          <a:effectLst/>
                          <a:latin typeface="Arial" panose="020B0604020202020204" pitchFamily="34" charset="0"/>
                          <a:ea typeface="맑은 고딕" panose="020B0503020000020004" pitchFamily="50" charset="-127"/>
                        </a:rPr>
                        <a:t>7,709</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dot"/>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700" b="0" i="0" u="none" strike="noStrike" dirty="0">
                          <a:solidFill>
                            <a:srgbClr val="000000"/>
                          </a:solidFill>
                          <a:effectLst/>
                          <a:latin typeface="Arial" panose="020B0604020202020204" pitchFamily="34" charset="0"/>
                          <a:ea typeface="맑은 고딕" panose="020B0503020000020004" pitchFamily="50" charset="-127"/>
                        </a:rPr>
                        <a:t>13,756</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14,587</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6,401</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7,675</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dot"/>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14,793</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17,641</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152,998</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155,246</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157,550</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noFill/>
                      <a:prstDash val="solid"/>
                      <a:round/>
                      <a:headEnd type="none" w="med" len="med"/>
                      <a:tailEnd type="none" w="med" len="med"/>
                    </a:lnB>
                  </a:tcPr>
                </a:tc>
                <a:extLst>
                  <a:ext uri="{0D108BD9-81ED-4DB2-BD59-A6C34878D82A}">
                    <a16:rowId xmlns:a16="http://schemas.microsoft.com/office/drawing/2014/main" val="1251727326"/>
                  </a:ext>
                </a:extLst>
              </a:tr>
              <a:tr h="83742">
                <a:tc>
                  <a:txBody>
                    <a:bodyPr/>
                    <a:lstStyle/>
                    <a:p>
                      <a:pPr algn="l" fontAlgn="ctr"/>
                      <a:endParaRPr lang="en-US" sz="700" b="1" i="0" u="none" strike="noStrike">
                        <a:solidFill>
                          <a:schemeClr val="tx1"/>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noFill/>
                      <a:prstDash val="solid"/>
                      <a:round/>
                      <a:headEnd type="none" w="med" len="med"/>
                      <a:tailEnd type="none" w="med" len="med"/>
                    </a:lnB>
                  </a:tcPr>
                </a:tc>
                <a:tc>
                  <a:txBody>
                    <a:bodyPr/>
                    <a:lstStyle/>
                    <a:p>
                      <a:pPr algn="l" fontAlgn="ctr"/>
                      <a:r>
                        <a:rPr lang="ko-KR" altLang="en-US" sz="700" b="0" i="0" u="none" strike="noStrike" dirty="0">
                          <a:solidFill>
                            <a:srgbClr val="000000"/>
                          </a:solidFill>
                          <a:effectLst/>
                          <a:latin typeface="Arial" panose="020B0604020202020204" pitchFamily="34" charset="0"/>
                          <a:ea typeface="맑은 고딕" panose="020B0503020000020004" pitchFamily="50" charset="-127"/>
                        </a:rPr>
                        <a:t>노무비</a:t>
                      </a:r>
                      <a:endParaRPr lang="en-US" sz="7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noFill/>
                      <a:prstDash val="solid"/>
                      <a:round/>
                      <a:headEnd type="none" w="med" len="med"/>
                      <a:tailEnd type="none" w="med" len="med"/>
                    </a:lnB>
                  </a:tcPr>
                </a:tc>
                <a:tc>
                  <a:txBody>
                    <a:bodyPr/>
                    <a:lstStyle/>
                    <a:p>
                      <a:pPr algn="r" fontAlgn="ctr"/>
                      <a:r>
                        <a:rPr lang="en-US" altLang="ko-KR" sz="700" b="0" i="0" u="none" strike="noStrike" dirty="0">
                          <a:solidFill>
                            <a:srgbClr val="000000"/>
                          </a:solidFill>
                          <a:effectLst/>
                          <a:latin typeface="Arial" panose="020B0604020202020204" pitchFamily="34" charset="0"/>
                          <a:ea typeface="맑은 고딕" panose="020B0503020000020004" pitchFamily="50" charset="-127"/>
                        </a:rPr>
                        <a:t>2,331</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noFill/>
                      <a:prstDash val="solid"/>
                      <a:round/>
                      <a:headEnd type="none" w="med" len="med"/>
                      <a:tailEnd type="none" w="med" len="med"/>
                    </a:lnB>
                  </a:tcPr>
                </a:tc>
                <a:tc>
                  <a:txBody>
                    <a:bodyPr/>
                    <a:lstStyle/>
                    <a:p>
                      <a:pPr algn="r" fontAlgn="ctr"/>
                      <a:r>
                        <a:rPr lang="en-US" altLang="ko-KR" sz="700" b="0" i="0" u="none" strike="noStrike" dirty="0">
                          <a:solidFill>
                            <a:srgbClr val="000000"/>
                          </a:solidFill>
                          <a:effectLst/>
                          <a:latin typeface="Arial" panose="020B0604020202020204" pitchFamily="34" charset="0"/>
                          <a:ea typeface="맑은 고딕" panose="020B0503020000020004" pitchFamily="50" charset="-127"/>
                        </a:rPr>
                        <a:t>3,556</a:t>
                      </a:r>
                    </a:p>
                  </a:txBody>
                  <a:tcPr marL="36000" marR="36000" marT="0" marB="0" anchor="ctr">
                    <a:lnL>
                      <a:noFill/>
                    </a:lnL>
                    <a:lnR>
                      <a:noFill/>
                    </a:lnR>
                    <a:lnT>
                      <a:noFill/>
                    </a:lnT>
                    <a:lnB w="6350" cap="flat" cmpd="sng" algn="ctr">
                      <a:noFill/>
                      <a:prstDash val="solid"/>
                      <a:round/>
                      <a:headEnd type="none" w="med" len="med"/>
                      <a:tailEnd type="none" w="med" len="med"/>
                    </a:lnB>
                  </a:tcPr>
                </a:tc>
                <a:tc>
                  <a:txBody>
                    <a:bodyPr/>
                    <a:lstStyle/>
                    <a:p>
                      <a:pPr algn="r" fontAlgn="ctr"/>
                      <a:r>
                        <a:rPr lang="en-US" altLang="ko-KR" sz="700" b="0" i="0" u="none" strike="noStrike" dirty="0">
                          <a:solidFill>
                            <a:srgbClr val="000000"/>
                          </a:solidFill>
                          <a:effectLst/>
                          <a:latin typeface="Arial" panose="020B0604020202020204" pitchFamily="34" charset="0"/>
                          <a:ea typeface="맑은 고딕" panose="020B0503020000020004" pitchFamily="50" charset="-127"/>
                        </a:rPr>
                        <a:t>2,847</a:t>
                      </a:r>
                    </a:p>
                  </a:txBody>
                  <a:tcPr marL="36000" marR="36000" marT="0" marB="0" anchor="ctr">
                    <a:lnL>
                      <a:noFill/>
                    </a:lnL>
                    <a:lnR>
                      <a:noFill/>
                    </a:lnR>
                    <a:lnT>
                      <a:noFill/>
                    </a:lnT>
                    <a:lnB w="6350" cap="flat" cmpd="sng" algn="ctr">
                      <a:no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1,005</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no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928</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no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2,411</a:t>
                      </a:r>
                    </a:p>
                  </a:txBody>
                  <a:tcPr marL="36000" marR="36000" marT="0" marB="0" anchor="ctr">
                    <a:lnL>
                      <a:noFill/>
                    </a:lnL>
                    <a:lnR>
                      <a:noFill/>
                    </a:lnR>
                    <a:lnT>
                      <a:noFill/>
                    </a:lnT>
                    <a:lnB w="6350" cap="flat" cmpd="sng" algn="ctr">
                      <a:no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4,023</a:t>
                      </a:r>
                    </a:p>
                  </a:txBody>
                  <a:tcPr marL="36000" marR="36000" marT="0" marB="0" anchor="ctr">
                    <a:lnL>
                      <a:noFill/>
                    </a:lnL>
                    <a:lnR>
                      <a:noFill/>
                    </a:lnR>
                    <a:lnT>
                      <a:noFill/>
                    </a:lnT>
                    <a:lnB w="6350" cap="flat" cmpd="sng" algn="ctr">
                      <a:no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14,619</a:t>
                      </a:r>
                    </a:p>
                  </a:txBody>
                  <a:tcPr marL="36000" marR="36000" marT="0" marB="0" anchor="ctr">
                    <a:lnL>
                      <a:noFill/>
                    </a:lnL>
                    <a:lnR>
                      <a:noFill/>
                    </a:lnR>
                    <a:lnT>
                      <a:noFill/>
                    </a:lnT>
                    <a:lnB w="6350" cap="flat" cmpd="sng" algn="ctr">
                      <a:no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15,001</a:t>
                      </a:r>
                    </a:p>
                  </a:txBody>
                  <a:tcPr marL="36000" marR="36000" marT="0" marB="0" anchor="ctr">
                    <a:lnL>
                      <a:noFill/>
                    </a:lnL>
                    <a:lnR>
                      <a:noFill/>
                    </a:lnR>
                    <a:lnT>
                      <a:noFill/>
                    </a:lnT>
                    <a:lnB w="6350" cap="flat" cmpd="sng" algn="ctr">
                      <a:no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15,394</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noFill/>
                      <a:prstDash val="solid"/>
                      <a:round/>
                      <a:headEnd type="none" w="med" len="med"/>
                      <a:tailEnd type="none" w="med" len="med"/>
                    </a:lnB>
                  </a:tcPr>
                </a:tc>
                <a:extLst>
                  <a:ext uri="{0D108BD9-81ED-4DB2-BD59-A6C34878D82A}">
                    <a16:rowId xmlns:a16="http://schemas.microsoft.com/office/drawing/2014/main" val="1303663748"/>
                  </a:ext>
                </a:extLst>
              </a:tr>
              <a:tr h="83742">
                <a:tc>
                  <a:txBody>
                    <a:bodyPr/>
                    <a:lstStyle/>
                    <a:p>
                      <a:pPr algn="l" fontAlgn="ctr"/>
                      <a:endParaRPr lang="en-US" sz="700" b="1" i="0" u="none" strike="noStrike">
                        <a:solidFill>
                          <a:schemeClr val="tx1"/>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noFill/>
                      <a:prstDash val="solid"/>
                      <a:round/>
                      <a:headEnd type="none" w="med" len="med"/>
                      <a:tailEnd type="none" w="med" len="med"/>
                    </a:lnB>
                  </a:tcPr>
                </a:tc>
                <a:tc>
                  <a:txBody>
                    <a:bodyPr/>
                    <a:lstStyle/>
                    <a:p>
                      <a:pPr algn="l" fontAlgn="ctr"/>
                      <a:r>
                        <a:rPr lang="ko-KR" altLang="en-US" sz="700" b="0" i="0" u="none" strike="noStrike" dirty="0">
                          <a:solidFill>
                            <a:srgbClr val="000000"/>
                          </a:solidFill>
                          <a:effectLst/>
                          <a:latin typeface="Arial" panose="020B0604020202020204" pitchFamily="34" charset="0"/>
                          <a:ea typeface="맑은 고딕" panose="020B0503020000020004" pitchFamily="50" charset="-127"/>
                        </a:rPr>
                        <a:t>감가상각비</a:t>
                      </a:r>
                      <a:endParaRPr lang="en-US" sz="7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noFill/>
                      <a:prstDash val="solid"/>
                      <a:round/>
                      <a:headEnd type="none" w="med" len="med"/>
                      <a:tailEnd type="none" w="med" len="med"/>
                    </a:lnB>
                  </a:tcPr>
                </a:tc>
                <a:tc>
                  <a:txBody>
                    <a:bodyPr/>
                    <a:lstStyle/>
                    <a:p>
                      <a:pPr algn="r" fontAlgn="ctr"/>
                      <a:r>
                        <a:rPr lang="en-US" altLang="ko-KR" sz="700" b="0" i="0" u="none" strike="noStrike" dirty="0">
                          <a:solidFill>
                            <a:srgbClr val="000000"/>
                          </a:solidFill>
                          <a:effectLst/>
                          <a:latin typeface="Arial" panose="020B0604020202020204" pitchFamily="34" charset="0"/>
                          <a:ea typeface="맑은 고딕" panose="020B0503020000020004" pitchFamily="50" charset="-127"/>
                        </a:rPr>
                        <a:t>1,115</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no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1,115</a:t>
                      </a:r>
                    </a:p>
                  </a:txBody>
                  <a:tcPr marL="36000" marR="36000" marT="0" marB="0" anchor="ctr">
                    <a:lnL>
                      <a:noFill/>
                    </a:lnL>
                    <a:lnR>
                      <a:noFill/>
                    </a:lnR>
                    <a:lnT>
                      <a:noFill/>
                    </a:lnT>
                    <a:lnB w="6350" cap="flat" cmpd="sng" algn="ctr">
                      <a:noFill/>
                      <a:prstDash val="solid"/>
                      <a:round/>
                      <a:headEnd type="none" w="med" len="med"/>
                      <a:tailEnd type="none" w="med" len="med"/>
                    </a:lnB>
                  </a:tcPr>
                </a:tc>
                <a:tc>
                  <a:txBody>
                    <a:bodyPr/>
                    <a:lstStyle/>
                    <a:p>
                      <a:pPr algn="r" fontAlgn="ctr"/>
                      <a:r>
                        <a:rPr lang="en-US" altLang="ko-KR" sz="700" b="0" i="0" u="none" strike="noStrike" dirty="0">
                          <a:solidFill>
                            <a:srgbClr val="000000"/>
                          </a:solidFill>
                          <a:effectLst/>
                          <a:latin typeface="Arial" panose="020B0604020202020204" pitchFamily="34" charset="0"/>
                          <a:ea typeface="맑은 고딕" panose="020B0503020000020004" pitchFamily="50" charset="-127"/>
                        </a:rPr>
                        <a:t>1,085</a:t>
                      </a:r>
                    </a:p>
                  </a:txBody>
                  <a:tcPr marL="36000" marR="36000" marT="0" marB="0" anchor="ctr">
                    <a:lnL>
                      <a:noFill/>
                    </a:lnL>
                    <a:lnR>
                      <a:noFill/>
                    </a:lnR>
                    <a:lnT>
                      <a:noFill/>
                    </a:lnT>
                    <a:lnB w="6350" cap="flat" cmpd="sng" algn="ctr">
                      <a:noFill/>
                      <a:prstDash val="solid"/>
                      <a:round/>
                      <a:headEnd type="none" w="med" len="med"/>
                      <a:tailEnd type="none" w="med" len="med"/>
                    </a:lnB>
                  </a:tcPr>
                </a:tc>
                <a:tc>
                  <a:txBody>
                    <a:bodyPr/>
                    <a:lstStyle/>
                    <a:p>
                      <a:pPr algn="r" fontAlgn="ctr"/>
                      <a:r>
                        <a:rPr lang="en-US" altLang="ko-KR" sz="700" b="0" i="0" u="none" strike="noStrike" dirty="0">
                          <a:solidFill>
                            <a:srgbClr val="000000"/>
                          </a:solidFill>
                          <a:effectLst/>
                          <a:latin typeface="Arial" panose="020B0604020202020204" pitchFamily="34" charset="0"/>
                          <a:ea typeface="맑은 고딕" panose="020B0503020000020004" pitchFamily="50" charset="-127"/>
                        </a:rPr>
                        <a:t>488</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no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491</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no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992</a:t>
                      </a:r>
                    </a:p>
                  </a:txBody>
                  <a:tcPr marL="36000" marR="36000" marT="0" marB="0" anchor="ctr">
                    <a:lnL>
                      <a:noFill/>
                    </a:lnL>
                    <a:lnR>
                      <a:noFill/>
                    </a:lnR>
                    <a:lnT>
                      <a:noFill/>
                    </a:lnT>
                    <a:lnB w="6350" cap="flat" cmpd="sng" algn="ctr">
                      <a:no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1,101</a:t>
                      </a:r>
                    </a:p>
                  </a:txBody>
                  <a:tcPr marL="36000" marR="36000" marT="0" marB="0" anchor="ctr">
                    <a:lnL>
                      <a:noFill/>
                    </a:lnL>
                    <a:lnR>
                      <a:noFill/>
                    </a:lnR>
                    <a:lnT>
                      <a:noFill/>
                    </a:lnT>
                    <a:lnB w="6350" cap="flat" cmpd="sng" algn="ctr">
                      <a:no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6,986</a:t>
                      </a:r>
                    </a:p>
                  </a:txBody>
                  <a:tcPr marL="36000" marR="36000" marT="0" marB="0" anchor="ctr">
                    <a:lnL>
                      <a:noFill/>
                    </a:lnL>
                    <a:lnR>
                      <a:noFill/>
                    </a:lnR>
                    <a:lnT>
                      <a:noFill/>
                    </a:lnT>
                    <a:lnB w="6350" cap="flat" cmpd="sng" algn="ctr">
                      <a:no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7,016</a:t>
                      </a:r>
                    </a:p>
                  </a:txBody>
                  <a:tcPr marL="36000" marR="36000" marT="0" marB="0" anchor="ctr">
                    <a:lnL>
                      <a:noFill/>
                    </a:lnL>
                    <a:lnR>
                      <a:noFill/>
                    </a:lnR>
                    <a:lnT>
                      <a:noFill/>
                    </a:lnT>
                    <a:lnB w="6350" cap="flat" cmpd="sng" algn="ctr">
                      <a:no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7,026</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noFill/>
                      <a:prstDash val="solid"/>
                      <a:round/>
                      <a:headEnd type="none" w="med" len="med"/>
                      <a:tailEnd type="none" w="med" len="med"/>
                    </a:lnB>
                  </a:tcPr>
                </a:tc>
                <a:extLst>
                  <a:ext uri="{0D108BD9-81ED-4DB2-BD59-A6C34878D82A}">
                    <a16:rowId xmlns:a16="http://schemas.microsoft.com/office/drawing/2014/main" val="1083598996"/>
                  </a:ext>
                </a:extLst>
              </a:tr>
              <a:tr h="83742">
                <a:tc>
                  <a:txBody>
                    <a:bodyPr/>
                    <a:lstStyle/>
                    <a:p>
                      <a:pPr algn="l" fontAlgn="ctr"/>
                      <a:endParaRPr lang="en-US" sz="700" b="1" i="0" u="none" strike="noStrike">
                        <a:solidFill>
                          <a:schemeClr val="tx1"/>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noFill/>
                      <a:prstDash val="solid"/>
                      <a:round/>
                      <a:headEnd type="none" w="med" len="med"/>
                      <a:tailEnd type="none" w="med" len="med"/>
                    </a:lnB>
                  </a:tcPr>
                </a:tc>
                <a:tc>
                  <a:txBody>
                    <a:bodyPr/>
                    <a:lstStyle/>
                    <a:p>
                      <a:pPr marL="0" marR="0" lvl="0" indent="0" algn="l" defTabSz="914400" rtl="0" eaLnBrk="1" fontAlgn="ctr" latinLnBrk="1" hangingPunct="1">
                        <a:lnSpc>
                          <a:spcPct val="100000"/>
                        </a:lnSpc>
                        <a:spcBef>
                          <a:spcPts val="0"/>
                        </a:spcBef>
                        <a:spcAft>
                          <a:spcPts val="0"/>
                        </a:spcAft>
                        <a:buClrTx/>
                        <a:buSzTx/>
                        <a:buFontTx/>
                        <a:buNone/>
                        <a:tabLst/>
                        <a:defRPr/>
                      </a:pPr>
                      <a:r>
                        <a:rPr lang="ko-KR" altLang="en-US" sz="700" b="0" i="0" u="none" strike="noStrike" dirty="0">
                          <a:solidFill>
                            <a:srgbClr val="000000"/>
                          </a:solidFill>
                          <a:effectLst/>
                          <a:latin typeface="Arial" panose="020B0604020202020204" pitchFamily="34" charset="0"/>
                          <a:ea typeface="맑은 고딕" panose="020B0503020000020004" pitchFamily="50" charset="-127"/>
                        </a:rPr>
                        <a:t>제조경비</a:t>
                      </a:r>
                      <a:endParaRPr lang="en-US" altLang="ko-KR" sz="7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700" b="0" i="0" u="none" strike="noStrike" dirty="0">
                          <a:solidFill>
                            <a:srgbClr val="000000"/>
                          </a:solidFill>
                          <a:effectLst/>
                          <a:latin typeface="Arial" panose="020B0604020202020204" pitchFamily="34" charset="0"/>
                          <a:ea typeface="맑은 고딕" panose="020B0503020000020004" pitchFamily="50" charset="-127"/>
                        </a:rPr>
                        <a:t>1,035</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1,348</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1,128</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700" b="0" i="0" u="none" strike="noStrike" dirty="0">
                          <a:solidFill>
                            <a:srgbClr val="000000"/>
                          </a:solidFill>
                          <a:effectLst/>
                          <a:latin typeface="Arial" panose="020B0604020202020204" pitchFamily="34" charset="0"/>
                          <a:ea typeface="맑은 고딕" panose="020B0503020000020004" pitchFamily="50" charset="-127"/>
                        </a:rPr>
                        <a:t>425</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439</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1,066</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1,390</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5,280</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5,390</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5,506</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3094775406"/>
                  </a:ext>
                </a:extLst>
              </a:tr>
              <a:tr h="83742">
                <a:tc>
                  <a:txBody>
                    <a:bodyPr/>
                    <a:lstStyle/>
                    <a:p>
                      <a:pPr algn="l" fontAlgn="ctr"/>
                      <a:endParaRPr lang="en-US" sz="700" b="1" i="0" u="none" strike="noStrike">
                        <a:solidFill>
                          <a:schemeClr val="tx1"/>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noFill/>
                      <a:prstDash val="dot"/>
                      <a:round/>
                      <a:headEnd type="none" w="med" len="med"/>
                      <a:tailEnd type="none" w="med" len="med"/>
                    </a:lnR>
                    <a:lnT>
                      <a:noFill/>
                    </a:lnT>
                    <a:lnB w="6350" cap="flat" cmpd="sng" algn="ctr">
                      <a:noFill/>
                      <a:prstDash val="solid"/>
                      <a:round/>
                      <a:headEnd type="none" w="med" len="med"/>
                      <a:tailEnd type="none" w="med" len="med"/>
                    </a:lnB>
                  </a:tcPr>
                </a:tc>
                <a:tc>
                  <a:txBody>
                    <a:bodyPr/>
                    <a:lstStyle/>
                    <a:p>
                      <a:pPr algn="l" fontAlgn="ctr"/>
                      <a:r>
                        <a:rPr lang="en-US" sz="700" b="1" i="0" u="none" strike="noStrike" dirty="0">
                          <a:solidFill>
                            <a:srgbClr val="000000"/>
                          </a:solidFill>
                          <a:effectLst/>
                          <a:latin typeface="Arial" panose="020B0604020202020204" pitchFamily="34" charset="0"/>
                          <a:ea typeface="맑은 고딕" panose="020B0503020000020004" pitchFamily="50" charset="-127"/>
                        </a:rPr>
                        <a:t>Case 2 (Base</a:t>
                      </a:r>
                      <a:r>
                        <a:rPr lang="en-US" altLang="ko-KR" sz="700" b="1" i="0" u="none" strike="noStrike" dirty="0">
                          <a:solidFill>
                            <a:srgbClr val="000000"/>
                          </a:solidFill>
                          <a:effectLst/>
                          <a:latin typeface="Arial" panose="020B0604020202020204" pitchFamily="34" charset="0"/>
                          <a:ea typeface="맑은 고딕" panose="020B0503020000020004" pitchFamily="50" charset="-127"/>
                        </a:rPr>
                        <a:t>)</a:t>
                      </a:r>
                      <a:endParaRPr lang="en-US" sz="700" b="1"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noFill/>
                      <a:prstDash val="dot"/>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700" b="1" i="0" u="none" strike="noStrike" dirty="0">
                          <a:solidFill>
                            <a:srgbClr val="000000"/>
                          </a:solidFill>
                          <a:effectLst/>
                          <a:latin typeface="Arial" panose="020B0604020202020204" pitchFamily="34" charset="0"/>
                          <a:ea typeface="맑은 고딕" panose="020B0503020000020004" pitchFamily="50" charset="-127"/>
                        </a:rPr>
                        <a:t>11,908</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700" b="1" i="0" u="none" strike="noStrike">
                          <a:solidFill>
                            <a:srgbClr val="000000"/>
                          </a:solidFill>
                          <a:effectLst/>
                          <a:latin typeface="Arial" panose="020B0604020202020204" pitchFamily="34" charset="0"/>
                          <a:ea typeface="맑은 고딕" panose="020B0503020000020004" pitchFamily="50" charset="-127"/>
                        </a:rPr>
                        <a:t>19,671</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700" b="1" i="0" u="none" strike="noStrike">
                          <a:solidFill>
                            <a:srgbClr val="000000"/>
                          </a:solidFill>
                          <a:effectLst/>
                          <a:latin typeface="Arial" panose="020B0604020202020204" pitchFamily="34" charset="0"/>
                          <a:ea typeface="맑은 고딕" panose="020B0503020000020004" pitchFamily="50" charset="-127"/>
                        </a:rPr>
                        <a:t>19,734</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700" b="1" i="0" u="none" strike="noStrike" dirty="0">
                          <a:solidFill>
                            <a:srgbClr val="000000"/>
                          </a:solidFill>
                          <a:effectLst/>
                          <a:latin typeface="Arial" panose="020B0604020202020204" pitchFamily="34" charset="0"/>
                          <a:ea typeface="맑은 고딕" panose="020B0503020000020004" pitchFamily="50" charset="-127"/>
                        </a:rPr>
                        <a:t>8,231</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700" b="1" i="0" u="none" strike="noStrike">
                          <a:solidFill>
                            <a:srgbClr val="000000"/>
                          </a:solidFill>
                          <a:effectLst/>
                          <a:latin typeface="Arial" panose="020B0604020202020204" pitchFamily="34" charset="0"/>
                          <a:ea typeface="맑은 고딕" panose="020B0503020000020004" pitchFamily="50" charset="-127"/>
                        </a:rPr>
                        <a:t>9,533</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700" b="1" i="0" u="none" strike="noStrike">
                          <a:solidFill>
                            <a:srgbClr val="000000"/>
                          </a:solidFill>
                          <a:effectLst/>
                          <a:latin typeface="Arial" panose="020B0604020202020204" pitchFamily="34" charset="0"/>
                          <a:ea typeface="맑은 고딕" panose="020B0503020000020004" pitchFamily="50" charset="-127"/>
                        </a:rPr>
                        <a:t>19,244</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700" b="1" i="0" u="none" strike="noStrike">
                          <a:solidFill>
                            <a:srgbClr val="000000"/>
                          </a:solidFill>
                          <a:effectLst/>
                          <a:latin typeface="Arial" panose="020B0604020202020204" pitchFamily="34" charset="0"/>
                          <a:ea typeface="맑은 고딕" panose="020B0503020000020004" pitchFamily="50" charset="-127"/>
                        </a:rPr>
                        <a:t>20,771</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700" b="1" i="0" u="none" strike="noStrike">
                          <a:solidFill>
                            <a:srgbClr val="000000"/>
                          </a:solidFill>
                          <a:effectLst/>
                          <a:latin typeface="Arial" panose="020B0604020202020204" pitchFamily="34" charset="0"/>
                          <a:ea typeface="맑은 고딕" panose="020B0503020000020004" pitchFamily="50" charset="-127"/>
                        </a:rPr>
                        <a:t>176,871</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700" b="1" i="0" u="none" strike="noStrike">
                          <a:solidFill>
                            <a:srgbClr val="000000"/>
                          </a:solidFill>
                          <a:effectLst/>
                          <a:latin typeface="Arial" panose="020B0604020202020204" pitchFamily="34" charset="0"/>
                          <a:ea typeface="맑은 고딕" panose="020B0503020000020004" pitchFamily="50" charset="-127"/>
                        </a:rPr>
                        <a:t>180,008</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700" b="1" i="0" u="none" strike="noStrike">
                          <a:solidFill>
                            <a:srgbClr val="000000"/>
                          </a:solidFill>
                          <a:effectLst/>
                          <a:latin typeface="Arial" panose="020B0604020202020204" pitchFamily="34" charset="0"/>
                          <a:ea typeface="맑은 고딕" panose="020B0503020000020004" pitchFamily="50" charset="-127"/>
                        </a:rPr>
                        <a:t>183,182</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706045820"/>
                  </a:ext>
                </a:extLst>
              </a:tr>
              <a:tr h="83742">
                <a:tc>
                  <a:txBody>
                    <a:bodyPr/>
                    <a:lstStyle/>
                    <a:p>
                      <a:pPr algn="l" fontAlgn="ctr"/>
                      <a:endParaRPr lang="en-US" sz="700" b="1" i="0" u="none" strike="noStrike">
                        <a:solidFill>
                          <a:schemeClr val="tx1"/>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noFill/>
                      <a:prstDash val="solid"/>
                      <a:round/>
                      <a:headEnd type="none" w="med" len="med"/>
                      <a:tailEnd type="none" w="med" len="med"/>
                    </a:lnB>
                  </a:tcPr>
                </a:tc>
                <a:tc>
                  <a:txBody>
                    <a:bodyPr/>
                    <a:lstStyle/>
                    <a:p>
                      <a:pPr algn="l" fontAlgn="ctr"/>
                      <a:r>
                        <a:rPr lang="ko-KR" altLang="en-US" sz="700" b="0" i="0" u="none" strike="noStrike">
                          <a:solidFill>
                            <a:srgbClr val="000000"/>
                          </a:solidFill>
                          <a:effectLst/>
                          <a:latin typeface="Arial" panose="020B0604020202020204" pitchFamily="34" charset="0"/>
                          <a:ea typeface="맑은 고딕" panose="020B0503020000020004" pitchFamily="50" charset="-127"/>
                        </a:rPr>
                        <a:t>재료비</a:t>
                      </a:r>
                      <a:endParaRPr lang="en-US" sz="7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700" b="0" i="0" u="none" strike="noStrike" dirty="0">
                          <a:solidFill>
                            <a:srgbClr val="000000"/>
                          </a:solidFill>
                          <a:effectLst/>
                          <a:latin typeface="Arial" panose="020B0604020202020204" pitchFamily="34" charset="0"/>
                          <a:ea typeface="맑은 고딕" panose="020B0503020000020004" pitchFamily="50" charset="-127"/>
                        </a:rPr>
                        <a:t>7,709</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dot"/>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700" b="0" i="0" u="none" strike="noStrike" dirty="0">
                          <a:solidFill>
                            <a:srgbClr val="000000"/>
                          </a:solidFill>
                          <a:effectLst/>
                          <a:latin typeface="Arial" panose="020B0604020202020204" pitchFamily="34" charset="0"/>
                          <a:ea typeface="맑은 고딕" panose="020B0503020000020004" pitchFamily="50" charset="-127"/>
                        </a:rPr>
                        <a:t>13,756</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700" b="0" i="0" u="none" strike="noStrike" dirty="0">
                          <a:solidFill>
                            <a:srgbClr val="000000"/>
                          </a:solidFill>
                          <a:effectLst/>
                          <a:latin typeface="Arial" panose="020B0604020202020204" pitchFamily="34" charset="0"/>
                          <a:ea typeface="맑은 고딕" panose="020B0503020000020004" pitchFamily="50" charset="-127"/>
                        </a:rPr>
                        <a:t>14,587</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700" b="0" i="0" u="none" strike="noStrike" dirty="0">
                          <a:solidFill>
                            <a:srgbClr val="000000"/>
                          </a:solidFill>
                          <a:effectLst/>
                          <a:latin typeface="Arial" panose="020B0604020202020204" pitchFamily="34" charset="0"/>
                          <a:ea typeface="맑은 고딕" panose="020B0503020000020004" pitchFamily="50" charset="-127"/>
                        </a:rPr>
                        <a:t>6,401</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7,675</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dot"/>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14,775</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14,374</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150,095</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152,700</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155,346</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noFill/>
                      <a:prstDash val="solid"/>
                      <a:round/>
                      <a:headEnd type="none" w="med" len="med"/>
                      <a:tailEnd type="none" w="med" len="med"/>
                    </a:lnB>
                  </a:tcPr>
                </a:tc>
                <a:extLst>
                  <a:ext uri="{0D108BD9-81ED-4DB2-BD59-A6C34878D82A}">
                    <a16:rowId xmlns:a16="http://schemas.microsoft.com/office/drawing/2014/main" val="4142075103"/>
                  </a:ext>
                </a:extLst>
              </a:tr>
              <a:tr h="83742">
                <a:tc>
                  <a:txBody>
                    <a:bodyPr/>
                    <a:lstStyle/>
                    <a:p>
                      <a:pPr algn="l" fontAlgn="ctr"/>
                      <a:endParaRPr lang="en-US" sz="700" b="1" i="0" u="none" strike="noStrike">
                        <a:solidFill>
                          <a:schemeClr val="tx1"/>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noFill/>
                      <a:prstDash val="solid"/>
                      <a:round/>
                      <a:headEnd type="none" w="med" len="med"/>
                      <a:tailEnd type="none" w="med" len="med"/>
                    </a:lnB>
                  </a:tcPr>
                </a:tc>
                <a:tc>
                  <a:txBody>
                    <a:bodyPr/>
                    <a:lstStyle/>
                    <a:p>
                      <a:pPr algn="l" fontAlgn="ctr"/>
                      <a:r>
                        <a:rPr lang="ko-KR" altLang="en-US" sz="700" b="0" i="0" u="none" strike="noStrike" dirty="0">
                          <a:solidFill>
                            <a:srgbClr val="000000"/>
                          </a:solidFill>
                          <a:effectLst/>
                          <a:latin typeface="Arial" panose="020B0604020202020204" pitchFamily="34" charset="0"/>
                          <a:ea typeface="맑은 고딕" panose="020B0503020000020004" pitchFamily="50" charset="-127"/>
                        </a:rPr>
                        <a:t>노무비</a:t>
                      </a:r>
                      <a:endParaRPr lang="en-US" sz="7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noFill/>
                      <a:prstDash val="solid"/>
                      <a:round/>
                      <a:headEnd type="none" w="med" len="med"/>
                      <a:tailEnd type="none" w="med" len="med"/>
                    </a:lnB>
                  </a:tcPr>
                </a:tc>
                <a:tc>
                  <a:txBody>
                    <a:bodyPr/>
                    <a:lstStyle/>
                    <a:p>
                      <a:pPr algn="r" fontAlgn="ctr"/>
                      <a:r>
                        <a:rPr lang="en-US" altLang="ko-KR" sz="700" b="0" i="0" u="none" strike="noStrike" dirty="0">
                          <a:solidFill>
                            <a:srgbClr val="000000"/>
                          </a:solidFill>
                          <a:effectLst/>
                          <a:latin typeface="Arial" panose="020B0604020202020204" pitchFamily="34" charset="0"/>
                          <a:ea typeface="맑은 고딕" panose="020B0503020000020004" pitchFamily="50" charset="-127"/>
                        </a:rPr>
                        <a:t>2,331</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noFill/>
                      <a:prstDash val="solid"/>
                      <a:round/>
                      <a:headEnd type="none" w="med" len="med"/>
                      <a:tailEnd type="none" w="med" len="med"/>
                    </a:lnB>
                  </a:tcPr>
                </a:tc>
                <a:tc>
                  <a:txBody>
                    <a:bodyPr/>
                    <a:lstStyle/>
                    <a:p>
                      <a:pPr algn="r" fontAlgn="ctr"/>
                      <a:r>
                        <a:rPr lang="en-US" altLang="ko-KR" sz="700" b="0" i="0" u="none" strike="noStrike" dirty="0">
                          <a:solidFill>
                            <a:srgbClr val="000000"/>
                          </a:solidFill>
                          <a:effectLst/>
                          <a:latin typeface="Arial" panose="020B0604020202020204" pitchFamily="34" charset="0"/>
                          <a:ea typeface="맑은 고딕" panose="020B0503020000020004" pitchFamily="50" charset="-127"/>
                        </a:rPr>
                        <a:t>3,556</a:t>
                      </a:r>
                    </a:p>
                  </a:txBody>
                  <a:tcPr marL="36000" marR="36000" marT="0" marB="0" anchor="ctr">
                    <a:lnL>
                      <a:noFill/>
                    </a:lnL>
                    <a:lnR>
                      <a:noFill/>
                    </a:lnR>
                    <a:lnT>
                      <a:noFill/>
                    </a:lnT>
                    <a:lnB w="6350" cap="flat" cmpd="sng" algn="ctr">
                      <a:no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2,847</a:t>
                      </a:r>
                    </a:p>
                  </a:txBody>
                  <a:tcPr marL="36000" marR="36000" marT="0" marB="0" anchor="ctr">
                    <a:lnL>
                      <a:noFill/>
                    </a:lnL>
                    <a:lnR>
                      <a:noFill/>
                    </a:lnR>
                    <a:lnT>
                      <a:noFill/>
                    </a:lnT>
                    <a:lnB w="6350" cap="flat" cmpd="sng" algn="ctr">
                      <a:noFill/>
                      <a:prstDash val="solid"/>
                      <a:round/>
                      <a:headEnd type="none" w="med" len="med"/>
                      <a:tailEnd type="none" w="med" len="med"/>
                    </a:lnB>
                  </a:tcPr>
                </a:tc>
                <a:tc>
                  <a:txBody>
                    <a:bodyPr/>
                    <a:lstStyle/>
                    <a:p>
                      <a:pPr algn="r" fontAlgn="ctr"/>
                      <a:r>
                        <a:rPr lang="en-US" altLang="ko-KR" sz="700" b="0" i="0" u="none" strike="noStrike" dirty="0">
                          <a:solidFill>
                            <a:srgbClr val="000000"/>
                          </a:solidFill>
                          <a:effectLst/>
                          <a:latin typeface="Arial" panose="020B0604020202020204" pitchFamily="34" charset="0"/>
                          <a:ea typeface="맑은 고딕" panose="020B0503020000020004" pitchFamily="50" charset="-127"/>
                        </a:rPr>
                        <a:t>1,005</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no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928</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no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2,411</a:t>
                      </a:r>
                    </a:p>
                  </a:txBody>
                  <a:tcPr marL="36000" marR="36000" marT="0" marB="0" anchor="ctr">
                    <a:lnL>
                      <a:noFill/>
                    </a:lnL>
                    <a:lnR>
                      <a:noFill/>
                    </a:lnR>
                    <a:lnT>
                      <a:noFill/>
                    </a:lnT>
                    <a:lnB w="6350" cap="flat" cmpd="sng" algn="ctr">
                      <a:no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4,023</a:t>
                      </a:r>
                    </a:p>
                  </a:txBody>
                  <a:tcPr marL="36000" marR="36000" marT="0" marB="0" anchor="ctr">
                    <a:lnL>
                      <a:noFill/>
                    </a:lnL>
                    <a:lnR>
                      <a:noFill/>
                    </a:lnR>
                    <a:lnT>
                      <a:noFill/>
                    </a:lnT>
                    <a:lnB w="6350" cap="flat" cmpd="sng" algn="ctr">
                      <a:no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14,619</a:t>
                      </a:r>
                    </a:p>
                  </a:txBody>
                  <a:tcPr marL="36000" marR="36000" marT="0" marB="0" anchor="ctr">
                    <a:lnL>
                      <a:noFill/>
                    </a:lnL>
                    <a:lnR>
                      <a:noFill/>
                    </a:lnR>
                    <a:lnT>
                      <a:noFill/>
                    </a:lnT>
                    <a:lnB w="6350" cap="flat" cmpd="sng" algn="ctr">
                      <a:no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15,001</a:t>
                      </a:r>
                    </a:p>
                  </a:txBody>
                  <a:tcPr marL="36000" marR="36000" marT="0" marB="0" anchor="ctr">
                    <a:lnL>
                      <a:noFill/>
                    </a:lnL>
                    <a:lnR>
                      <a:noFill/>
                    </a:lnR>
                    <a:lnT>
                      <a:noFill/>
                    </a:lnT>
                    <a:lnB w="6350" cap="flat" cmpd="sng" algn="ctr">
                      <a:no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15,394</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noFill/>
                      <a:prstDash val="solid"/>
                      <a:round/>
                      <a:headEnd type="none" w="med" len="med"/>
                      <a:tailEnd type="none" w="med" len="med"/>
                    </a:lnB>
                  </a:tcPr>
                </a:tc>
                <a:extLst>
                  <a:ext uri="{0D108BD9-81ED-4DB2-BD59-A6C34878D82A}">
                    <a16:rowId xmlns:a16="http://schemas.microsoft.com/office/drawing/2014/main" val="1865228049"/>
                  </a:ext>
                </a:extLst>
              </a:tr>
              <a:tr h="83742">
                <a:tc>
                  <a:txBody>
                    <a:bodyPr/>
                    <a:lstStyle/>
                    <a:p>
                      <a:pPr algn="l" fontAlgn="ctr"/>
                      <a:endParaRPr lang="en-US" sz="700" b="1" i="0" u="none" strike="noStrike">
                        <a:solidFill>
                          <a:schemeClr val="tx1"/>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noFill/>
                      <a:prstDash val="solid"/>
                      <a:round/>
                      <a:headEnd type="none" w="med" len="med"/>
                      <a:tailEnd type="none" w="med" len="med"/>
                    </a:lnB>
                  </a:tcPr>
                </a:tc>
                <a:tc>
                  <a:txBody>
                    <a:bodyPr/>
                    <a:lstStyle/>
                    <a:p>
                      <a:pPr algn="l" fontAlgn="ctr"/>
                      <a:r>
                        <a:rPr lang="ko-KR" altLang="en-US" sz="700" b="0" i="0" u="none" strike="noStrike" dirty="0">
                          <a:solidFill>
                            <a:srgbClr val="000000"/>
                          </a:solidFill>
                          <a:effectLst/>
                          <a:latin typeface="Arial" panose="020B0604020202020204" pitchFamily="34" charset="0"/>
                          <a:ea typeface="맑은 고딕" panose="020B0503020000020004" pitchFamily="50" charset="-127"/>
                        </a:rPr>
                        <a:t>감가상각비</a:t>
                      </a:r>
                      <a:endParaRPr lang="en-US" sz="7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noFill/>
                      <a:prstDash val="solid"/>
                      <a:round/>
                      <a:headEnd type="none" w="med" len="med"/>
                      <a:tailEnd type="none" w="med" len="med"/>
                    </a:lnB>
                  </a:tcPr>
                </a:tc>
                <a:tc>
                  <a:txBody>
                    <a:bodyPr/>
                    <a:lstStyle/>
                    <a:p>
                      <a:pPr algn="r" fontAlgn="ctr"/>
                      <a:r>
                        <a:rPr lang="en-US" altLang="ko-KR" sz="700" b="0" i="0" u="none" strike="noStrike" dirty="0">
                          <a:solidFill>
                            <a:srgbClr val="000000"/>
                          </a:solidFill>
                          <a:effectLst/>
                          <a:latin typeface="Arial" panose="020B0604020202020204" pitchFamily="34" charset="0"/>
                          <a:ea typeface="맑은 고딕" panose="020B0503020000020004" pitchFamily="50" charset="-127"/>
                        </a:rPr>
                        <a:t>1,115</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noFill/>
                      <a:prstDash val="solid"/>
                      <a:round/>
                      <a:headEnd type="none" w="med" len="med"/>
                      <a:tailEnd type="none" w="med" len="med"/>
                    </a:lnB>
                  </a:tcPr>
                </a:tc>
                <a:tc>
                  <a:txBody>
                    <a:bodyPr/>
                    <a:lstStyle/>
                    <a:p>
                      <a:pPr algn="r" fontAlgn="ctr"/>
                      <a:r>
                        <a:rPr lang="en-US" altLang="ko-KR" sz="700" b="0" i="0" u="none" strike="noStrike" dirty="0">
                          <a:solidFill>
                            <a:srgbClr val="000000"/>
                          </a:solidFill>
                          <a:effectLst/>
                          <a:latin typeface="Arial" panose="020B0604020202020204" pitchFamily="34" charset="0"/>
                          <a:ea typeface="맑은 고딕" panose="020B0503020000020004" pitchFamily="50" charset="-127"/>
                        </a:rPr>
                        <a:t>1,115</a:t>
                      </a:r>
                    </a:p>
                  </a:txBody>
                  <a:tcPr marL="36000" marR="36000" marT="0" marB="0" anchor="ctr">
                    <a:lnL>
                      <a:noFill/>
                    </a:lnL>
                    <a:lnR>
                      <a:noFill/>
                    </a:lnR>
                    <a:lnT>
                      <a:noFill/>
                    </a:lnT>
                    <a:lnB w="6350" cap="flat" cmpd="sng" algn="ctr">
                      <a:noFill/>
                      <a:prstDash val="solid"/>
                      <a:round/>
                      <a:headEnd type="none" w="med" len="med"/>
                      <a:tailEnd type="none" w="med" len="med"/>
                    </a:lnB>
                  </a:tcPr>
                </a:tc>
                <a:tc>
                  <a:txBody>
                    <a:bodyPr/>
                    <a:lstStyle/>
                    <a:p>
                      <a:pPr algn="r" fontAlgn="ctr"/>
                      <a:r>
                        <a:rPr lang="en-US" altLang="ko-KR" sz="700" b="0" i="0" u="none" strike="noStrike" dirty="0">
                          <a:solidFill>
                            <a:srgbClr val="000000"/>
                          </a:solidFill>
                          <a:effectLst/>
                          <a:latin typeface="Arial" panose="020B0604020202020204" pitchFamily="34" charset="0"/>
                          <a:ea typeface="맑은 고딕" panose="020B0503020000020004" pitchFamily="50" charset="-127"/>
                        </a:rPr>
                        <a:t>1,085</a:t>
                      </a:r>
                    </a:p>
                  </a:txBody>
                  <a:tcPr marL="36000" marR="36000" marT="0" marB="0" anchor="ctr">
                    <a:lnL>
                      <a:noFill/>
                    </a:lnL>
                    <a:lnR>
                      <a:noFill/>
                    </a:lnR>
                    <a:lnT>
                      <a:noFill/>
                    </a:lnT>
                    <a:lnB w="6350" cap="flat" cmpd="sng" algn="ctr">
                      <a:noFill/>
                      <a:prstDash val="solid"/>
                      <a:round/>
                      <a:headEnd type="none" w="med" len="med"/>
                      <a:tailEnd type="none" w="med" len="med"/>
                    </a:lnB>
                  </a:tcPr>
                </a:tc>
                <a:tc>
                  <a:txBody>
                    <a:bodyPr/>
                    <a:lstStyle/>
                    <a:p>
                      <a:pPr algn="r" fontAlgn="ctr"/>
                      <a:r>
                        <a:rPr lang="en-US" altLang="ko-KR" sz="700" b="0" i="0" u="none" strike="noStrike" dirty="0">
                          <a:solidFill>
                            <a:srgbClr val="000000"/>
                          </a:solidFill>
                          <a:effectLst/>
                          <a:latin typeface="Arial" panose="020B0604020202020204" pitchFamily="34" charset="0"/>
                          <a:ea typeface="맑은 고딕" panose="020B0503020000020004" pitchFamily="50" charset="-127"/>
                        </a:rPr>
                        <a:t>488</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no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491</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no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992</a:t>
                      </a:r>
                    </a:p>
                  </a:txBody>
                  <a:tcPr marL="36000" marR="36000" marT="0" marB="0" anchor="ctr">
                    <a:lnL>
                      <a:noFill/>
                    </a:lnL>
                    <a:lnR>
                      <a:noFill/>
                    </a:lnR>
                    <a:lnT>
                      <a:noFill/>
                    </a:lnT>
                    <a:lnB w="6350" cap="flat" cmpd="sng" algn="ctr">
                      <a:no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1,101</a:t>
                      </a:r>
                    </a:p>
                  </a:txBody>
                  <a:tcPr marL="36000" marR="36000" marT="0" marB="0" anchor="ctr">
                    <a:lnL>
                      <a:noFill/>
                    </a:lnL>
                    <a:lnR>
                      <a:noFill/>
                    </a:lnR>
                    <a:lnT>
                      <a:noFill/>
                    </a:lnT>
                    <a:lnB w="6350" cap="flat" cmpd="sng" algn="ctr">
                      <a:no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6,986</a:t>
                      </a:r>
                    </a:p>
                  </a:txBody>
                  <a:tcPr marL="36000" marR="36000" marT="0" marB="0" anchor="ctr">
                    <a:lnL>
                      <a:noFill/>
                    </a:lnL>
                    <a:lnR>
                      <a:noFill/>
                    </a:lnR>
                    <a:lnT>
                      <a:noFill/>
                    </a:lnT>
                    <a:lnB w="6350" cap="flat" cmpd="sng" algn="ctr">
                      <a:no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7,016</a:t>
                      </a:r>
                    </a:p>
                  </a:txBody>
                  <a:tcPr marL="36000" marR="36000" marT="0" marB="0" anchor="ctr">
                    <a:lnL>
                      <a:noFill/>
                    </a:lnL>
                    <a:lnR>
                      <a:noFill/>
                    </a:lnR>
                    <a:lnT>
                      <a:noFill/>
                    </a:lnT>
                    <a:lnB w="6350" cap="flat" cmpd="sng" algn="ctr">
                      <a:no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7,026</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noFill/>
                      <a:prstDash val="solid"/>
                      <a:round/>
                      <a:headEnd type="none" w="med" len="med"/>
                      <a:tailEnd type="none" w="med" len="med"/>
                    </a:lnB>
                  </a:tcPr>
                </a:tc>
                <a:extLst>
                  <a:ext uri="{0D108BD9-81ED-4DB2-BD59-A6C34878D82A}">
                    <a16:rowId xmlns:a16="http://schemas.microsoft.com/office/drawing/2014/main" val="3884055125"/>
                  </a:ext>
                </a:extLst>
              </a:tr>
              <a:tr h="83742">
                <a:tc>
                  <a:txBody>
                    <a:bodyPr/>
                    <a:lstStyle/>
                    <a:p>
                      <a:pPr algn="l" fontAlgn="ctr"/>
                      <a:endParaRPr lang="en-US" sz="700" b="1" i="0" u="none" strike="noStrike">
                        <a:solidFill>
                          <a:schemeClr val="tx1"/>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noFill/>
                      <a:prstDash val="solid"/>
                      <a:round/>
                      <a:headEnd type="none" w="med" len="med"/>
                      <a:tailEnd type="none" w="med" len="med"/>
                    </a:lnB>
                  </a:tcPr>
                </a:tc>
                <a:tc>
                  <a:txBody>
                    <a:bodyPr/>
                    <a:lstStyle/>
                    <a:p>
                      <a:pPr marL="0" marR="0" lvl="0" indent="0" algn="l" defTabSz="914400" rtl="0" eaLnBrk="1" fontAlgn="ctr" latinLnBrk="1" hangingPunct="1">
                        <a:lnSpc>
                          <a:spcPct val="100000"/>
                        </a:lnSpc>
                        <a:spcBef>
                          <a:spcPts val="0"/>
                        </a:spcBef>
                        <a:spcAft>
                          <a:spcPts val="0"/>
                        </a:spcAft>
                        <a:buClrTx/>
                        <a:buSzTx/>
                        <a:buFontTx/>
                        <a:buNone/>
                        <a:tabLst/>
                        <a:defRPr/>
                      </a:pPr>
                      <a:r>
                        <a:rPr lang="ko-KR" altLang="en-US" sz="700" b="0" i="0" u="none" strike="noStrike" dirty="0">
                          <a:solidFill>
                            <a:srgbClr val="000000"/>
                          </a:solidFill>
                          <a:effectLst/>
                          <a:latin typeface="Arial" panose="020B0604020202020204" pitchFamily="34" charset="0"/>
                          <a:ea typeface="맑은 고딕" panose="020B0503020000020004" pitchFamily="50" charset="-127"/>
                        </a:rPr>
                        <a:t>제조경비</a:t>
                      </a:r>
                      <a:endParaRPr lang="en-US" altLang="ko-KR" sz="7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700" b="0" i="0" u="none" strike="noStrike" dirty="0">
                          <a:solidFill>
                            <a:srgbClr val="000000"/>
                          </a:solidFill>
                          <a:effectLst/>
                          <a:latin typeface="Arial" panose="020B0604020202020204" pitchFamily="34" charset="0"/>
                          <a:ea typeface="맑은 고딕" panose="020B0503020000020004" pitchFamily="50" charset="-127"/>
                        </a:rPr>
                        <a:t>1,035</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1,348</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700" b="0" i="0" u="none" strike="noStrike" dirty="0">
                          <a:solidFill>
                            <a:srgbClr val="000000"/>
                          </a:solidFill>
                          <a:effectLst/>
                          <a:latin typeface="Arial" panose="020B0604020202020204" pitchFamily="34" charset="0"/>
                          <a:ea typeface="맑은 고딕" panose="020B0503020000020004" pitchFamily="50" charset="-127"/>
                        </a:rPr>
                        <a:t>1,128</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700" b="0" i="0" u="none" strike="noStrike" dirty="0">
                          <a:solidFill>
                            <a:srgbClr val="000000"/>
                          </a:solidFill>
                          <a:effectLst/>
                          <a:latin typeface="Arial" panose="020B0604020202020204" pitchFamily="34" charset="0"/>
                          <a:ea typeface="맑은 고딕" panose="020B0503020000020004" pitchFamily="50" charset="-127"/>
                        </a:rPr>
                        <a:t>425</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439</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1,066</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1,273</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5,172</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5,292</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5,417</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914933998"/>
                  </a:ext>
                </a:extLst>
              </a:tr>
              <a:tr h="83742">
                <a:tc>
                  <a:txBody>
                    <a:bodyPr/>
                    <a:lstStyle/>
                    <a:p>
                      <a:pPr algn="l" fontAlgn="ctr"/>
                      <a:endParaRPr lang="en-US" sz="700" b="1" i="0" u="none" strike="noStrike">
                        <a:solidFill>
                          <a:schemeClr val="tx1"/>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noFill/>
                      <a:prstDash val="solid"/>
                      <a:round/>
                      <a:headEnd type="none" w="med" len="med"/>
                      <a:tailEnd type="none" w="med" len="med"/>
                    </a:lnR>
                    <a:lnT>
                      <a:noFill/>
                    </a:lnT>
                    <a:lnB w="6350" cap="flat" cmpd="sng" algn="ctr">
                      <a:noFill/>
                      <a:prstDash val="solid"/>
                      <a:round/>
                      <a:headEnd type="none" w="med" len="med"/>
                      <a:tailEnd type="none" w="med" len="med"/>
                    </a:lnB>
                  </a:tcPr>
                </a:tc>
                <a:tc>
                  <a:txBody>
                    <a:bodyPr/>
                    <a:lstStyle/>
                    <a:p>
                      <a:pPr algn="l" fontAlgn="ctr"/>
                      <a:r>
                        <a:rPr lang="en-US" sz="700" b="1" i="0" u="none" strike="noStrike" dirty="0">
                          <a:solidFill>
                            <a:srgbClr val="000000"/>
                          </a:solidFill>
                          <a:effectLst/>
                          <a:latin typeface="Arial" panose="020B0604020202020204" pitchFamily="34" charset="0"/>
                          <a:ea typeface="맑은 고딕" panose="020B0503020000020004" pitchFamily="50" charset="-127"/>
                        </a:rPr>
                        <a:t>Case 3 (Worst)</a:t>
                      </a:r>
                    </a:p>
                  </a:txBody>
                  <a:tcPr marL="36000" marR="36000" marT="0" marB="0" anchor="ctr">
                    <a:lnL w="6350" cap="flat" cmpd="sng" algn="ctr">
                      <a:no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700" b="1" i="0" u="none" strike="noStrike" dirty="0">
                          <a:solidFill>
                            <a:srgbClr val="000000"/>
                          </a:solidFill>
                          <a:effectLst/>
                          <a:latin typeface="Arial" panose="020B0604020202020204" pitchFamily="34" charset="0"/>
                          <a:ea typeface="맑은 고딕" panose="020B0503020000020004" pitchFamily="50" charset="-127"/>
                        </a:rPr>
                        <a:t>11,908</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700" b="1" i="0" u="none" strike="noStrike">
                          <a:solidFill>
                            <a:srgbClr val="000000"/>
                          </a:solidFill>
                          <a:effectLst/>
                          <a:latin typeface="Arial" panose="020B0604020202020204" pitchFamily="34" charset="0"/>
                          <a:ea typeface="맑은 고딕" panose="020B0503020000020004" pitchFamily="50" charset="-127"/>
                        </a:rPr>
                        <a:t>19,671</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700" b="1" i="0" u="none" strike="noStrike" dirty="0">
                          <a:solidFill>
                            <a:srgbClr val="000000"/>
                          </a:solidFill>
                          <a:effectLst/>
                          <a:latin typeface="Arial" panose="020B0604020202020204" pitchFamily="34" charset="0"/>
                          <a:ea typeface="맑은 고딕" panose="020B0503020000020004" pitchFamily="50" charset="-127"/>
                        </a:rPr>
                        <a:t>19,734</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700" b="1" i="0" u="none" strike="noStrike" dirty="0">
                          <a:solidFill>
                            <a:srgbClr val="000000"/>
                          </a:solidFill>
                          <a:effectLst/>
                          <a:latin typeface="Arial" panose="020B0604020202020204" pitchFamily="34" charset="0"/>
                          <a:ea typeface="맑은 고딕" panose="020B0503020000020004" pitchFamily="50" charset="-127"/>
                        </a:rPr>
                        <a:t>8,231</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700" b="1" i="0" u="none" strike="noStrike">
                          <a:solidFill>
                            <a:srgbClr val="000000"/>
                          </a:solidFill>
                          <a:effectLst/>
                          <a:latin typeface="Arial" panose="020B0604020202020204" pitchFamily="34" charset="0"/>
                          <a:ea typeface="맑은 고딕" panose="020B0503020000020004" pitchFamily="50" charset="-127"/>
                        </a:rPr>
                        <a:t>9,533</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700" b="1" i="0" u="none" strike="noStrike">
                          <a:solidFill>
                            <a:srgbClr val="000000"/>
                          </a:solidFill>
                          <a:effectLst/>
                          <a:latin typeface="Arial" panose="020B0604020202020204" pitchFamily="34" charset="0"/>
                          <a:ea typeface="맑은 고딕" panose="020B0503020000020004" pitchFamily="50" charset="-127"/>
                        </a:rPr>
                        <a:t>19,213</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700" b="1" i="0" u="none" strike="noStrike">
                          <a:solidFill>
                            <a:srgbClr val="000000"/>
                          </a:solidFill>
                          <a:effectLst/>
                          <a:latin typeface="Arial" panose="020B0604020202020204" pitchFamily="34" charset="0"/>
                          <a:ea typeface="맑은 고딕" panose="020B0503020000020004" pitchFamily="50" charset="-127"/>
                        </a:rPr>
                        <a:t>22,355</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700" b="1" i="0" u="none" strike="noStrike">
                          <a:solidFill>
                            <a:srgbClr val="000000"/>
                          </a:solidFill>
                          <a:effectLst/>
                          <a:latin typeface="Arial" panose="020B0604020202020204" pitchFamily="34" charset="0"/>
                          <a:ea typeface="맑은 고딕" panose="020B0503020000020004" pitchFamily="50" charset="-127"/>
                        </a:rPr>
                        <a:t>22,022</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700" b="1" i="0" u="none" strike="noStrike">
                          <a:solidFill>
                            <a:srgbClr val="000000"/>
                          </a:solidFill>
                          <a:effectLst/>
                          <a:latin typeface="Arial" panose="020B0604020202020204" pitchFamily="34" charset="0"/>
                          <a:ea typeface="맑은 고딕" panose="020B0503020000020004" pitchFamily="50" charset="-127"/>
                        </a:rPr>
                        <a:t>21,683</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700" b="1" i="0" u="none" strike="noStrike">
                          <a:solidFill>
                            <a:srgbClr val="000000"/>
                          </a:solidFill>
                          <a:effectLst/>
                          <a:latin typeface="Arial" panose="020B0604020202020204" pitchFamily="34" charset="0"/>
                          <a:ea typeface="맑은 고딕" panose="020B0503020000020004" pitchFamily="50" charset="-127"/>
                        </a:rPr>
                        <a:t>21,333</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76777957"/>
                  </a:ext>
                </a:extLst>
              </a:tr>
              <a:tr h="83742">
                <a:tc>
                  <a:txBody>
                    <a:bodyPr/>
                    <a:lstStyle/>
                    <a:p>
                      <a:pPr algn="l" fontAlgn="ctr"/>
                      <a:endParaRPr lang="en-US" sz="700" b="1" i="0" u="none" strike="noStrike">
                        <a:solidFill>
                          <a:schemeClr val="tx1"/>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noFill/>
                      <a:prstDash val="solid"/>
                      <a:round/>
                      <a:headEnd type="none" w="med" len="med"/>
                      <a:tailEnd type="none" w="med" len="med"/>
                    </a:lnB>
                  </a:tcPr>
                </a:tc>
                <a:tc>
                  <a:txBody>
                    <a:bodyPr/>
                    <a:lstStyle/>
                    <a:p>
                      <a:pPr algn="l" fontAlgn="ctr"/>
                      <a:r>
                        <a:rPr lang="ko-KR" altLang="en-US" sz="700" b="0" i="0" u="none" strike="noStrike" dirty="0">
                          <a:solidFill>
                            <a:srgbClr val="000000"/>
                          </a:solidFill>
                          <a:effectLst/>
                          <a:latin typeface="Arial" panose="020B0604020202020204" pitchFamily="34" charset="0"/>
                          <a:ea typeface="맑은 고딕" panose="020B0503020000020004" pitchFamily="50" charset="-127"/>
                        </a:rPr>
                        <a:t>재료비</a:t>
                      </a:r>
                      <a:endParaRPr lang="en-US" sz="7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700" b="0" i="0" u="none" strike="noStrike" dirty="0">
                          <a:solidFill>
                            <a:srgbClr val="000000"/>
                          </a:solidFill>
                          <a:effectLst/>
                          <a:latin typeface="Arial" panose="020B0604020202020204" pitchFamily="34" charset="0"/>
                          <a:ea typeface="맑은 고딕" panose="020B0503020000020004" pitchFamily="50" charset="-127"/>
                        </a:rPr>
                        <a:t>7,709</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dot"/>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700" b="0" i="0" u="none" strike="noStrike" dirty="0">
                          <a:solidFill>
                            <a:srgbClr val="000000"/>
                          </a:solidFill>
                          <a:effectLst/>
                          <a:latin typeface="Arial" panose="020B0604020202020204" pitchFamily="34" charset="0"/>
                          <a:ea typeface="맑은 고딕" panose="020B0503020000020004" pitchFamily="50" charset="-127"/>
                        </a:rPr>
                        <a:t>13,756</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700" b="0" i="0" u="none" strike="noStrike" dirty="0">
                          <a:solidFill>
                            <a:srgbClr val="000000"/>
                          </a:solidFill>
                          <a:effectLst/>
                          <a:latin typeface="Arial" panose="020B0604020202020204" pitchFamily="34" charset="0"/>
                          <a:ea typeface="맑은 고딕" panose="020B0503020000020004" pitchFamily="50" charset="-127"/>
                        </a:rPr>
                        <a:t>14,587</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700" b="0" i="0" u="none" strike="noStrike" dirty="0">
                          <a:solidFill>
                            <a:srgbClr val="000000"/>
                          </a:solidFill>
                          <a:effectLst/>
                          <a:latin typeface="Arial" panose="020B0604020202020204" pitchFamily="34" charset="0"/>
                          <a:ea typeface="맑은 고딕" panose="020B0503020000020004" pitchFamily="50" charset="-127"/>
                        </a:rPr>
                        <a:t>6,401</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7,675</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dot"/>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14,793</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17,641</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17,222</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16,754</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16,288</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noFill/>
                      <a:prstDash val="solid"/>
                      <a:round/>
                      <a:headEnd type="none" w="med" len="med"/>
                      <a:tailEnd type="none" w="med" len="med"/>
                    </a:lnB>
                  </a:tcPr>
                </a:tc>
                <a:extLst>
                  <a:ext uri="{0D108BD9-81ED-4DB2-BD59-A6C34878D82A}">
                    <a16:rowId xmlns:a16="http://schemas.microsoft.com/office/drawing/2014/main" val="3450134895"/>
                  </a:ext>
                </a:extLst>
              </a:tr>
              <a:tr h="83742">
                <a:tc>
                  <a:txBody>
                    <a:bodyPr/>
                    <a:lstStyle/>
                    <a:p>
                      <a:pPr algn="l" fontAlgn="ctr"/>
                      <a:endParaRPr lang="en-US" sz="700" b="1" i="0" u="none" strike="noStrike">
                        <a:solidFill>
                          <a:schemeClr val="tx1"/>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noFill/>
                      <a:prstDash val="solid"/>
                      <a:round/>
                      <a:headEnd type="none" w="med" len="med"/>
                      <a:tailEnd type="none" w="med" len="med"/>
                    </a:lnB>
                  </a:tcPr>
                </a:tc>
                <a:tc>
                  <a:txBody>
                    <a:bodyPr/>
                    <a:lstStyle/>
                    <a:p>
                      <a:pPr algn="l" fontAlgn="ctr"/>
                      <a:r>
                        <a:rPr lang="ko-KR" altLang="en-US" sz="700" b="0" i="0" u="none" strike="noStrike" dirty="0">
                          <a:solidFill>
                            <a:srgbClr val="000000"/>
                          </a:solidFill>
                          <a:effectLst/>
                          <a:latin typeface="Arial" panose="020B0604020202020204" pitchFamily="34" charset="0"/>
                          <a:ea typeface="맑은 고딕" panose="020B0503020000020004" pitchFamily="50" charset="-127"/>
                        </a:rPr>
                        <a:t>노무비</a:t>
                      </a:r>
                      <a:endParaRPr lang="en-US" sz="7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no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2,331</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no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3,556</a:t>
                      </a:r>
                    </a:p>
                  </a:txBody>
                  <a:tcPr marL="36000" marR="36000" marT="0" marB="0" anchor="ctr">
                    <a:lnL>
                      <a:noFill/>
                    </a:lnL>
                    <a:lnR>
                      <a:noFill/>
                    </a:lnR>
                    <a:lnT>
                      <a:noFill/>
                    </a:lnT>
                    <a:lnB w="6350" cap="flat" cmpd="sng" algn="ctr">
                      <a:no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2,847</a:t>
                      </a:r>
                    </a:p>
                  </a:txBody>
                  <a:tcPr marL="36000" marR="36000" marT="0" marB="0" anchor="ctr">
                    <a:lnL>
                      <a:noFill/>
                    </a:lnL>
                    <a:lnR>
                      <a:noFill/>
                    </a:lnR>
                    <a:lnT>
                      <a:noFill/>
                    </a:lnT>
                    <a:lnB w="6350" cap="flat" cmpd="sng" algn="ctr">
                      <a:noFill/>
                      <a:prstDash val="solid"/>
                      <a:round/>
                      <a:headEnd type="none" w="med" len="med"/>
                      <a:tailEnd type="none" w="med" len="med"/>
                    </a:lnB>
                  </a:tcPr>
                </a:tc>
                <a:tc>
                  <a:txBody>
                    <a:bodyPr/>
                    <a:lstStyle/>
                    <a:p>
                      <a:pPr algn="r" fontAlgn="ctr"/>
                      <a:r>
                        <a:rPr lang="en-US" altLang="ko-KR" sz="700" b="0" i="0" u="none" strike="noStrike" dirty="0">
                          <a:solidFill>
                            <a:srgbClr val="000000"/>
                          </a:solidFill>
                          <a:effectLst/>
                          <a:latin typeface="Arial" panose="020B0604020202020204" pitchFamily="34" charset="0"/>
                          <a:ea typeface="맑은 고딕" panose="020B0503020000020004" pitchFamily="50" charset="-127"/>
                        </a:rPr>
                        <a:t>1,005</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no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928</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no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2,366</a:t>
                      </a:r>
                    </a:p>
                  </a:txBody>
                  <a:tcPr marL="36000" marR="36000" marT="0" marB="0" anchor="ctr">
                    <a:lnL>
                      <a:noFill/>
                    </a:lnL>
                    <a:lnR>
                      <a:noFill/>
                    </a:lnR>
                    <a:lnT>
                      <a:noFill/>
                    </a:lnT>
                    <a:lnB w="6350" cap="flat" cmpd="sng" algn="ctr">
                      <a:no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2,416</a:t>
                      </a:r>
                    </a:p>
                  </a:txBody>
                  <a:tcPr marL="36000" marR="36000" marT="0" marB="0" anchor="ctr">
                    <a:lnL>
                      <a:noFill/>
                    </a:lnL>
                    <a:lnR>
                      <a:noFill/>
                    </a:lnR>
                    <a:lnT>
                      <a:noFill/>
                    </a:lnT>
                    <a:lnB w="6350" cap="flat" cmpd="sng" algn="ctr">
                      <a:no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2,469</a:t>
                      </a:r>
                    </a:p>
                  </a:txBody>
                  <a:tcPr marL="36000" marR="36000" marT="0" marB="0" anchor="ctr">
                    <a:lnL>
                      <a:noFill/>
                    </a:lnL>
                    <a:lnR>
                      <a:noFill/>
                    </a:lnR>
                    <a:lnT>
                      <a:noFill/>
                    </a:lnT>
                    <a:lnB w="6350" cap="flat" cmpd="sng" algn="ctr">
                      <a:no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2,548</a:t>
                      </a:r>
                    </a:p>
                  </a:txBody>
                  <a:tcPr marL="36000" marR="36000" marT="0" marB="0" anchor="ctr">
                    <a:lnL>
                      <a:noFill/>
                    </a:lnL>
                    <a:lnR>
                      <a:noFill/>
                    </a:lnR>
                    <a:lnT>
                      <a:noFill/>
                    </a:lnT>
                    <a:lnB w="6350" cap="flat" cmpd="sng" algn="ctr">
                      <a:no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2,630</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noFill/>
                      <a:prstDash val="solid"/>
                      <a:round/>
                      <a:headEnd type="none" w="med" len="med"/>
                      <a:tailEnd type="none" w="med" len="med"/>
                    </a:lnB>
                  </a:tcPr>
                </a:tc>
                <a:extLst>
                  <a:ext uri="{0D108BD9-81ED-4DB2-BD59-A6C34878D82A}">
                    <a16:rowId xmlns:a16="http://schemas.microsoft.com/office/drawing/2014/main" val="1677515156"/>
                  </a:ext>
                </a:extLst>
              </a:tr>
              <a:tr h="83742">
                <a:tc>
                  <a:txBody>
                    <a:bodyPr/>
                    <a:lstStyle/>
                    <a:p>
                      <a:pPr algn="l" fontAlgn="ctr"/>
                      <a:endParaRPr lang="en-US" sz="700" b="1" i="0" u="none" strike="noStrike">
                        <a:solidFill>
                          <a:schemeClr val="tx1"/>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noFill/>
                      <a:prstDash val="solid"/>
                      <a:round/>
                      <a:headEnd type="none" w="med" len="med"/>
                      <a:tailEnd type="none" w="med" len="med"/>
                    </a:lnB>
                  </a:tcPr>
                </a:tc>
                <a:tc>
                  <a:txBody>
                    <a:bodyPr/>
                    <a:lstStyle/>
                    <a:p>
                      <a:pPr algn="l" fontAlgn="ctr"/>
                      <a:r>
                        <a:rPr lang="ko-KR" altLang="en-US" sz="700" b="0" i="0" u="none" strike="noStrike" dirty="0">
                          <a:solidFill>
                            <a:srgbClr val="000000"/>
                          </a:solidFill>
                          <a:effectLst/>
                          <a:latin typeface="Arial" panose="020B0604020202020204" pitchFamily="34" charset="0"/>
                          <a:ea typeface="맑은 고딕" panose="020B0503020000020004" pitchFamily="50" charset="-127"/>
                        </a:rPr>
                        <a:t>감가상각비</a:t>
                      </a:r>
                      <a:endParaRPr lang="en-US" sz="7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no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1,115</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no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1,115</a:t>
                      </a:r>
                    </a:p>
                  </a:txBody>
                  <a:tcPr marL="36000" marR="36000" marT="0" marB="0" anchor="ctr">
                    <a:lnL>
                      <a:noFill/>
                    </a:lnL>
                    <a:lnR>
                      <a:noFill/>
                    </a:lnR>
                    <a:lnT>
                      <a:noFill/>
                    </a:lnT>
                    <a:lnB w="6350" cap="flat" cmpd="sng" algn="ctr">
                      <a:no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1,085</a:t>
                      </a:r>
                    </a:p>
                  </a:txBody>
                  <a:tcPr marL="36000" marR="36000" marT="0" marB="0" anchor="ctr">
                    <a:lnL>
                      <a:noFill/>
                    </a:lnL>
                    <a:lnR>
                      <a:noFill/>
                    </a:lnR>
                    <a:lnT>
                      <a:noFill/>
                    </a:lnT>
                    <a:lnB w="6350" cap="flat" cmpd="sng" algn="ctr">
                      <a:noFill/>
                      <a:prstDash val="solid"/>
                      <a:round/>
                      <a:headEnd type="none" w="med" len="med"/>
                      <a:tailEnd type="none" w="med" len="med"/>
                    </a:lnB>
                  </a:tcPr>
                </a:tc>
                <a:tc>
                  <a:txBody>
                    <a:bodyPr/>
                    <a:lstStyle/>
                    <a:p>
                      <a:pPr algn="r" fontAlgn="ctr"/>
                      <a:r>
                        <a:rPr lang="en-US" altLang="ko-KR" sz="700" b="0" i="0" u="none" strike="noStrike" dirty="0">
                          <a:solidFill>
                            <a:srgbClr val="000000"/>
                          </a:solidFill>
                          <a:effectLst/>
                          <a:latin typeface="Arial" panose="020B0604020202020204" pitchFamily="34" charset="0"/>
                          <a:ea typeface="맑은 고딕" panose="020B0503020000020004" pitchFamily="50" charset="-127"/>
                        </a:rPr>
                        <a:t>488</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no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491</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no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992</a:t>
                      </a:r>
                    </a:p>
                  </a:txBody>
                  <a:tcPr marL="36000" marR="36000" marT="0" marB="0" anchor="ctr">
                    <a:lnL>
                      <a:noFill/>
                    </a:lnL>
                    <a:lnR>
                      <a:noFill/>
                    </a:lnR>
                    <a:lnT>
                      <a:noFill/>
                    </a:lnT>
                    <a:lnB w="6350" cap="flat" cmpd="sng" algn="ctr">
                      <a:no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1,101</a:t>
                      </a:r>
                    </a:p>
                  </a:txBody>
                  <a:tcPr marL="36000" marR="36000" marT="0" marB="0" anchor="ctr">
                    <a:lnL>
                      <a:noFill/>
                    </a:lnL>
                    <a:lnR>
                      <a:noFill/>
                    </a:lnR>
                    <a:lnT>
                      <a:noFill/>
                    </a:lnT>
                    <a:lnB w="6350" cap="flat" cmpd="sng" algn="ctr">
                      <a:no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1,117</a:t>
                      </a:r>
                    </a:p>
                  </a:txBody>
                  <a:tcPr marL="36000" marR="36000" marT="0" marB="0" anchor="ctr">
                    <a:lnL>
                      <a:noFill/>
                    </a:lnL>
                    <a:lnR>
                      <a:noFill/>
                    </a:lnR>
                    <a:lnT>
                      <a:noFill/>
                    </a:lnT>
                    <a:lnB w="6350" cap="flat" cmpd="sng" algn="ctr">
                      <a:no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1,147</a:t>
                      </a:r>
                    </a:p>
                  </a:txBody>
                  <a:tcPr marL="36000" marR="36000" marT="0" marB="0" anchor="ctr">
                    <a:lnL>
                      <a:noFill/>
                    </a:lnL>
                    <a:lnR>
                      <a:noFill/>
                    </a:lnR>
                    <a:lnT>
                      <a:noFill/>
                    </a:lnT>
                    <a:lnB w="6350" cap="flat" cmpd="sng" algn="ctr">
                      <a:no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1,157</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noFill/>
                      <a:prstDash val="solid"/>
                      <a:round/>
                      <a:headEnd type="none" w="med" len="med"/>
                      <a:tailEnd type="none" w="med" len="med"/>
                    </a:lnB>
                  </a:tcPr>
                </a:tc>
                <a:extLst>
                  <a:ext uri="{0D108BD9-81ED-4DB2-BD59-A6C34878D82A}">
                    <a16:rowId xmlns:a16="http://schemas.microsoft.com/office/drawing/2014/main" val="1620769585"/>
                  </a:ext>
                </a:extLst>
              </a:tr>
              <a:tr h="83742">
                <a:tc>
                  <a:txBody>
                    <a:bodyPr/>
                    <a:lstStyle/>
                    <a:p>
                      <a:pPr algn="l" fontAlgn="ctr"/>
                      <a:endParaRPr lang="en-US" sz="700" b="1" i="0" u="none" strike="noStrike">
                        <a:solidFill>
                          <a:schemeClr val="tx1"/>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marL="0" marR="0" lvl="0" indent="0" algn="l" defTabSz="914400" rtl="0" eaLnBrk="1" fontAlgn="ctr" latinLnBrk="1" hangingPunct="1">
                        <a:lnSpc>
                          <a:spcPct val="100000"/>
                        </a:lnSpc>
                        <a:spcBef>
                          <a:spcPts val="0"/>
                        </a:spcBef>
                        <a:spcAft>
                          <a:spcPts val="0"/>
                        </a:spcAft>
                        <a:buClrTx/>
                        <a:buSzTx/>
                        <a:buFontTx/>
                        <a:buNone/>
                        <a:tabLst/>
                        <a:defRPr/>
                      </a:pPr>
                      <a:r>
                        <a:rPr lang="ko-KR" altLang="en-US" sz="700" b="0" i="0" u="none" strike="noStrike" dirty="0">
                          <a:solidFill>
                            <a:srgbClr val="000000"/>
                          </a:solidFill>
                          <a:effectLst/>
                          <a:latin typeface="Arial" panose="020B0604020202020204" pitchFamily="34" charset="0"/>
                          <a:ea typeface="맑은 고딕" panose="020B0503020000020004" pitchFamily="50" charset="-127"/>
                        </a:rPr>
                        <a:t>제조경비</a:t>
                      </a:r>
                      <a:endParaRPr lang="en-US" altLang="ko-KR" sz="7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1,035</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1,348</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1,128</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700" b="0" i="0" u="none" strike="noStrike" dirty="0">
                          <a:solidFill>
                            <a:srgbClr val="000000"/>
                          </a:solidFill>
                          <a:effectLst/>
                          <a:latin typeface="Arial" panose="020B0604020202020204" pitchFamily="34" charset="0"/>
                          <a:ea typeface="맑은 고딕" panose="020B0503020000020004" pitchFamily="50" charset="-127"/>
                        </a:rPr>
                        <a:t>425</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439</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1,061</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1,197</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1,214</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1,234</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700" b="0" i="0" u="none" strike="noStrike" dirty="0">
                          <a:solidFill>
                            <a:srgbClr val="000000"/>
                          </a:solidFill>
                          <a:effectLst/>
                          <a:latin typeface="Arial" panose="020B0604020202020204" pitchFamily="34" charset="0"/>
                          <a:ea typeface="맑은 고딕" panose="020B0503020000020004" pitchFamily="50" charset="-127"/>
                        </a:rPr>
                        <a:t>1,259</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492773995"/>
                  </a:ext>
                </a:extLst>
              </a:tr>
            </a:tbl>
          </a:graphicData>
        </a:graphic>
      </p:graphicFrame>
    </p:spTree>
    <p:extLst>
      <p:ext uri="{BB962C8B-B14F-4D97-AF65-F5344CB8AC3E}">
        <p14:creationId xmlns:p14="http://schemas.microsoft.com/office/powerpoint/2010/main" val="23778473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제목 2">
            <a:extLst>
              <a:ext uri="{FF2B5EF4-FFF2-40B4-BE49-F238E27FC236}">
                <a16:creationId xmlns:a16="http://schemas.microsoft.com/office/drawing/2014/main" id="{EC31AAB1-348F-4B38-BBAE-3ED466156B32}"/>
              </a:ext>
            </a:extLst>
          </p:cNvPr>
          <p:cNvSpPr txBox="1">
            <a:spLocks/>
          </p:cNvSpPr>
          <p:nvPr/>
        </p:nvSpPr>
        <p:spPr>
          <a:xfrm>
            <a:off x="399665" y="496343"/>
            <a:ext cx="8591450" cy="586535"/>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4400" b="1" dirty="0">
                <a:solidFill>
                  <a:srgbClr val="00338D"/>
                </a:solidFill>
                <a:latin typeface="KPMG Extralight" panose="020B0303030202040204" pitchFamily="34" charset="0"/>
              </a:rPr>
              <a:t>Major</a:t>
            </a:r>
            <a:r>
              <a:rPr lang="ko-KR" altLang="en-US" sz="4400" b="1" dirty="0">
                <a:solidFill>
                  <a:srgbClr val="00338D"/>
                </a:solidFill>
                <a:latin typeface="KPMG Extralight" panose="020B0303030202040204" pitchFamily="34" charset="0"/>
              </a:rPr>
              <a:t> </a:t>
            </a:r>
            <a:r>
              <a:rPr lang="en-US" altLang="ko-KR" sz="4400" b="1" dirty="0">
                <a:solidFill>
                  <a:srgbClr val="00338D"/>
                </a:solidFill>
                <a:latin typeface="KPMG Extralight" panose="020B0303030202040204" pitchFamily="34" charset="0"/>
              </a:rPr>
              <a:t>Assumptions (7/17)</a:t>
            </a:r>
          </a:p>
        </p:txBody>
      </p:sp>
      <p:sp>
        <p:nvSpPr>
          <p:cNvPr id="10" name="제목 2">
            <a:extLst>
              <a:ext uri="{FF2B5EF4-FFF2-40B4-BE49-F238E27FC236}">
                <a16:creationId xmlns:a16="http://schemas.microsoft.com/office/drawing/2014/main" id="{3C3ECB29-B165-4523-8AEA-B139D1820DD2}"/>
              </a:ext>
            </a:extLst>
          </p:cNvPr>
          <p:cNvSpPr txBox="1">
            <a:spLocks/>
          </p:cNvSpPr>
          <p:nvPr/>
        </p:nvSpPr>
        <p:spPr>
          <a:xfrm>
            <a:off x="399665" y="227197"/>
            <a:ext cx="8591450" cy="273424"/>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2500" b="1">
                <a:solidFill>
                  <a:srgbClr val="00338D"/>
                </a:solidFill>
                <a:latin typeface="KPMG Extralight" panose="020B0303030202040204" pitchFamily="34" charset="0"/>
              </a:rPr>
              <a:t>Assumptions &amp; Results</a:t>
            </a:r>
          </a:p>
        </p:txBody>
      </p:sp>
      <p:sp>
        <p:nvSpPr>
          <p:cNvPr id="23" name="Rectangle 41">
            <a:extLst>
              <a:ext uri="{FF2B5EF4-FFF2-40B4-BE49-F238E27FC236}">
                <a16:creationId xmlns:a16="http://schemas.microsoft.com/office/drawing/2014/main" id="{93D674CF-A236-4C36-856E-A809C9B90530}"/>
              </a:ext>
            </a:extLst>
          </p:cNvPr>
          <p:cNvSpPr>
            <a:spLocks noChangeArrowheads="1"/>
          </p:cNvSpPr>
          <p:nvPr/>
        </p:nvSpPr>
        <p:spPr bwMode="auto">
          <a:xfrm>
            <a:off x="495300" y="1099709"/>
            <a:ext cx="3763131" cy="360000"/>
          </a:xfrm>
          <a:prstGeom prst="rect">
            <a:avLst/>
          </a:prstGeom>
          <a:noFill/>
          <a:ln w="9525">
            <a:noFill/>
            <a:miter lim="800000"/>
            <a:headEnd/>
            <a:tailEnd/>
          </a:ln>
        </p:spPr>
        <p:txBody>
          <a:bodyPr lIns="0" tIns="0" rIns="0" bIns="0" anchor="ctr"/>
          <a:lstStyle/>
          <a:p>
            <a:pPr fontAlgn="base">
              <a:lnSpc>
                <a:spcPct val="120000"/>
              </a:lnSpc>
              <a:spcBef>
                <a:spcPct val="0"/>
              </a:spcBef>
              <a:spcAft>
                <a:spcPct val="0"/>
              </a:spcAft>
            </a:pPr>
            <a:r>
              <a:rPr lang="ko-KR" altLang="en-US" sz="1200" b="1">
                <a:solidFill>
                  <a:srgbClr val="00338D"/>
                </a:solidFill>
                <a:latin typeface="Arial" panose="020B0604020202020204" pitchFamily="34" charset="0"/>
                <a:cs typeface="Arial" panose="020B0604020202020204" pitchFamily="34" charset="0"/>
              </a:rPr>
              <a:t>▌</a:t>
            </a:r>
            <a:r>
              <a:rPr lang="en-US" altLang="ko-KR" sz="1200" b="1">
                <a:solidFill>
                  <a:srgbClr val="00338D"/>
                </a:solidFill>
                <a:latin typeface="Arial" panose="020B0604020202020204" pitchFamily="34" charset="0"/>
                <a:cs typeface="Arial" panose="020B0604020202020204" pitchFamily="34" charset="0"/>
              </a:rPr>
              <a:t>COGS_</a:t>
            </a:r>
            <a:r>
              <a:rPr lang="ko-KR" altLang="en-US" sz="1200" b="1">
                <a:solidFill>
                  <a:srgbClr val="00338D"/>
                </a:solidFill>
                <a:latin typeface="Arial" panose="020B0604020202020204" pitchFamily="34" charset="0"/>
                <a:cs typeface="Arial" panose="020B0604020202020204" pitchFamily="34" charset="0"/>
              </a:rPr>
              <a:t>제조경비</a:t>
            </a:r>
            <a:endParaRPr lang="en-US" altLang="ko-KR" sz="1400" b="1">
              <a:solidFill>
                <a:srgbClr val="00338D"/>
              </a:solidFill>
              <a:latin typeface="Arial" panose="020B0604020202020204" pitchFamily="34" charset="0"/>
              <a:cs typeface="Arial" panose="020B0604020202020204" pitchFamily="34" charset="0"/>
            </a:endParaRPr>
          </a:p>
        </p:txBody>
      </p:sp>
      <p:sp>
        <p:nvSpPr>
          <p:cNvPr id="26" name="직사각형 25">
            <a:extLst>
              <a:ext uri="{FF2B5EF4-FFF2-40B4-BE49-F238E27FC236}">
                <a16:creationId xmlns:a16="http://schemas.microsoft.com/office/drawing/2014/main" id="{516F3D39-6891-4F7E-A35B-B57EF537D319}"/>
              </a:ext>
            </a:extLst>
          </p:cNvPr>
          <p:cNvSpPr/>
          <p:nvPr/>
        </p:nvSpPr>
        <p:spPr>
          <a:xfrm>
            <a:off x="495299" y="3498174"/>
            <a:ext cx="4356101" cy="2044673"/>
          </a:xfrm>
          <a:prstGeom prst="rect">
            <a:avLst/>
          </a:prstGeom>
          <a:noFill/>
          <a:ln w="635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t"/>
          <a:lstStyle/>
          <a:p>
            <a:r>
              <a:rPr lang="en-US" altLang="ko-KR" sz="900" dirty="0">
                <a:solidFill>
                  <a:schemeClr val="bg1"/>
                </a:solidFill>
              </a:rPr>
              <a:t>Dd</a:t>
            </a:r>
          </a:p>
          <a:p>
            <a:pPr marL="171450" indent="-171450">
              <a:buFont typeface="Wingdings" panose="05000000000000000000" pitchFamily="2" charset="2"/>
              <a:buChar char="§"/>
            </a:pPr>
            <a:r>
              <a:rPr lang="ko-KR" altLang="en-US" sz="900" b="1" dirty="0">
                <a:solidFill>
                  <a:schemeClr val="tx1"/>
                </a:solidFill>
              </a:rPr>
              <a:t>국내 제조경비 가정 </a:t>
            </a:r>
            <a:r>
              <a:rPr lang="en-US" altLang="ko-KR" sz="900" b="1" dirty="0">
                <a:solidFill>
                  <a:schemeClr val="tx1"/>
                </a:solidFill>
              </a:rPr>
              <a:t>(</a:t>
            </a:r>
            <a:r>
              <a:rPr lang="ko-KR" altLang="en-US" sz="900" b="1" dirty="0">
                <a:solidFill>
                  <a:schemeClr val="tx1"/>
                </a:solidFill>
              </a:rPr>
              <a:t>사업계획 물량 준용</a:t>
            </a:r>
            <a:r>
              <a:rPr lang="en-US" altLang="ko-KR" sz="900" b="1" dirty="0">
                <a:solidFill>
                  <a:schemeClr val="tx1"/>
                </a:solidFill>
              </a:rPr>
              <a:t>)</a:t>
            </a:r>
          </a:p>
          <a:p>
            <a:pPr marL="266700" indent="-180975" latinLnBrk="1">
              <a:spcBef>
                <a:spcPts val="600"/>
              </a:spcBef>
              <a:buClr>
                <a:srgbClr val="00338D"/>
              </a:buClr>
              <a:buFont typeface="Wingdings" panose="05000000000000000000" pitchFamily="2" charset="2"/>
              <a:buChar char="ü"/>
              <a:defRPr/>
            </a:pP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사업부의 제조경비는 지급임차료</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복리후생비</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소모품비</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전력비</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지급수수료</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수선비</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기타 등 항목으로 구성되어 있으며</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각 항목별 향후 예상 추정치 및 가정은 아래와 같음</a:t>
            </a:r>
            <a:endPar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266700" indent="-180975" latinLnBrk="1">
              <a:spcBef>
                <a:spcPts val="600"/>
              </a:spcBef>
              <a:buClr>
                <a:srgbClr val="00338D"/>
              </a:buClr>
              <a:buFont typeface="Wingdings" panose="05000000000000000000" pitchFamily="2" charset="2"/>
              <a:buChar char="ü"/>
              <a:defRPr/>
            </a:pPr>
            <a:endParaRPr lang="en-US" altLang="ko-KR" sz="900" kern="0" dirty="0">
              <a:solidFill>
                <a:srgbClr val="000000"/>
              </a:solidFill>
              <a:latin typeface="Arial" panose="020B0604020202020204" pitchFamily="34" charset="0"/>
              <a:cs typeface="Arial" panose="020B0604020202020204" pitchFamily="34" charset="0"/>
            </a:endParaRPr>
          </a:p>
          <a:p>
            <a:pPr marL="266700" indent="-180975" latinLnBrk="1">
              <a:spcBef>
                <a:spcPts val="600"/>
              </a:spcBef>
              <a:buClr>
                <a:srgbClr val="00338D"/>
              </a:buClr>
              <a:buFont typeface="Wingdings" panose="05000000000000000000" pitchFamily="2" charset="2"/>
              <a:buChar char="ü"/>
              <a:defRPr/>
            </a:pPr>
            <a:endPar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266700" indent="-180975" latinLnBrk="1">
              <a:spcBef>
                <a:spcPts val="600"/>
              </a:spcBef>
              <a:buClr>
                <a:srgbClr val="00338D"/>
              </a:buClr>
              <a:buFont typeface="Wingdings" panose="05000000000000000000" pitchFamily="2" charset="2"/>
              <a:buChar char="ü"/>
              <a:defRPr/>
            </a:pPr>
            <a:endParaRPr lang="en-US" altLang="ko-KR" sz="900" kern="0" dirty="0">
              <a:solidFill>
                <a:srgbClr val="000000"/>
              </a:solidFill>
              <a:latin typeface="Arial" panose="020B0604020202020204" pitchFamily="34" charset="0"/>
              <a:cs typeface="Arial" panose="020B0604020202020204" pitchFamily="34" charset="0"/>
            </a:endParaRPr>
          </a:p>
          <a:p>
            <a:pPr marL="266700" indent="-180975" latinLnBrk="1">
              <a:spcBef>
                <a:spcPts val="600"/>
              </a:spcBef>
              <a:buClr>
                <a:srgbClr val="00338D"/>
              </a:buClr>
              <a:buFont typeface="Wingdings" panose="05000000000000000000" pitchFamily="2" charset="2"/>
              <a:buChar char="ü"/>
              <a:defRPr/>
            </a:pPr>
            <a:endPar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85725" latinLnBrk="1">
              <a:spcBef>
                <a:spcPts val="600"/>
              </a:spcBef>
              <a:buClr>
                <a:srgbClr val="00338D"/>
              </a:buClr>
              <a:defRPr/>
            </a:pPr>
            <a:endParaRPr lang="en-US" altLang="ko-KR" sz="900" kern="0" dirty="0">
              <a:solidFill>
                <a:srgbClr val="000000"/>
              </a:solidFill>
              <a:latin typeface="Arial" panose="020B0604020202020204" pitchFamily="34" charset="0"/>
              <a:cs typeface="Arial" panose="020B0604020202020204" pitchFamily="34" charset="0"/>
            </a:endParaRPr>
          </a:p>
          <a:p>
            <a:pPr marL="266700" indent="-180975" latinLnBrk="1">
              <a:spcBef>
                <a:spcPts val="600"/>
              </a:spcBef>
              <a:buClr>
                <a:srgbClr val="00338D"/>
              </a:buClr>
              <a:buFont typeface="Wingdings" panose="05000000000000000000" pitchFamily="2" charset="2"/>
              <a:buChar char="ü"/>
              <a:defRPr/>
            </a:pPr>
            <a:endPar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1" hangingPunct="1">
              <a:lnSpc>
                <a:spcPct val="100000"/>
              </a:lnSpc>
              <a:spcBef>
                <a:spcPts val="600"/>
              </a:spcBef>
              <a:spcAft>
                <a:spcPts val="0"/>
              </a:spcAft>
              <a:buClr>
                <a:srgbClr val="00338D"/>
              </a:buClr>
              <a:buSzTx/>
              <a:buFont typeface="Wingdings" panose="05000000000000000000" pitchFamily="2" charset="2"/>
              <a:buNone/>
              <a:tabLst/>
              <a:defRPr/>
            </a:pPr>
            <a:endPar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266700" indent="-171450">
              <a:buFont typeface="Wingdings" panose="05000000000000000000" pitchFamily="2" charset="2"/>
              <a:buChar char="ü"/>
            </a:pPr>
            <a:endPar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266700" indent="-171450">
              <a:buFont typeface="Wingdings" panose="05000000000000000000" pitchFamily="2" charset="2"/>
              <a:buChar char="ü"/>
            </a:pPr>
            <a:endParaRPr kumimoji="0" lang="en-US" altLang="ko-KR" sz="8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266700" indent="-171450">
              <a:buFont typeface="Wingdings" panose="05000000000000000000" pitchFamily="2" charset="2"/>
              <a:buChar char="ü"/>
            </a:pPr>
            <a:endParaRPr lang="en-US" altLang="ko-KR" sz="800" dirty="0">
              <a:solidFill>
                <a:schemeClr val="tx1"/>
              </a:solidFill>
              <a:latin typeface="Arial" panose="020B0604020202020204" pitchFamily="34" charset="0"/>
              <a:cs typeface="Arial" panose="020B0604020202020204" pitchFamily="34" charset="0"/>
            </a:endParaRPr>
          </a:p>
          <a:p>
            <a:pPr marL="266700" indent="-171450">
              <a:buFont typeface="Wingdings" panose="05000000000000000000" pitchFamily="2" charset="2"/>
              <a:buChar char="ü"/>
            </a:pPr>
            <a:endParaRPr lang="en-US" altLang="ko-KR" sz="800" dirty="0">
              <a:solidFill>
                <a:schemeClr val="tx1"/>
              </a:solidFill>
              <a:latin typeface="Arial" panose="020B0604020202020204" pitchFamily="34" charset="0"/>
              <a:cs typeface="Arial" panose="020B0604020202020204" pitchFamily="34" charset="0"/>
            </a:endParaRPr>
          </a:p>
          <a:p>
            <a:pPr marL="266700" indent="-171450">
              <a:buFont typeface="Wingdings" panose="05000000000000000000" pitchFamily="2" charset="2"/>
              <a:buChar char="ü"/>
            </a:pPr>
            <a:endParaRPr lang="en-US" altLang="ko-KR" sz="800" dirty="0">
              <a:solidFill>
                <a:schemeClr val="tx1"/>
              </a:solidFill>
              <a:latin typeface="Arial" panose="020B0604020202020204" pitchFamily="34" charset="0"/>
              <a:cs typeface="Arial" panose="020B0604020202020204" pitchFamily="34" charset="0"/>
            </a:endParaRPr>
          </a:p>
          <a:p>
            <a:pPr marL="266700" indent="-171450">
              <a:buFont typeface="Wingdings" panose="05000000000000000000" pitchFamily="2" charset="2"/>
              <a:buChar char="ü"/>
            </a:pPr>
            <a:endParaRPr lang="en-US" altLang="ko-KR" sz="800" dirty="0">
              <a:solidFill>
                <a:schemeClr val="tx1"/>
              </a:solidFill>
              <a:latin typeface="Arial" panose="020B0604020202020204" pitchFamily="34" charset="0"/>
              <a:cs typeface="Arial" panose="020B0604020202020204" pitchFamily="34" charset="0"/>
            </a:endParaRPr>
          </a:p>
          <a:p>
            <a:pPr marL="95250"/>
            <a:endParaRPr lang="en-US" altLang="ko-KR" sz="800" dirty="0">
              <a:solidFill>
                <a:schemeClr val="tx1"/>
              </a:solidFill>
              <a:latin typeface="Arial" panose="020B0604020202020204" pitchFamily="34" charset="0"/>
              <a:cs typeface="Arial" panose="020B0604020202020204" pitchFamily="34" charset="0"/>
            </a:endParaRPr>
          </a:p>
          <a:p>
            <a:pPr marL="266700" indent="-171450">
              <a:buFont typeface="Wingdings" panose="05000000000000000000" pitchFamily="2" charset="2"/>
              <a:buChar char="ü"/>
            </a:pPr>
            <a:endParaRPr kumimoji="0" lang="en-US" altLang="ko-KR" sz="8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266700" indent="-171450">
              <a:buFont typeface="Wingdings" panose="05000000000000000000" pitchFamily="2" charset="2"/>
              <a:buChar char="ü"/>
            </a:pPr>
            <a:endParaRPr lang="ko-KR" altLang="en-US" sz="900" dirty="0">
              <a:solidFill>
                <a:schemeClr val="tx1"/>
              </a:solidFill>
              <a:latin typeface="Arial" panose="020B0604020202020204" pitchFamily="34" charset="0"/>
              <a:cs typeface="Arial" panose="020B0604020202020204" pitchFamily="34" charset="0"/>
            </a:endParaRPr>
          </a:p>
        </p:txBody>
      </p:sp>
      <p:sp>
        <p:nvSpPr>
          <p:cNvPr id="31" name="직사각형 30">
            <a:extLst>
              <a:ext uri="{FF2B5EF4-FFF2-40B4-BE49-F238E27FC236}">
                <a16:creationId xmlns:a16="http://schemas.microsoft.com/office/drawing/2014/main" id="{6E41208B-C894-4055-9693-9F14BD11EE06}"/>
              </a:ext>
            </a:extLst>
          </p:cNvPr>
          <p:cNvSpPr/>
          <p:nvPr/>
        </p:nvSpPr>
        <p:spPr>
          <a:xfrm>
            <a:off x="5054600" y="3498175"/>
            <a:ext cx="4356101" cy="2043643"/>
          </a:xfrm>
          <a:prstGeom prst="rect">
            <a:avLst/>
          </a:prstGeom>
          <a:noFill/>
          <a:ln w="635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t"/>
          <a:lstStyle/>
          <a:p>
            <a:r>
              <a:rPr lang="en-US" altLang="ko-KR" sz="900" dirty="0">
                <a:solidFill>
                  <a:schemeClr val="bg1"/>
                </a:solidFill>
              </a:rPr>
              <a:t>Dd</a:t>
            </a:r>
          </a:p>
          <a:p>
            <a:pPr marL="171450" indent="-171450">
              <a:buFont typeface="Wingdings" panose="05000000000000000000" pitchFamily="2" charset="2"/>
              <a:buChar char="§"/>
            </a:pPr>
            <a:r>
              <a:rPr lang="ko-KR" altLang="en-US" sz="900" b="1" dirty="0">
                <a:solidFill>
                  <a:schemeClr val="tx1"/>
                </a:solidFill>
              </a:rPr>
              <a:t>해외 제조경비 가정</a:t>
            </a:r>
            <a:endParaRPr lang="en-US" altLang="ko-KR" sz="900" b="1" dirty="0">
              <a:solidFill>
                <a:schemeClr val="tx1"/>
              </a:solidFill>
            </a:endParaRPr>
          </a:p>
          <a:p>
            <a:pPr marL="266700" indent="-180975" latinLnBrk="1">
              <a:spcBef>
                <a:spcPts val="600"/>
              </a:spcBef>
              <a:buClr>
                <a:srgbClr val="00338D"/>
              </a:buClr>
              <a:buFont typeface="Wingdings" panose="05000000000000000000" pitchFamily="2" charset="2"/>
              <a:buChar char="ü"/>
              <a:defRPr/>
            </a:pP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사업부의 해외 제조경비는 복리후생비</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소모품비</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전력비</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지급수수료</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수선비</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기타 등 항목으로 구성되어 </a:t>
            </a:r>
            <a:r>
              <a:rPr kumimoji="0" lang="ko-KR" altLang="en-US" sz="900" b="0" i="0" u="none" strike="noStrike" kern="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있</a:t>
            </a:r>
            <a:r>
              <a:rPr lang="ko-KR" altLang="en-US" sz="900" kern="0" dirty="0">
                <a:solidFill>
                  <a:srgbClr val="000000"/>
                </a:solidFill>
                <a:latin typeface="Arial" panose="020B0604020202020204" pitchFamily="34" charset="0"/>
                <a:cs typeface="Arial" panose="020B0604020202020204" pitchFamily="34" charset="0"/>
              </a:rPr>
              <a:t>고</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대부분 양산이 본격화되는 </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2025</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년부터 발생하고 있으며</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각 항목별 향후 예상 추정치 및 가정은 </a:t>
            </a:r>
            <a:r>
              <a:rPr lang="ko-KR" altLang="en-US" sz="900" kern="0" dirty="0">
                <a:solidFill>
                  <a:srgbClr val="000000"/>
                </a:solidFill>
                <a:latin typeface="Arial" panose="020B0604020202020204" pitchFamily="34" charset="0"/>
                <a:cs typeface="Arial" panose="020B0604020202020204" pitchFamily="34" charset="0"/>
              </a:rPr>
              <a:t>다음과</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같음</a:t>
            </a:r>
            <a:endPar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266700" indent="-180975" latinLnBrk="1">
              <a:spcBef>
                <a:spcPts val="600"/>
              </a:spcBef>
              <a:buClr>
                <a:srgbClr val="00338D"/>
              </a:buClr>
              <a:buFont typeface="Wingdings" panose="05000000000000000000" pitchFamily="2" charset="2"/>
              <a:buChar char="ü"/>
              <a:defRPr/>
            </a:pPr>
            <a:endParaRPr lang="en-US" altLang="ko-KR" sz="900" kern="0" dirty="0">
              <a:solidFill>
                <a:srgbClr val="000000"/>
              </a:solidFill>
              <a:latin typeface="Arial" panose="020B0604020202020204" pitchFamily="34" charset="0"/>
              <a:cs typeface="Arial" panose="020B0604020202020204" pitchFamily="34" charset="0"/>
            </a:endParaRPr>
          </a:p>
          <a:p>
            <a:pPr marL="266700" indent="-180975" latinLnBrk="1">
              <a:spcBef>
                <a:spcPts val="600"/>
              </a:spcBef>
              <a:buClr>
                <a:srgbClr val="00338D"/>
              </a:buClr>
              <a:buFont typeface="Wingdings" panose="05000000000000000000" pitchFamily="2" charset="2"/>
              <a:buChar char="ü"/>
              <a:defRPr/>
            </a:pPr>
            <a:endParaRPr lang="en-US" altLang="ko-KR" sz="900" kern="0" dirty="0">
              <a:solidFill>
                <a:srgbClr val="000000"/>
              </a:solidFill>
              <a:latin typeface="Arial" panose="020B0604020202020204" pitchFamily="34" charset="0"/>
              <a:cs typeface="Arial" panose="020B0604020202020204" pitchFamily="34" charset="0"/>
            </a:endParaRPr>
          </a:p>
          <a:p>
            <a:pPr marL="266700" indent="-180975" latinLnBrk="1">
              <a:spcBef>
                <a:spcPts val="600"/>
              </a:spcBef>
              <a:buClr>
                <a:srgbClr val="00338D"/>
              </a:buClr>
              <a:buFont typeface="Wingdings" panose="05000000000000000000" pitchFamily="2" charset="2"/>
              <a:buChar char="ü"/>
              <a:defRPr/>
            </a:pPr>
            <a:endParaRPr lang="en-US" altLang="ko-KR" sz="900" kern="0" dirty="0">
              <a:solidFill>
                <a:srgbClr val="000000"/>
              </a:solidFill>
              <a:latin typeface="Arial" panose="020B0604020202020204" pitchFamily="34" charset="0"/>
              <a:cs typeface="Arial" panose="020B0604020202020204" pitchFamily="34" charset="0"/>
            </a:endParaRPr>
          </a:p>
          <a:p>
            <a:pPr marL="85725" latinLnBrk="1">
              <a:spcBef>
                <a:spcPts val="600"/>
              </a:spcBef>
              <a:buClr>
                <a:srgbClr val="00338D"/>
              </a:buClr>
              <a:defRPr/>
            </a:pPr>
            <a:endParaRPr lang="en-US" altLang="ko-KR" sz="900" kern="0" dirty="0">
              <a:solidFill>
                <a:srgbClr val="000000"/>
              </a:solidFill>
              <a:latin typeface="Arial" panose="020B0604020202020204" pitchFamily="34" charset="0"/>
              <a:cs typeface="Arial" panose="020B0604020202020204" pitchFamily="34" charset="0"/>
            </a:endParaRPr>
          </a:p>
          <a:p>
            <a:pPr marL="266700" marR="0" lvl="0" indent="-180975" algn="l" defTabSz="914400" rtl="0" eaLnBrk="1" fontAlgn="auto" latinLnBrk="1" hangingPunct="1">
              <a:lnSpc>
                <a:spcPct val="100000"/>
              </a:lnSpc>
              <a:spcBef>
                <a:spcPts val="600"/>
              </a:spcBef>
              <a:spcAft>
                <a:spcPts val="0"/>
              </a:spcAft>
              <a:buClr>
                <a:srgbClr val="00338D"/>
              </a:buClr>
              <a:buSzTx/>
              <a:buFont typeface="Wingdings" panose="05000000000000000000" pitchFamily="2" charset="2"/>
              <a:buChar char="ü"/>
              <a:tabLst/>
              <a:defRPr/>
            </a:pPr>
            <a:endPar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95250"/>
            <a:r>
              <a:rPr lang="en-US" altLang="ko-KR" sz="900" dirty="0">
                <a:solidFill>
                  <a:schemeClr val="tx1"/>
                </a:solidFill>
                <a:latin typeface="Arial" panose="020B0604020202020204" pitchFamily="34" charset="0"/>
                <a:cs typeface="Arial" panose="020B0604020202020204" pitchFamily="34" charset="0"/>
              </a:rPr>
              <a:t> </a:t>
            </a:r>
            <a:endParaRPr lang="ko-KR" altLang="en-US" sz="900" dirty="0">
              <a:solidFill>
                <a:schemeClr val="tx1"/>
              </a:solidFill>
              <a:latin typeface="Arial" panose="020B0604020202020204" pitchFamily="34" charset="0"/>
              <a:cs typeface="Arial" panose="020B0604020202020204" pitchFamily="34" charset="0"/>
            </a:endParaRPr>
          </a:p>
        </p:txBody>
      </p:sp>
      <p:graphicFrame>
        <p:nvGraphicFramePr>
          <p:cNvPr id="22" name="표 21">
            <a:extLst>
              <a:ext uri="{FF2B5EF4-FFF2-40B4-BE49-F238E27FC236}">
                <a16:creationId xmlns:a16="http://schemas.microsoft.com/office/drawing/2014/main" id="{BBE6B364-F9A7-460A-891F-6EE4E8B6C1A3}"/>
              </a:ext>
            </a:extLst>
          </p:cNvPr>
          <p:cNvGraphicFramePr>
            <a:graphicFrameLocks noGrp="1"/>
          </p:cNvGraphicFramePr>
          <p:nvPr>
            <p:extLst>
              <p:ext uri="{D42A27DB-BD31-4B8C-83A1-F6EECF244321}">
                <p14:modId xmlns:p14="http://schemas.microsoft.com/office/powerpoint/2010/main" val="2379245079"/>
              </p:ext>
            </p:extLst>
          </p:nvPr>
        </p:nvGraphicFramePr>
        <p:xfrm>
          <a:off x="643468" y="4328137"/>
          <a:ext cx="4083650" cy="1097280"/>
        </p:xfrm>
        <a:graphic>
          <a:graphicData uri="http://schemas.openxmlformats.org/drawingml/2006/table">
            <a:tbl>
              <a:tblPr/>
              <a:tblGrid>
                <a:gridCol w="639323">
                  <a:extLst>
                    <a:ext uri="{9D8B030D-6E8A-4147-A177-3AD203B41FA5}">
                      <a16:colId xmlns:a16="http://schemas.microsoft.com/office/drawing/2014/main" val="3521265040"/>
                    </a:ext>
                  </a:extLst>
                </a:gridCol>
                <a:gridCol w="476343">
                  <a:extLst>
                    <a:ext uri="{9D8B030D-6E8A-4147-A177-3AD203B41FA5}">
                      <a16:colId xmlns:a16="http://schemas.microsoft.com/office/drawing/2014/main" val="4025089595"/>
                    </a:ext>
                  </a:extLst>
                </a:gridCol>
                <a:gridCol w="586269">
                  <a:extLst>
                    <a:ext uri="{9D8B030D-6E8A-4147-A177-3AD203B41FA5}">
                      <a16:colId xmlns:a16="http://schemas.microsoft.com/office/drawing/2014/main" val="1108194258"/>
                    </a:ext>
                  </a:extLst>
                </a:gridCol>
                <a:gridCol w="476343">
                  <a:extLst>
                    <a:ext uri="{9D8B030D-6E8A-4147-A177-3AD203B41FA5}">
                      <a16:colId xmlns:a16="http://schemas.microsoft.com/office/drawing/2014/main" val="3871319869"/>
                    </a:ext>
                  </a:extLst>
                </a:gridCol>
                <a:gridCol w="476343">
                  <a:extLst>
                    <a:ext uri="{9D8B030D-6E8A-4147-A177-3AD203B41FA5}">
                      <a16:colId xmlns:a16="http://schemas.microsoft.com/office/drawing/2014/main" val="2330132995"/>
                    </a:ext>
                  </a:extLst>
                </a:gridCol>
                <a:gridCol w="476343">
                  <a:extLst>
                    <a:ext uri="{9D8B030D-6E8A-4147-A177-3AD203B41FA5}">
                      <a16:colId xmlns:a16="http://schemas.microsoft.com/office/drawing/2014/main" val="2051851639"/>
                    </a:ext>
                  </a:extLst>
                </a:gridCol>
                <a:gridCol w="476343">
                  <a:extLst>
                    <a:ext uri="{9D8B030D-6E8A-4147-A177-3AD203B41FA5}">
                      <a16:colId xmlns:a16="http://schemas.microsoft.com/office/drawing/2014/main" val="3571652433"/>
                    </a:ext>
                  </a:extLst>
                </a:gridCol>
                <a:gridCol w="476343">
                  <a:extLst>
                    <a:ext uri="{9D8B030D-6E8A-4147-A177-3AD203B41FA5}">
                      <a16:colId xmlns:a16="http://schemas.microsoft.com/office/drawing/2014/main" val="1352799421"/>
                    </a:ext>
                  </a:extLst>
                </a:gridCol>
              </a:tblGrid>
              <a:tr h="93803">
                <a:tc>
                  <a:txBody>
                    <a:bodyPr/>
                    <a:lstStyle/>
                    <a:p>
                      <a:pPr algn="l" fontAlgn="ctr"/>
                      <a:r>
                        <a:rPr lang="en-US" sz="800" b="1" i="0" u="none" strike="noStrike" err="1">
                          <a:solidFill>
                            <a:schemeClr val="bg1"/>
                          </a:solidFill>
                          <a:effectLst/>
                          <a:latin typeface="맑은 고딕" panose="020B0503020000020004" pitchFamily="50" charset="-127"/>
                          <a:ea typeface="맑은 고딕" panose="020B0503020000020004" pitchFamily="50" charset="-127"/>
                        </a:rPr>
                        <a:t>KRWm</a:t>
                      </a:r>
                      <a:endParaRPr lang="en-US" sz="800" b="1" i="0" u="none" strike="noStrike">
                        <a:solidFill>
                          <a:schemeClr val="bg1"/>
                        </a:solidFill>
                        <a:effectLst/>
                        <a:latin typeface="맑은 고딕" panose="020B0503020000020004" pitchFamily="50" charset="-127"/>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sz="800" b="1" i="0" u="none" strike="noStrike">
                          <a:solidFill>
                            <a:schemeClr val="bg1"/>
                          </a:solidFill>
                          <a:effectLst/>
                          <a:latin typeface="Arial" panose="020B0604020202020204" pitchFamily="34" charset="0"/>
                          <a:ea typeface="맑은 고딕" panose="020B0503020000020004" pitchFamily="50" charset="-127"/>
                        </a:rPr>
                        <a:t>VC/FC</a:t>
                      </a:r>
                    </a:p>
                  </a:txBody>
                  <a:tcPr marL="36000" marR="36000" marT="0" marB="0" anchor="ctr">
                    <a:lnL w="6350" cap="flat" cmpd="sng" algn="ctr">
                      <a:no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sz="800" b="1" i="0" u="none" strike="noStrike">
                          <a:solidFill>
                            <a:schemeClr val="bg1"/>
                          </a:solidFill>
                          <a:effectLst/>
                          <a:latin typeface="Arial" panose="020B0604020202020204" pitchFamily="34" charset="0"/>
                          <a:ea typeface="맑은 고딕" panose="020B0503020000020004" pitchFamily="50" charset="-127"/>
                        </a:rPr>
                        <a:t>2022 2H F</a:t>
                      </a:r>
                    </a:p>
                  </a:txBody>
                  <a:tcPr marL="36000" marR="36000" marT="0" marB="0" anchor="ctr">
                    <a:lnL w="6350" cap="flat" cmpd="sng" algn="ctr">
                      <a:no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sz="800" b="1" i="0" u="none" strike="noStrike">
                          <a:solidFill>
                            <a:schemeClr val="bg1"/>
                          </a:solidFill>
                          <a:effectLst/>
                          <a:latin typeface="Arial" panose="020B0604020202020204" pitchFamily="34" charset="0"/>
                          <a:ea typeface="맑은 고딕" panose="020B0503020000020004" pitchFamily="50" charset="-127"/>
                        </a:rPr>
                        <a:t>2023 F</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sz="800" b="1" i="0" u="none" strike="noStrike">
                          <a:solidFill>
                            <a:schemeClr val="bg1"/>
                          </a:solidFill>
                          <a:effectLst/>
                          <a:latin typeface="Arial" panose="020B0604020202020204" pitchFamily="34" charset="0"/>
                          <a:ea typeface="맑은 고딕" panose="020B0503020000020004" pitchFamily="50" charset="-127"/>
                        </a:rPr>
                        <a:t>2024 F</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sz="800" b="1" i="0" u="none" strike="noStrike">
                          <a:solidFill>
                            <a:schemeClr val="bg1"/>
                          </a:solidFill>
                          <a:effectLst/>
                          <a:latin typeface="Arial" panose="020B0604020202020204" pitchFamily="34" charset="0"/>
                          <a:ea typeface="맑은 고딕" panose="020B0503020000020004" pitchFamily="50" charset="-127"/>
                        </a:rPr>
                        <a:t>2025 F</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sz="800" b="1" i="0" u="none" strike="noStrike">
                          <a:solidFill>
                            <a:schemeClr val="bg1"/>
                          </a:solidFill>
                          <a:effectLst/>
                          <a:latin typeface="Arial" panose="020B0604020202020204" pitchFamily="34" charset="0"/>
                          <a:ea typeface="맑은 고딕" panose="020B0503020000020004" pitchFamily="50" charset="-127"/>
                        </a:rPr>
                        <a:t>2026 F</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sz="800" b="1" i="0" u="none" strike="noStrike">
                          <a:solidFill>
                            <a:schemeClr val="bg1"/>
                          </a:solidFill>
                          <a:effectLst/>
                          <a:latin typeface="Arial" panose="020B0604020202020204" pitchFamily="34" charset="0"/>
                          <a:ea typeface="맑은 고딕" panose="020B0503020000020004" pitchFamily="50" charset="-127"/>
                        </a:rPr>
                        <a:t>2027 F</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solidFill>
                      <a:srgbClr val="00338D"/>
                    </a:solidFill>
                  </a:tcPr>
                </a:tc>
                <a:extLst>
                  <a:ext uri="{0D108BD9-81ED-4DB2-BD59-A6C34878D82A}">
                    <a16:rowId xmlns:a16="http://schemas.microsoft.com/office/drawing/2014/main" val="205138189"/>
                  </a:ext>
                </a:extLst>
              </a:tr>
              <a:tr h="93803">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지급임차료</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FC</a:t>
                      </a:r>
                    </a:p>
                  </a:txBody>
                  <a:tcPr marL="36000" marR="36000" marT="0" marB="0" anchor="ctr">
                    <a:lnL w="6350" cap="flat" cmpd="sng" algn="ctr">
                      <a:no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rPr>
                        <a:t>96</a:t>
                      </a:r>
                    </a:p>
                  </a:txBody>
                  <a:tcPr marL="36000" marR="36000" marT="0" marB="0" anchor="ctr">
                    <a:lnL w="6350" cap="flat" cmpd="sng" algn="ctr">
                      <a:no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197</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198</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200</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203</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206</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extLst>
                  <a:ext uri="{0D108BD9-81ED-4DB2-BD59-A6C34878D82A}">
                    <a16:rowId xmlns:a16="http://schemas.microsoft.com/office/drawing/2014/main" val="824335338"/>
                  </a:ext>
                </a:extLst>
              </a:tr>
              <a:tr h="93803">
                <a:tc>
                  <a:txBody>
                    <a:bodyPr/>
                    <a:lstStyle/>
                    <a:p>
                      <a:pPr algn="l" fontAlgn="ctr"/>
                      <a:r>
                        <a:rPr lang="ko-KR" altLang="en-US" sz="800" b="0" i="0" u="none" strike="noStrike" dirty="0">
                          <a:solidFill>
                            <a:srgbClr val="000000"/>
                          </a:solidFill>
                          <a:effectLst/>
                          <a:latin typeface="맑은 고딕" panose="020B0503020000020004" pitchFamily="50" charset="-127"/>
                          <a:ea typeface="맑은 고딕" panose="020B0503020000020004" pitchFamily="50" charset="-127"/>
                        </a:rPr>
                        <a:t>복리후생비</a:t>
                      </a:r>
                      <a:r>
                        <a:rPr lang="en-US" altLang="ko-KR" sz="800" b="0" i="0" u="none" strike="noStrike" baseline="30000" dirty="0">
                          <a:solidFill>
                            <a:srgbClr val="000000"/>
                          </a:solidFill>
                          <a:effectLst/>
                          <a:latin typeface="맑은 고딕" panose="020B0503020000020004" pitchFamily="50" charset="-127"/>
                          <a:ea typeface="맑은 고딕" panose="020B0503020000020004" pitchFamily="50" charset="-127"/>
                        </a:rPr>
                        <a:t>2</a:t>
                      </a:r>
                      <a:endParaRPr lang="ko-KR" altLang="en-US" sz="8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FC</a:t>
                      </a:r>
                    </a:p>
                  </a:txBody>
                  <a:tcPr marL="36000" marR="36000" marT="0" marB="0" anchor="ctr">
                    <a:lnL w="6350" cap="flat" cmpd="sng" algn="ctr">
                      <a:noFill/>
                      <a:prstDash val="solid"/>
                      <a:round/>
                      <a:headEnd type="none" w="med" len="med"/>
                      <a:tailEnd type="none" w="med" len="med"/>
                    </a:lnL>
                    <a:lnR>
                      <a:noFill/>
                    </a:lnR>
                    <a:lnT>
                      <a:noFill/>
                    </a:lnT>
                    <a:lnB>
                      <a:noFill/>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rPr>
                        <a:t>117</a:t>
                      </a:r>
                    </a:p>
                  </a:txBody>
                  <a:tcPr marL="36000" marR="36000" marT="0" marB="0" anchor="ctr">
                    <a:lnL w="6350" cap="flat" cmpd="sng" algn="ctr">
                      <a:noFill/>
                      <a:prstDash val="solid"/>
                      <a:round/>
                      <a:headEnd type="none" w="med" len="med"/>
                      <a:tailEnd type="none" w="med" len="med"/>
                    </a:lnL>
                    <a:lnR>
                      <a:noFill/>
                    </a:lnR>
                    <a:lnT>
                      <a:noFill/>
                    </a:lnT>
                    <a:lnB>
                      <a:noFill/>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rPr>
                        <a:t>278</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284</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290</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300</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309</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524001221"/>
                  </a:ext>
                </a:extLst>
              </a:tr>
              <a:tr h="93803">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소모품비</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VC</a:t>
                      </a:r>
                    </a:p>
                  </a:txBody>
                  <a:tcPr marL="36000" marR="36000" marT="0" marB="0" anchor="ctr">
                    <a:lnL w="6350" cap="flat" cmpd="sng" algn="ctr">
                      <a:noFill/>
                      <a:prstDash val="solid"/>
                      <a:round/>
                      <a:headEnd type="none" w="med" len="med"/>
                      <a:tailEnd type="none" w="med" len="med"/>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22</a:t>
                      </a:r>
                    </a:p>
                  </a:txBody>
                  <a:tcPr marL="36000" marR="36000" marT="0" marB="0" anchor="ctr">
                    <a:lnL w="6350" cap="flat" cmpd="sng" algn="ctr">
                      <a:noFill/>
                      <a:prstDash val="solid"/>
                      <a:round/>
                      <a:headEnd type="none" w="med" len="med"/>
                      <a:tailEnd type="none" w="med" len="med"/>
                    </a:lnL>
                    <a:lnR>
                      <a:noFill/>
                    </a:lnR>
                    <a:lnT>
                      <a:noFill/>
                    </a:lnT>
                    <a:lnB>
                      <a:noFill/>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rPr>
                        <a:t>123</a:t>
                      </a:r>
                    </a:p>
                  </a:txBody>
                  <a:tcPr marL="36000" marR="36000" marT="0" marB="0" anchor="ctr">
                    <a:lnL>
                      <a:noFill/>
                    </a:lnL>
                    <a:lnR>
                      <a:noFill/>
                    </a:lnR>
                    <a:lnT>
                      <a:noFill/>
                    </a:lnT>
                    <a:lnB>
                      <a:noFill/>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rPr>
                        <a:t>154</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155</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157</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160</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1694139719"/>
                  </a:ext>
                </a:extLst>
              </a:tr>
              <a:tr h="93803">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전력비</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VC</a:t>
                      </a:r>
                    </a:p>
                  </a:txBody>
                  <a:tcPr marL="36000" marR="36000" marT="0" marB="0" anchor="ctr">
                    <a:lnL w="6350" cap="flat" cmpd="sng" algn="ctr">
                      <a:noFill/>
                      <a:prstDash val="solid"/>
                      <a:round/>
                      <a:headEnd type="none" w="med" len="med"/>
                      <a:tailEnd type="none" w="med" len="med"/>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139</a:t>
                      </a:r>
                    </a:p>
                  </a:txBody>
                  <a:tcPr marL="36000" marR="36000" marT="0" marB="0" anchor="ctr">
                    <a:lnL w="6350" cap="flat" cmpd="sng" algn="ctr">
                      <a:noFill/>
                      <a:prstDash val="solid"/>
                      <a:round/>
                      <a:headEnd type="none" w="med" len="med"/>
                      <a:tailEnd type="none" w="med" len="med"/>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276</a:t>
                      </a:r>
                    </a:p>
                  </a:txBody>
                  <a:tcPr marL="36000" marR="36000" marT="0" marB="0" anchor="ctr">
                    <a:lnL>
                      <a:noFill/>
                    </a:lnL>
                    <a:lnR>
                      <a:noFill/>
                    </a:lnR>
                    <a:lnT>
                      <a:noFill/>
                    </a:lnT>
                    <a:lnB>
                      <a:noFill/>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rPr>
                        <a:t>348</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353</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358</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363</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3117208531"/>
                  </a:ext>
                </a:extLst>
              </a:tr>
              <a:tr h="93803">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지급수수료</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FC</a:t>
                      </a:r>
                    </a:p>
                  </a:txBody>
                  <a:tcPr marL="36000" marR="36000" marT="0" marB="0" anchor="ctr">
                    <a:lnL w="6350" cap="flat" cmpd="sng" algn="ctr">
                      <a:noFill/>
                      <a:prstDash val="solid"/>
                      <a:round/>
                      <a:headEnd type="none" w="med" len="med"/>
                      <a:tailEnd type="none" w="med" len="med"/>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9</a:t>
                      </a:r>
                    </a:p>
                  </a:txBody>
                  <a:tcPr marL="36000" marR="36000" marT="0" marB="0" anchor="ctr">
                    <a:lnL w="6350" cap="flat" cmpd="sng" algn="ctr">
                      <a:noFill/>
                      <a:prstDash val="solid"/>
                      <a:round/>
                      <a:headEnd type="none" w="med" len="med"/>
                      <a:tailEnd type="none" w="med" len="med"/>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19</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19</a:t>
                      </a:r>
                    </a:p>
                  </a:txBody>
                  <a:tcPr marL="36000" marR="36000" marT="0" marB="0" anchor="ctr">
                    <a:lnL>
                      <a:noFill/>
                    </a:lnL>
                    <a:lnR>
                      <a:noFill/>
                    </a:lnR>
                    <a:lnT>
                      <a:noFill/>
                    </a:lnT>
                    <a:lnB>
                      <a:noFill/>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rPr>
                        <a:t>19</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19</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20</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313884345"/>
                  </a:ext>
                </a:extLst>
              </a:tr>
              <a:tr h="93803">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수선비</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VC</a:t>
                      </a:r>
                    </a:p>
                  </a:txBody>
                  <a:tcPr marL="36000" marR="36000" marT="0" marB="0" anchor="ctr">
                    <a:lnL w="6350" cap="flat" cmpd="sng" algn="ctr">
                      <a:noFill/>
                      <a:prstDash val="solid"/>
                      <a:round/>
                      <a:headEnd type="none" w="med" len="med"/>
                      <a:tailEnd type="none" w="med" len="med"/>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31</a:t>
                      </a:r>
                    </a:p>
                  </a:txBody>
                  <a:tcPr marL="36000" marR="36000" marT="0" marB="0" anchor="ctr">
                    <a:lnL w="6350" cap="flat" cmpd="sng" algn="ctr">
                      <a:noFill/>
                      <a:prstDash val="solid"/>
                      <a:round/>
                      <a:headEnd type="none" w="med" len="med"/>
                      <a:tailEnd type="none" w="med" len="med"/>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104</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130</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131</a:t>
                      </a:r>
                    </a:p>
                  </a:txBody>
                  <a:tcPr marL="36000" marR="36000" marT="0" marB="0" anchor="ctr">
                    <a:lnL>
                      <a:noFill/>
                    </a:lnL>
                    <a:lnR>
                      <a:noFill/>
                    </a:lnR>
                    <a:lnT>
                      <a:noFill/>
                    </a:lnT>
                    <a:lnB>
                      <a:noFill/>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rPr>
                        <a:t>133</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136</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227254886"/>
                  </a:ext>
                </a:extLst>
              </a:tr>
              <a:tr h="93803">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기타</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FC</a:t>
                      </a:r>
                    </a:p>
                  </a:txBody>
                  <a:tcPr marL="36000" marR="36000" marT="0" marB="0" anchor="ctr">
                    <a:lnL w="6350" cap="flat" cmpd="sng" algn="ctr">
                      <a:no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25</a:t>
                      </a:r>
                    </a:p>
                  </a:txBody>
                  <a:tcPr marL="36000" marR="36000" marT="0" marB="0" anchor="ctr">
                    <a:lnL w="6350" cap="flat" cmpd="sng" algn="ctr">
                      <a:no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58</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58</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58</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58</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rPr>
                        <a:t>58</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675101979"/>
                  </a:ext>
                </a:extLst>
              </a:tr>
              <a:tr h="93803">
                <a:tc>
                  <a:txBody>
                    <a:bodyPr/>
                    <a:lstStyle/>
                    <a:p>
                      <a:pPr algn="l" fontAlgn="ctr"/>
                      <a:r>
                        <a:rPr lang="ko-KR" altLang="en-US" sz="800" b="1" i="0" u="none" strike="noStrike">
                          <a:solidFill>
                            <a:srgbClr val="000000"/>
                          </a:solidFill>
                          <a:effectLst/>
                          <a:latin typeface="맑은 고딕" panose="020B0503020000020004" pitchFamily="50" charset="-127"/>
                          <a:ea typeface="맑은 고딕" panose="020B0503020000020004" pitchFamily="50" charset="-127"/>
                        </a:rPr>
                        <a:t>제조경비</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endPar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no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맑은 고딕" panose="020B0503020000020004" pitchFamily="50" charset="-127"/>
                          <a:ea typeface="맑은 고딕" panose="020B0503020000020004" pitchFamily="50" charset="-127"/>
                        </a:rPr>
                        <a:t>439</a:t>
                      </a:r>
                    </a:p>
                  </a:txBody>
                  <a:tcPr marL="36000" marR="36000" marT="0" marB="0" anchor="ctr">
                    <a:lnL w="6350" cap="flat" cmpd="sng" algn="ctr">
                      <a:no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맑은 고딕" panose="020B0503020000020004" pitchFamily="50" charset="-127"/>
                          <a:ea typeface="맑은 고딕" panose="020B0503020000020004" pitchFamily="50" charset="-127"/>
                        </a:rPr>
                        <a:t>1,055</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맑은 고딕" panose="020B0503020000020004" pitchFamily="50" charset="-127"/>
                          <a:ea typeface="맑은 고딕" panose="020B0503020000020004" pitchFamily="50" charset="-127"/>
                        </a:rPr>
                        <a:t>1,191</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맑은 고딕" panose="020B0503020000020004" pitchFamily="50" charset="-127"/>
                          <a:ea typeface="맑은 고딕" panose="020B0503020000020004" pitchFamily="50" charset="-127"/>
                        </a:rPr>
                        <a:t>1,208</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맑은 고딕" panose="020B0503020000020004" pitchFamily="50" charset="-127"/>
                          <a:ea typeface="맑은 고딕" panose="020B0503020000020004" pitchFamily="50" charset="-127"/>
                        </a:rPr>
                        <a:t>1,228</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dirty="0">
                          <a:solidFill>
                            <a:srgbClr val="000000"/>
                          </a:solidFill>
                          <a:effectLst/>
                          <a:latin typeface="맑은 고딕" panose="020B0503020000020004" pitchFamily="50" charset="-127"/>
                          <a:ea typeface="맑은 고딕" panose="020B0503020000020004" pitchFamily="50" charset="-127"/>
                        </a:rPr>
                        <a:t>1,252</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647923687"/>
                  </a:ext>
                </a:extLst>
              </a:tr>
            </a:tbl>
          </a:graphicData>
        </a:graphic>
      </p:graphicFrame>
      <p:graphicFrame>
        <p:nvGraphicFramePr>
          <p:cNvPr id="25" name="표 24">
            <a:extLst>
              <a:ext uri="{FF2B5EF4-FFF2-40B4-BE49-F238E27FC236}">
                <a16:creationId xmlns:a16="http://schemas.microsoft.com/office/drawing/2014/main" id="{A6E69CE2-6F1F-4999-B712-A1EA2C1FE534}"/>
              </a:ext>
            </a:extLst>
          </p:cNvPr>
          <p:cNvGraphicFramePr>
            <a:graphicFrameLocks noGrp="1"/>
          </p:cNvGraphicFramePr>
          <p:nvPr/>
        </p:nvGraphicFramePr>
        <p:xfrm>
          <a:off x="5178882" y="4328137"/>
          <a:ext cx="4083650" cy="979200"/>
        </p:xfrm>
        <a:graphic>
          <a:graphicData uri="http://schemas.openxmlformats.org/drawingml/2006/table">
            <a:tbl>
              <a:tblPr/>
              <a:tblGrid>
                <a:gridCol w="639323">
                  <a:extLst>
                    <a:ext uri="{9D8B030D-6E8A-4147-A177-3AD203B41FA5}">
                      <a16:colId xmlns:a16="http://schemas.microsoft.com/office/drawing/2014/main" val="3521265040"/>
                    </a:ext>
                  </a:extLst>
                </a:gridCol>
                <a:gridCol w="476343">
                  <a:extLst>
                    <a:ext uri="{9D8B030D-6E8A-4147-A177-3AD203B41FA5}">
                      <a16:colId xmlns:a16="http://schemas.microsoft.com/office/drawing/2014/main" val="4025089595"/>
                    </a:ext>
                  </a:extLst>
                </a:gridCol>
                <a:gridCol w="586269">
                  <a:extLst>
                    <a:ext uri="{9D8B030D-6E8A-4147-A177-3AD203B41FA5}">
                      <a16:colId xmlns:a16="http://schemas.microsoft.com/office/drawing/2014/main" val="1108194258"/>
                    </a:ext>
                  </a:extLst>
                </a:gridCol>
                <a:gridCol w="476343">
                  <a:extLst>
                    <a:ext uri="{9D8B030D-6E8A-4147-A177-3AD203B41FA5}">
                      <a16:colId xmlns:a16="http://schemas.microsoft.com/office/drawing/2014/main" val="3871319869"/>
                    </a:ext>
                  </a:extLst>
                </a:gridCol>
                <a:gridCol w="476343">
                  <a:extLst>
                    <a:ext uri="{9D8B030D-6E8A-4147-A177-3AD203B41FA5}">
                      <a16:colId xmlns:a16="http://schemas.microsoft.com/office/drawing/2014/main" val="2330132995"/>
                    </a:ext>
                  </a:extLst>
                </a:gridCol>
                <a:gridCol w="476343">
                  <a:extLst>
                    <a:ext uri="{9D8B030D-6E8A-4147-A177-3AD203B41FA5}">
                      <a16:colId xmlns:a16="http://schemas.microsoft.com/office/drawing/2014/main" val="2051851639"/>
                    </a:ext>
                  </a:extLst>
                </a:gridCol>
                <a:gridCol w="476343">
                  <a:extLst>
                    <a:ext uri="{9D8B030D-6E8A-4147-A177-3AD203B41FA5}">
                      <a16:colId xmlns:a16="http://schemas.microsoft.com/office/drawing/2014/main" val="3571652433"/>
                    </a:ext>
                  </a:extLst>
                </a:gridCol>
                <a:gridCol w="476343">
                  <a:extLst>
                    <a:ext uri="{9D8B030D-6E8A-4147-A177-3AD203B41FA5}">
                      <a16:colId xmlns:a16="http://schemas.microsoft.com/office/drawing/2014/main" val="1352799421"/>
                    </a:ext>
                  </a:extLst>
                </a:gridCol>
              </a:tblGrid>
              <a:tr h="122400">
                <a:tc>
                  <a:txBody>
                    <a:bodyPr/>
                    <a:lstStyle/>
                    <a:p>
                      <a:pPr algn="l" fontAlgn="ctr"/>
                      <a:r>
                        <a:rPr lang="en-US" sz="800" b="1" i="0" u="none" strike="noStrike" err="1">
                          <a:solidFill>
                            <a:schemeClr val="bg1"/>
                          </a:solidFill>
                          <a:effectLst/>
                          <a:latin typeface="맑은 고딕" panose="020B0503020000020004" pitchFamily="50" charset="-127"/>
                          <a:ea typeface="맑은 고딕" panose="020B0503020000020004" pitchFamily="50" charset="-127"/>
                        </a:rPr>
                        <a:t>KRWm</a:t>
                      </a:r>
                      <a:endParaRPr lang="en-US" sz="800" b="1" i="0" u="none" strike="noStrike">
                        <a:solidFill>
                          <a:schemeClr val="bg1"/>
                        </a:solidFill>
                        <a:effectLst/>
                        <a:latin typeface="맑은 고딕" panose="020B0503020000020004" pitchFamily="50" charset="-127"/>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sz="800" b="1" i="0" u="none" strike="noStrike">
                          <a:solidFill>
                            <a:schemeClr val="bg1"/>
                          </a:solidFill>
                          <a:effectLst/>
                          <a:latin typeface="Arial" panose="020B0604020202020204" pitchFamily="34" charset="0"/>
                          <a:ea typeface="맑은 고딕" panose="020B0503020000020004" pitchFamily="50" charset="-127"/>
                        </a:rPr>
                        <a:t>VC/FC</a:t>
                      </a:r>
                    </a:p>
                  </a:txBody>
                  <a:tcPr marL="36000" marR="36000" marT="0" marB="0" anchor="ctr">
                    <a:lnL w="6350" cap="flat" cmpd="sng" algn="ctr">
                      <a:no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sz="800" b="1" i="0" u="none" strike="noStrike">
                          <a:solidFill>
                            <a:schemeClr val="bg1"/>
                          </a:solidFill>
                          <a:effectLst/>
                          <a:latin typeface="Arial" panose="020B0604020202020204" pitchFamily="34" charset="0"/>
                          <a:ea typeface="맑은 고딕" panose="020B0503020000020004" pitchFamily="50" charset="-127"/>
                        </a:rPr>
                        <a:t>2022 2H F</a:t>
                      </a:r>
                    </a:p>
                  </a:txBody>
                  <a:tcPr marL="36000" marR="36000" marT="0" marB="0" anchor="ctr">
                    <a:lnL w="6350" cap="flat" cmpd="sng" algn="ctr">
                      <a:no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sz="800" b="1" i="0" u="none" strike="noStrike">
                          <a:solidFill>
                            <a:schemeClr val="bg1"/>
                          </a:solidFill>
                          <a:effectLst/>
                          <a:latin typeface="Arial" panose="020B0604020202020204" pitchFamily="34" charset="0"/>
                          <a:ea typeface="맑은 고딕" panose="020B0503020000020004" pitchFamily="50" charset="-127"/>
                        </a:rPr>
                        <a:t>2023 F</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sz="800" b="1" i="0" u="none" strike="noStrike">
                          <a:solidFill>
                            <a:schemeClr val="bg1"/>
                          </a:solidFill>
                          <a:effectLst/>
                          <a:latin typeface="Arial" panose="020B0604020202020204" pitchFamily="34" charset="0"/>
                          <a:ea typeface="맑은 고딕" panose="020B0503020000020004" pitchFamily="50" charset="-127"/>
                        </a:rPr>
                        <a:t>2024 F</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sz="800" b="1" i="0" u="none" strike="noStrike">
                          <a:solidFill>
                            <a:schemeClr val="bg1"/>
                          </a:solidFill>
                          <a:effectLst/>
                          <a:latin typeface="Arial" panose="020B0604020202020204" pitchFamily="34" charset="0"/>
                          <a:ea typeface="맑은 고딕" panose="020B0503020000020004" pitchFamily="50" charset="-127"/>
                        </a:rPr>
                        <a:t>2025 F</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sz="800" b="1" i="0" u="none" strike="noStrike">
                          <a:solidFill>
                            <a:schemeClr val="bg1"/>
                          </a:solidFill>
                          <a:effectLst/>
                          <a:latin typeface="Arial" panose="020B0604020202020204" pitchFamily="34" charset="0"/>
                          <a:ea typeface="맑은 고딕" panose="020B0503020000020004" pitchFamily="50" charset="-127"/>
                        </a:rPr>
                        <a:t>2026 F</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sz="800" b="1" i="0" u="none" strike="noStrike">
                          <a:solidFill>
                            <a:schemeClr val="bg1"/>
                          </a:solidFill>
                          <a:effectLst/>
                          <a:latin typeface="Arial" panose="020B0604020202020204" pitchFamily="34" charset="0"/>
                          <a:ea typeface="맑은 고딕" panose="020B0503020000020004" pitchFamily="50" charset="-127"/>
                        </a:rPr>
                        <a:t>2027 F</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solidFill>
                      <a:srgbClr val="00338D"/>
                    </a:solidFill>
                  </a:tcPr>
                </a:tc>
                <a:extLst>
                  <a:ext uri="{0D108BD9-81ED-4DB2-BD59-A6C34878D82A}">
                    <a16:rowId xmlns:a16="http://schemas.microsoft.com/office/drawing/2014/main" val="205138189"/>
                  </a:ext>
                </a:extLst>
              </a:tr>
              <a:tr h="122400">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복리후생비</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FC</a:t>
                      </a:r>
                    </a:p>
                  </a:txBody>
                  <a:tcPr marL="36000" marR="36000" marT="0" marB="0" anchor="ctr">
                    <a:lnL w="6350" cap="flat" cmpd="sng" algn="ctr">
                      <a:no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w="6350" cap="flat" cmpd="sng" algn="ctr">
                      <a:no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12</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200</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1,468</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1,504</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1,542</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extLst>
                  <a:ext uri="{0D108BD9-81ED-4DB2-BD59-A6C34878D82A}">
                    <a16:rowId xmlns:a16="http://schemas.microsoft.com/office/drawing/2014/main" val="824335338"/>
                  </a:ext>
                </a:extLst>
              </a:tr>
              <a:tr h="122400">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소모품비</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VC</a:t>
                      </a:r>
                    </a:p>
                  </a:txBody>
                  <a:tcPr marL="36000" marR="36000" marT="0" marB="0" anchor="ctr">
                    <a:lnL w="6350" cap="flat" cmpd="sng" algn="ctr">
                      <a:noFill/>
                      <a:prstDash val="solid"/>
                      <a:round/>
                      <a:headEnd type="none" w="med" len="med"/>
                      <a:tailEnd type="none" w="med" len="med"/>
                    </a:lnL>
                    <a:lnR>
                      <a:noFill/>
                    </a:lnR>
                    <a:lnT>
                      <a:noFill/>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w="6350" cap="flat" cmpd="sng" algn="ctr">
                      <a:noFill/>
                      <a:prstDash val="solid"/>
                      <a:round/>
                      <a:headEnd type="none" w="med" len="med"/>
                      <a:tailEnd type="none" w="med" len="med"/>
                    </a:lnL>
                    <a:lnR>
                      <a:noFill/>
                    </a:lnR>
                    <a:lnT>
                      <a:noFill/>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a:noFill/>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a:noFill/>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831</a:t>
                      </a:r>
                    </a:p>
                  </a:txBody>
                  <a:tcPr marL="36000" marR="36000" marT="0" marB="0" anchor="ctr">
                    <a:lnL>
                      <a:noFill/>
                    </a:lnL>
                    <a:lnR>
                      <a:noFill/>
                    </a:lnR>
                    <a:lnT>
                      <a:noFill/>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848</a:t>
                      </a:r>
                    </a:p>
                  </a:txBody>
                  <a:tcPr marL="36000" marR="36000" marT="0" marB="0" anchor="ctr">
                    <a:lnL>
                      <a:noFill/>
                    </a:lnL>
                    <a:lnR>
                      <a:noFill/>
                    </a:lnR>
                    <a:lnT>
                      <a:noFill/>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866</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1694139719"/>
                  </a:ext>
                </a:extLst>
              </a:tr>
              <a:tr h="122400">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전력비</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VC</a:t>
                      </a:r>
                    </a:p>
                  </a:txBody>
                  <a:tcPr marL="36000" marR="36000" marT="0" marB="0" anchor="ctr">
                    <a:lnL w="6350" cap="flat" cmpd="sng" algn="ctr">
                      <a:noFill/>
                      <a:prstDash val="solid"/>
                      <a:round/>
                      <a:headEnd type="none" w="med" len="med"/>
                      <a:tailEnd type="none" w="med" len="med"/>
                    </a:lnL>
                    <a:lnR>
                      <a:noFill/>
                    </a:lnR>
                    <a:lnT>
                      <a:noFill/>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w="6350" cap="flat" cmpd="sng" algn="ctr">
                      <a:noFill/>
                      <a:prstDash val="solid"/>
                      <a:round/>
                      <a:headEnd type="none" w="med" len="med"/>
                      <a:tailEnd type="none" w="med" len="med"/>
                    </a:lnL>
                    <a:lnR>
                      <a:noFill/>
                    </a:lnR>
                    <a:lnT>
                      <a:noFill/>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a:noFill/>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a:noFill/>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1,070</a:t>
                      </a:r>
                    </a:p>
                  </a:txBody>
                  <a:tcPr marL="36000" marR="36000" marT="0" marB="0" anchor="ctr">
                    <a:lnL>
                      <a:noFill/>
                    </a:lnL>
                    <a:lnR>
                      <a:noFill/>
                    </a:lnR>
                    <a:lnT>
                      <a:noFill/>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1,092</a:t>
                      </a:r>
                    </a:p>
                  </a:txBody>
                  <a:tcPr marL="36000" marR="36000" marT="0" marB="0" anchor="ctr">
                    <a:lnL>
                      <a:noFill/>
                    </a:lnL>
                    <a:lnR>
                      <a:noFill/>
                    </a:lnR>
                    <a:lnT>
                      <a:noFill/>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1,114</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3117208531"/>
                  </a:ext>
                </a:extLst>
              </a:tr>
              <a:tr h="122400">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지급수수료</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FC</a:t>
                      </a:r>
                    </a:p>
                  </a:txBody>
                  <a:tcPr marL="36000" marR="36000" marT="0" marB="0" anchor="ctr">
                    <a:lnL w="6350" cap="flat" cmpd="sng" algn="ctr">
                      <a:noFill/>
                      <a:prstDash val="solid"/>
                      <a:round/>
                      <a:headEnd type="none" w="med" len="med"/>
                      <a:tailEnd type="none" w="med" len="med"/>
                    </a:lnL>
                    <a:lnR>
                      <a:noFill/>
                    </a:lnR>
                    <a:lnT>
                      <a:noFill/>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w="6350" cap="flat" cmpd="sng" algn="ctr">
                      <a:noFill/>
                      <a:prstDash val="solid"/>
                      <a:round/>
                      <a:headEnd type="none" w="med" len="med"/>
                      <a:tailEnd type="none" w="med" len="med"/>
                    </a:lnL>
                    <a:lnR>
                      <a:noFill/>
                    </a:lnR>
                    <a:lnT>
                      <a:noFill/>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a:noFill/>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a:noFill/>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a:noFill/>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a:noFill/>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313884345"/>
                  </a:ext>
                </a:extLst>
              </a:tr>
              <a:tr h="122400">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수선비</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VC</a:t>
                      </a:r>
                    </a:p>
                  </a:txBody>
                  <a:tcPr marL="36000" marR="36000" marT="0" marB="0" anchor="ctr">
                    <a:lnL w="6350" cap="flat" cmpd="sng" algn="ctr">
                      <a:noFill/>
                      <a:prstDash val="solid"/>
                      <a:round/>
                      <a:headEnd type="none" w="med" len="med"/>
                      <a:tailEnd type="none" w="med" len="med"/>
                    </a:lnL>
                    <a:lnR>
                      <a:noFill/>
                    </a:lnR>
                    <a:lnT>
                      <a:noFill/>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w="6350" cap="flat" cmpd="sng" algn="ctr">
                      <a:noFill/>
                      <a:prstDash val="solid"/>
                      <a:round/>
                      <a:headEnd type="none" w="med" len="med"/>
                      <a:tailEnd type="none" w="med" len="med"/>
                    </a:lnL>
                    <a:lnR>
                      <a:noFill/>
                    </a:lnR>
                    <a:lnT>
                      <a:noFill/>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a:noFill/>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a:noFill/>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703</a:t>
                      </a:r>
                    </a:p>
                  </a:txBody>
                  <a:tcPr marL="36000" marR="36000" marT="0" marB="0" anchor="ctr">
                    <a:lnL>
                      <a:noFill/>
                    </a:lnL>
                    <a:lnR>
                      <a:noFill/>
                    </a:lnR>
                    <a:lnT>
                      <a:noFill/>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718</a:t>
                      </a:r>
                    </a:p>
                  </a:txBody>
                  <a:tcPr marL="36000" marR="36000" marT="0" marB="0" anchor="ctr">
                    <a:lnL>
                      <a:noFill/>
                    </a:lnL>
                    <a:lnR>
                      <a:noFill/>
                    </a:lnR>
                    <a:lnT>
                      <a:noFill/>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733</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227254886"/>
                  </a:ext>
                </a:extLst>
              </a:tr>
              <a:tr h="122400">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기타</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FC</a:t>
                      </a:r>
                    </a:p>
                  </a:txBody>
                  <a:tcPr marL="36000" marR="36000" marT="0" marB="0" anchor="ctr">
                    <a:lnL w="6350" cap="flat" cmpd="sng" algn="ctr">
                      <a:no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w="6350" cap="flat" cmpd="sng" algn="ctr">
                      <a:no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675101979"/>
                  </a:ext>
                </a:extLst>
              </a:tr>
              <a:tr h="122400">
                <a:tc>
                  <a:txBody>
                    <a:bodyPr/>
                    <a:lstStyle/>
                    <a:p>
                      <a:pPr algn="l" fontAlgn="ctr"/>
                      <a:r>
                        <a:rPr lang="ko-KR" altLang="en-US" sz="800" b="1" i="0" u="none" strike="noStrike">
                          <a:solidFill>
                            <a:srgbClr val="000000"/>
                          </a:solidFill>
                          <a:effectLst/>
                          <a:latin typeface="맑은 고딕" panose="020B0503020000020004" pitchFamily="50" charset="-127"/>
                          <a:ea typeface="맑은 고딕" panose="020B0503020000020004" pitchFamily="50" charset="-127"/>
                        </a:rPr>
                        <a:t>제조경비</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endPar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no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700" b="1"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w="6350" cap="flat" cmpd="sng" algn="ctr">
                      <a:no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700" b="1" i="0" u="none" strike="noStrike" dirty="0">
                          <a:solidFill>
                            <a:srgbClr val="000000"/>
                          </a:solidFill>
                          <a:effectLst/>
                          <a:latin typeface="Arial" panose="020B0604020202020204" pitchFamily="34" charset="0"/>
                          <a:ea typeface="맑은 고딕" panose="020B0503020000020004" pitchFamily="50" charset="-127"/>
                        </a:rPr>
                        <a:t>12</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700" b="1" i="0" u="none" strike="noStrike">
                          <a:solidFill>
                            <a:srgbClr val="000000"/>
                          </a:solidFill>
                          <a:effectLst/>
                          <a:latin typeface="Arial" panose="020B0604020202020204" pitchFamily="34" charset="0"/>
                          <a:ea typeface="맑은 고딕" panose="020B0503020000020004" pitchFamily="50" charset="-127"/>
                        </a:rPr>
                        <a:t>200</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700" b="1" i="0" u="none" strike="noStrike">
                          <a:solidFill>
                            <a:srgbClr val="000000"/>
                          </a:solidFill>
                          <a:effectLst/>
                          <a:latin typeface="Arial" panose="020B0604020202020204" pitchFamily="34" charset="0"/>
                          <a:ea typeface="맑은 고딕" panose="020B0503020000020004" pitchFamily="50" charset="-127"/>
                        </a:rPr>
                        <a:t>4,072</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700" b="1" i="0" u="none" strike="noStrike">
                          <a:solidFill>
                            <a:srgbClr val="000000"/>
                          </a:solidFill>
                          <a:effectLst/>
                          <a:latin typeface="Arial" panose="020B0604020202020204" pitchFamily="34" charset="0"/>
                          <a:ea typeface="맑은 고딕" panose="020B0503020000020004" pitchFamily="50" charset="-127"/>
                        </a:rPr>
                        <a:t>4,162</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700" b="1" i="0" u="none" strike="noStrike" dirty="0">
                          <a:solidFill>
                            <a:srgbClr val="000000"/>
                          </a:solidFill>
                          <a:effectLst/>
                          <a:latin typeface="Arial" panose="020B0604020202020204" pitchFamily="34" charset="0"/>
                          <a:ea typeface="맑은 고딕" panose="020B0503020000020004" pitchFamily="50" charset="-127"/>
                        </a:rPr>
                        <a:t>4,255</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647923687"/>
                  </a:ext>
                </a:extLst>
              </a:tr>
            </a:tbl>
          </a:graphicData>
        </a:graphic>
      </p:graphicFrame>
      <p:sp>
        <p:nvSpPr>
          <p:cNvPr id="17" name="TextBox 16">
            <a:extLst>
              <a:ext uri="{FF2B5EF4-FFF2-40B4-BE49-F238E27FC236}">
                <a16:creationId xmlns:a16="http://schemas.microsoft.com/office/drawing/2014/main" id="{EC0BEAE8-49C4-4E18-B695-E7C0CAC7D9BF}"/>
              </a:ext>
            </a:extLst>
          </p:cNvPr>
          <p:cNvSpPr txBox="1"/>
          <p:nvPr/>
        </p:nvSpPr>
        <p:spPr>
          <a:xfrm>
            <a:off x="5135482" y="1342615"/>
            <a:ext cx="4275218" cy="126364"/>
          </a:xfrm>
          <a:prstGeom prst="rect">
            <a:avLst/>
          </a:prstGeom>
          <a:noFill/>
        </p:spPr>
        <p:txBody>
          <a:bodyPr wrap="square" lIns="0" tIns="0" rIns="0" bIns="0" rtlCol="0">
            <a:spAutoFit/>
          </a:bodyPr>
          <a:lstStyle/>
          <a:p>
            <a:pPr algn="r"/>
            <a:r>
              <a:rPr lang="en-US" altLang="ko-KR" sz="800" dirty="0">
                <a:latin typeface="Arial" panose="020B0604020202020204" pitchFamily="34" charset="0"/>
                <a:ea typeface="+mj-ea"/>
                <a:cs typeface="Arial" panose="020B0604020202020204" pitchFamily="34" charset="0"/>
              </a:rPr>
              <a:t>(Source: </a:t>
            </a:r>
            <a:r>
              <a:rPr lang="ko-KR" altLang="en-US" sz="800" dirty="0">
                <a:latin typeface="Arial" panose="020B0604020202020204" pitchFamily="34" charset="0"/>
                <a:ea typeface="+mj-ea"/>
                <a:cs typeface="Arial" panose="020B0604020202020204" pitchFamily="34" charset="0"/>
              </a:rPr>
              <a:t>사업부 제시 자료</a:t>
            </a:r>
            <a:r>
              <a:rPr lang="en-US" altLang="ko-KR" sz="800" dirty="0">
                <a:latin typeface="Arial" panose="020B0604020202020204" pitchFamily="34" charset="0"/>
                <a:ea typeface="+mj-ea"/>
                <a:cs typeface="Arial" panose="020B0604020202020204" pitchFamily="34" charset="0"/>
              </a:rPr>
              <a:t>, KPMG Analysis)</a:t>
            </a:r>
          </a:p>
        </p:txBody>
      </p:sp>
      <p:sp>
        <p:nvSpPr>
          <p:cNvPr id="20" name="직사각형 19">
            <a:extLst>
              <a:ext uri="{FF2B5EF4-FFF2-40B4-BE49-F238E27FC236}">
                <a16:creationId xmlns:a16="http://schemas.microsoft.com/office/drawing/2014/main" id="{03FC9738-8A9F-4550-80CE-CE121C0A9A07}"/>
              </a:ext>
            </a:extLst>
          </p:cNvPr>
          <p:cNvSpPr/>
          <p:nvPr/>
        </p:nvSpPr>
        <p:spPr>
          <a:xfrm>
            <a:off x="1572241" y="2115123"/>
            <a:ext cx="7838459" cy="103904"/>
          </a:xfrm>
          <a:prstGeom prst="rect">
            <a:avLst/>
          </a:prstGeom>
          <a:solidFill>
            <a:srgbClr val="FF0000">
              <a:alpha val="20000"/>
            </a:srgbClr>
          </a:solid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직사각형 27">
            <a:extLst>
              <a:ext uri="{FF2B5EF4-FFF2-40B4-BE49-F238E27FC236}">
                <a16:creationId xmlns:a16="http://schemas.microsoft.com/office/drawing/2014/main" id="{5F6B7004-0A46-4A84-9A5E-1188A329E5A4}"/>
              </a:ext>
            </a:extLst>
          </p:cNvPr>
          <p:cNvSpPr/>
          <p:nvPr/>
        </p:nvSpPr>
        <p:spPr>
          <a:xfrm>
            <a:off x="1572241" y="2648523"/>
            <a:ext cx="7838459" cy="103904"/>
          </a:xfrm>
          <a:prstGeom prst="rect">
            <a:avLst/>
          </a:prstGeom>
          <a:solidFill>
            <a:srgbClr val="FF0000">
              <a:alpha val="20000"/>
            </a:srgbClr>
          </a:solid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직사각형 28">
            <a:extLst>
              <a:ext uri="{FF2B5EF4-FFF2-40B4-BE49-F238E27FC236}">
                <a16:creationId xmlns:a16="http://schemas.microsoft.com/office/drawing/2014/main" id="{83D2C2C3-BFB5-4BED-BC0E-195571C540BF}"/>
              </a:ext>
            </a:extLst>
          </p:cNvPr>
          <p:cNvSpPr/>
          <p:nvPr/>
        </p:nvSpPr>
        <p:spPr>
          <a:xfrm>
            <a:off x="1572240" y="3189970"/>
            <a:ext cx="7838459" cy="103904"/>
          </a:xfrm>
          <a:prstGeom prst="rect">
            <a:avLst/>
          </a:prstGeom>
          <a:solidFill>
            <a:srgbClr val="FF0000">
              <a:alpha val="20000"/>
            </a:srgbClr>
          </a:solid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직사각형 32">
            <a:extLst>
              <a:ext uri="{FF2B5EF4-FFF2-40B4-BE49-F238E27FC236}">
                <a16:creationId xmlns:a16="http://schemas.microsoft.com/office/drawing/2014/main" id="{8475D4E8-1EAA-4482-97BE-A9372378C88F}"/>
              </a:ext>
            </a:extLst>
          </p:cNvPr>
          <p:cNvSpPr/>
          <p:nvPr/>
        </p:nvSpPr>
        <p:spPr>
          <a:xfrm>
            <a:off x="647614" y="3413760"/>
            <a:ext cx="910341" cy="172720"/>
          </a:xfrm>
          <a:prstGeom prst="rect">
            <a:avLst/>
          </a:prstGeom>
          <a:solidFill>
            <a:srgbClr val="00338D"/>
          </a:solidFill>
          <a:ln w="635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altLang="ko-KR" sz="900" b="1" dirty="0">
                <a:solidFill>
                  <a:schemeClr val="bg1"/>
                </a:solidFill>
                <a:latin typeface="Arial" panose="020B0604020202020204" pitchFamily="34" charset="0"/>
                <a:cs typeface="Arial" panose="020B0604020202020204" pitchFamily="34" charset="0"/>
              </a:rPr>
              <a:t>Case 1,3</a:t>
            </a:r>
            <a:endParaRPr lang="ko-KR" altLang="en-US" sz="900" b="1" dirty="0">
              <a:solidFill>
                <a:schemeClr val="bg1"/>
              </a:solidFill>
              <a:latin typeface="Arial" panose="020B0604020202020204" pitchFamily="34" charset="0"/>
              <a:cs typeface="Arial" panose="020B0604020202020204" pitchFamily="34" charset="0"/>
            </a:endParaRPr>
          </a:p>
        </p:txBody>
      </p:sp>
      <p:sp>
        <p:nvSpPr>
          <p:cNvPr id="34" name="직사각형 33">
            <a:extLst>
              <a:ext uri="{FF2B5EF4-FFF2-40B4-BE49-F238E27FC236}">
                <a16:creationId xmlns:a16="http://schemas.microsoft.com/office/drawing/2014/main" id="{3796380C-65CD-401C-93A1-B474B0355A81}"/>
              </a:ext>
            </a:extLst>
          </p:cNvPr>
          <p:cNvSpPr/>
          <p:nvPr/>
        </p:nvSpPr>
        <p:spPr>
          <a:xfrm>
            <a:off x="5202769" y="3423568"/>
            <a:ext cx="910341" cy="172720"/>
          </a:xfrm>
          <a:prstGeom prst="rect">
            <a:avLst/>
          </a:prstGeom>
          <a:solidFill>
            <a:srgbClr val="00338D"/>
          </a:solidFill>
          <a:ln w="635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altLang="ko-KR" sz="900" b="1" dirty="0">
                <a:solidFill>
                  <a:schemeClr val="bg1"/>
                </a:solidFill>
                <a:latin typeface="Arial" panose="020B0604020202020204" pitchFamily="34" charset="0"/>
                <a:cs typeface="Arial" panose="020B0604020202020204" pitchFamily="34" charset="0"/>
              </a:rPr>
              <a:t>Case 1,2</a:t>
            </a:r>
            <a:endParaRPr lang="ko-KR" altLang="en-US" sz="900" b="1" dirty="0">
              <a:solidFill>
                <a:schemeClr val="bg1"/>
              </a:solidFill>
              <a:latin typeface="Arial" panose="020B0604020202020204" pitchFamily="34" charset="0"/>
              <a:cs typeface="Arial" panose="020B0604020202020204" pitchFamily="34" charset="0"/>
            </a:endParaRPr>
          </a:p>
        </p:txBody>
      </p:sp>
      <p:sp>
        <p:nvSpPr>
          <p:cNvPr id="36" name="직사각형 35">
            <a:extLst>
              <a:ext uri="{FF2B5EF4-FFF2-40B4-BE49-F238E27FC236}">
                <a16:creationId xmlns:a16="http://schemas.microsoft.com/office/drawing/2014/main" id="{A7733CE2-C5DB-4BDE-A510-CF4749F6595C}"/>
              </a:ext>
            </a:extLst>
          </p:cNvPr>
          <p:cNvSpPr/>
          <p:nvPr/>
        </p:nvSpPr>
        <p:spPr>
          <a:xfrm>
            <a:off x="567827" y="5570555"/>
            <a:ext cx="4356101" cy="215444"/>
          </a:xfrm>
          <a:prstGeom prst="rect">
            <a:avLst/>
          </a:prstGeom>
        </p:spPr>
        <p:txBody>
          <a:bodyPr wrap="square" lIns="0" tIns="0" rIns="0" bIns="0" anchor="b">
            <a:spAutoFit/>
          </a:bodyPr>
          <a:lstStyle/>
          <a:p>
            <a:pPr>
              <a:defRPr/>
            </a:pPr>
            <a:r>
              <a:rPr lang="en-US" altLang="ko-KR" sz="700" kern="0" dirty="0">
                <a:latin typeface="Arial" panose="020B0604020202020204" pitchFamily="34" charset="0"/>
                <a:ea typeface="+mj-ea"/>
                <a:cs typeface="Arial" panose="020B0604020202020204" pitchFamily="34" charset="0"/>
              </a:rPr>
              <a:t>Note 2: </a:t>
            </a:r>
            <a:r>
              <a:rPr lang="ko-KR" altLang="en-US" sz="700" kern="0" dirty="0">
                <a:latin typeface="Arial" panose="020B0604020202020204" pitchFamily="34" charset="0"/>
                <a:ea typeface="+mj-ea"/>
                <a:cs typeface="Arial" panose="020B0604020202020204" pitchFamily="34" charset="0"/>
              </a:rPr>
              <a:t>사업부는 해외 진출 시 필요한 </a:t>
            </a:r>
            <a:r>
              <a:rPr lang="en-US" altLang="ko-KR" sz="700" kern="0" dirty="0">
                <a:latin typeface="Arial" panose="020B0604020202020204" pitchFamily="34" charset="0"/>
                <a:ea typeface="+mj-ea"/>
                <a:cs typeface="Arial" panose="020B0604020202020204" pitchFamily="34" charset="0"/>
              </a:rPr>
              <a:t>key-man 1</a:t>
            </a:r>
            <a:r>
              <a:rPr lang="ko-KR" altLang="en-US" sz="700" kern="0" dirty="0">
                <a:latin typeface="Arial" panose="020B0604020202020204" pitchFamily="34" charset="0"/>
                <a:ea typeface="+mj-ea"/>
                <a:cs typeface="Arial" panose="020B0604020202020204" pitchFamily="34" charset="0"/>
              </a:rPr>
              <a:t>명을 </a:t>
            </a:r>
            <a:r>
              <a:rPr lang="en-US" altLang="ko-KR" sz="700" kern="0" dirty="0">
                <a:latin typeface="Arial" panose="020B0604020202020204" pitchFamily="34" charset="0"/>
                <a:cs typeface="Arial" panose="020B0604020202020204" pitchFamily="34" charset="0"/>
              </a:rPr>
              <a:t>2022</a:t>
            </a:r>
            <a:r>
              <a:rPr lang="ko-KR" altLang="en-US" sz="700" kern="0" dirty="0">
                <a:latin typeface="Arial" panose="020B0604020202020204" pitchFamily="34" charset="0"/>
                <a:cs typeface="Arial" panose="020B0604020202020204" pitchFamily="34" charset="0"/>
              </a:rPr>
              <a:t>년 </a:t>
            </a:r>
            <a:r>
              <a:rPr lang="en-US" altLang="ko-KR" sz="700" kern="0" dirty="0">
                <a:latin typeface="Arial" panose="020B0604020202020204" pitchFamily="34" charset="0"/>
                <a:cs typeface="Arial" panose="020B0604020202020204" pitchFamily="34" charset="0"/>
              </a:rPr>
              <a:t>9</a:t>
            </a:r>
            <a:r>
              <a:rPr lang="ko-KR" altLang="en-US" sz="700" kern="0" dirty="0">
                <a:latin typeface="Arial" panose="020B0604020202020204" pitchFamily="34" charset="0"/>
                <a:cs typeface="Arial" panose="020B0604020202020204" pitchFamily="34" charset="0"/>
              </a:rPr>
              <a:t>월 </a:t>
            </a:r>
            <a:r>
              <a:rPr lang="ko-KR" altLang="en-US" sz="700" kern="0" dirty="0">
                <a:latin typeface="Arial" panose="020B0604020202020204" pitchFamily="34" charset="0"/>
                <a:ea typeface="+mj-ea"/>
                <a:cs typeface="Arial" panose="020B0604020202020204" pitchFamily="34" charset="0"/>
              </a:rPr>
              <a:t>채용하였으며</a:t>
            </a:r>
            <a:r>
              <a:rPr lang="en-US" altLang="ko-KR" sz="700" kern="0" dirty="0">
                <a:latin typeface="Arial" panose="020B0604020202020204" pitchFamily="34" charset="0"/>
                <a:ea typeface="+mj-ea"/>
                <a:cs typeface="Arial" panose="020B0604020202020204" pitchFamily="34" charset="0"/>
              </a:rPr>
              <a:t>, </a:t>
            </a:r>
            <a:r>
              <a:rPr lang="ko-KR" altLang="en-US" sz="700" kern="0" dirty="0">
                <a:latin typeface="Arial" panose="020B0604020202020204" pitchFamily="34" charset="0"/>
                <a:ea typeface="+mj-ea"/>
                <a:cs typeface="Arial" panose="020B0604020202020204" pitchFamily="34" charset="0"/>
              </a:rPr>
              <a:t>해외 진출 여부에 따라 해당 인원에 대한 노무비 귀속이 달라지므로</a:t>
            </a:r>
            <a:r>
              <a:rPr lang="en-US" altLang="ko-KR" sz="700" kern="0" dirty="0">
                <a:latin typeface="Arial" panose="020B0604020202020204" pitchFamily="34" charset="0"/>
                <a:ea typeface="+mj-ea"/>
                <a:cs typeface="Arial" panose="020B0604020202020204" pitchFamily="34" charset="0"/>
              </a:rPr>
              <a:t> </a:t>
            </a:r>
            <a:r>
              <a:rPr lang="ko-KR" altLang="en-US" sz="700" kern="0" dirty="0">
                <a:latin typeface="Arial" panose="020B0604020202020204" pitchFamily="34" charset="0"/>
                <a:ea typeface="+mj-ea"/>
                <a:cs typeface="Arial" panose="020B0604020202020204" pitchFamily="34" charset="0"/>
              </a:rPr>
              <a:t>국내 복리후생비 금액이 하기와 같이 구분됨</a:t>
            </a:r>
            <a:endParaRPr lang="en-US" altLang="ko-KR" sz="700" kern="0" dirty="0">
              <a:latin typeface="Arial" panose="020B0604020202020204" pitchFamily="34" charset="0"/>
              <a:ea typeface="+mj-ea"/>
              <a:cs typeface="Arial" panose="020B0604020202020204" pitchFamily="34" charset="0"/>
            </a:endParaRPr>
          </a:p>
        </p:txBody>
      </p:sp>
      <p:graphicFrame>
        <p:nvGraphicFramePr>
          <p:cNvPr id="37" name="표 36">
            <a:extLst>
              <a:ext uri="{FF2B5EF4-FFF2-40B4-BE49-F238E27FC236}">
                <a16:creationId xmlns:a16="http://schemas.microsoft.com/office/drawing/2014/main" id="{DBAAA1CD-CDA5-4751-908A-3707AA1646B3}"/>
              </a:ext>
            </a:extLst>
          </p:cNvPr>
          <p:cNvGraphicFramePr>
            <a:graphicFrameLocks noGrp="1"/>
          </p:cNvGraphicFramePr>
          <p:nvPr>
            <p:extLst>
              <p:ext uri="{D42A27DB-BD31-4B8C-83A1-F6EECF244321}">
                <p14:modId xmlns:p14="http://schemas.microsoft.com/office/powerpoint/2010/main" val="3041176817"/>
              </p:ext>
            </p:extLst>
          </p:nvPr>
        </p:nvGraphicFramePr>
        <p:xfrm>
          <a:off x="567827" y="5795684"/>
          <a:ext cx="4211884" cy="324000"/>
        </p:xfrm>
        <a:graphic>
          <a:graphicData uri="http://schemas.openxmlformats.org/drawingml/2006/table">
            <a:tbl>
              <a:tblPr/>
              <a:tblGrid>
                <a:gridCol w="1368000">
                  <a:extLst>
                    <a:ext uri="{9D8B030D-6E8A-4147-A177-3AD203B41FA5}">
                      <a16:colId xmlns:a16="http://schemas.microsoft.com/office/drawing/2014/main" val="3521265040"/>
                    </a:ext>
                  </a:extLst>
                </a:gridCol>
                <a:gridCol w="683884">
                  <a:extLst>
                    <a:ext uri="{9D8B030D-6E8A-4147-A177-3AD203B41FA5}">
                      <a16:colId xmlns:a16="http://schemas.microsoft.com/office/drawing/2014/main" val="1108194258"/>
                    </a:ext>
                  </a:extLst>
                </a:gridCol>
                <a:gridCol w="432000">
                  <a:extLst>
                    <a:ext uri="{9D8B030D-6E8A-4147-A177-3AD203B41FA5}">
                      <a16:colId xmlns:a16="http://schemas.microsoft.com/office/drawing/2014/main" val="3871319869"/>
                    </a:ext>
                  </a:extLst>
                </a:gridCol>
                <a:gridCol w="432000">
                  <a:extLst>
                    <a:ext uri="{9D8B030D-6E8A-4147-A177-3AD203B41FA5}">
                      <a16:colId xmlns:a16="http://schemas.microsoft.com/office/drawing/2014/main" val="2330132995"/>
                    </a:ext>
                  </a:extLst>
                </a:gridCol>
                <a:gridCol w="432000">
                  <a:extLst>
                    <a:ext uri="{9D8B030D-6E8A-4147-A177-3AD203B41FA5}">
                      <a16:colId xmlns:a16="http://schemas.microsoft.com/office/drawing/2014/main" val="2051851639"/>
                    </a:ext>
                  </a:extLst>
                </a:gridCol>
                <a:gridCol w="432000">
                  <a:extLst>
                    <a:ext uri="{9D8B030D-6E8A-4147-A177-3AD203B41FA5}">
                      <a16:colId xmlns:a16="http://schemas.microsoft.com/office/drawing/2014/main" val="3571652433"/>
                    </a:ext>
                  </a:extLst>
                </a:gridCol>
                <a:gridCol w="432000">
                  <a:extLst>
                    <a:ext uri="{9D8B030D-6E8A-4147-A177-3AD203B41FA5}">
                      <a16:colId xmlns:a16="http://schemas.microsoft.com/office/drawing/2014/main" val="1352799421"/>
                    </a:ext>
                  </a:extLst>
                </a:gridCol>
              </a:tblGrid>
              <a:tr h="108000">
                <a:tc>
                  <a:txBody>
                    <a:bodyPr/>
                    <a:lstStyle/>
                    <a:p>
                      <a:pPr algn="l" fontAlgn="ctr"/>
                      <a:r>
                        <a:rPr lang="en-US" sz="700" b="1" i="0" u="none" strike="noStrike" dirty="0" err="1">
                          <a:solidFill>
                            <a:schemeClr val="bg1"/>
                          </a:solidFill>
                          <a:effectLst/>
                          <a:latin typeface="맑은 고딕" panose="020B0503020000020004" pitchFamily="50" charset="-127"/>
                          <a:ea typeface="맑은 고딕" panose="020B0503020000020004" pitchFamily="50" charset="-127"/>
                        </a:rPr>
                        <a:t>KRWm</a:t>
                      </a:r>
                      <a:endParaRPr lang="en-US" sz="700" b="1" i="0" u="none" strike="noStrike" dirty="0">
                        <a:solidFill>
                          <a:schemeClr val="bg1"/>
                        </a:solidFill>
                        <a:effectLst/>
                        <a:latin typeface="맑은 고딕" panose="020B0503020000020004" pitchFamily="50" charset="-127"/>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sz="700" b="1" i="0" u="none" strike="noStrike">
                          <a:solidFill>
                            <a:schemeClr val="bg1"/>
                          </a:solidFill>
                          <a:effectLst/>
                          <a:latin typeface="Arial" panose="020B0604020202020204" pitchFamily="34" charset="0"/>
                          <a:ea typeface="맑은 고딕" panose="020B0503020000020004" pitchFamily="50" charset="-127"/>
                        </a:rPr>
                        <a:t>2022 2H F</a:t>
                      </a:r>
                    </a:p>
                  </a:txBody>
                  <a:tcPr marL="36000" marR="36000" marT="0" marB="0" anchor="ctr">
                    <a:lnL w="6350" cap="flat" cmpd="sng" algn="ctr">
                      <a:no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sz="700" b="1" i="0" u="none" strike="noStrike">
                          <a:solidFill>
                            <a:schemeClr val="bg1"/>
                          </a:solidFill>
                          <a:effectLst/>
                          <a:latin typeface="Arial" panose="020B0604020202020204" pitchFamily="34" charset="0"/>
                          <a:ea typeface="맑은 고딕" panose="020B0503020000020004" pitchFamily="50" charset="-127"/>
                        </a:rPr>
                        <a:t>2023 F</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sz="700" b="1" i="0" u="none" strike="noStrike">
                          <a:solidFill>
                            <a:schemeClr val="bg1"/>
                          </a:solidFill>
                          <a:effectLst/>
                          <a:latin typeface="Arial" panose="020B0604020202020204" pitchFamily="34" charset="0"/>
                          <a:ea typeface="맑은 고딕" panose="020B0503020000020004" pitchFamily="50" charset="-127"/>
                        </a:rPr>
                        <a:t>2024 F</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sz="700" b="1" i="0" u="none" strike="noStrike">
                          <a:solidFill>
                            <a:schemeClr val="bg1"/>
                          </a:solidFill>
                          <a:effectLst/>
                          <a:latin typeface="Arial" panose="020B0604020202020204" pitchFamily="34" charset="0"/>
                          <a:ea typeface="맑은 고딕" panose="020B0503020000020004" pitchFamily="50" charset="-127"/>
                        </a:rPr>
                        <a:t>2025 F</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sz="700" b="1" i="0" u="none" strike="noStrike">
                          <a:solidFill>
                            <a:schemeClr val="bg1"/>
                          </a:solidFill>
                          <a:effectLst/>
                          <a:latin typeface="Arial" panose="020B0604020202020204" pitchFamily="34" charset="0"/>
                          <a:ea typeface="맑은 고딕" panose="020B0503020000020004" pitchFamily="50" charset="-127"/>
                        </a:rPr>
                        <a:t>2026 F</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sz="700" b="1" i="0" u="none" strike="noStrike">
                          <a:solidFill>
                            <a:schemeClr val="bg1"/>
                          </a:solidFill>
                          <a:effectLst/>
                          <a:latin typeface="Arial" panose="020B0604020202020204" pitchFamily="34" charset="0"/>
                          <a:ea typeface="맑은 고딕" panose="020B0503020000020004" pitchFamily="50" charset="-127"/>
                        </a:rPr>
                        <a:t>2027 F</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solidFill>
                      <a:srgbClr val="00338D"/>
                    </a:solidFill>
                  </a:tcPr>
                </a:tc>
                <a:extLst>
                  <a:ext uri="{0D108BD9-81ED-4DB2-BD59-A6C34878D82A}">
                    <a16:rowId xmlns:a16="http://schemas.microsoft.com/office/drawing/2014/main" val="205138189"/>
                  </a:ext>
                </a:extLst>
              </a:tr>
              <a:tr h="108000">
                <a:tc>
                  <a:txBody>
                    <a:bodyPr/>
                    <a:lstStyle/>
                    <a:p>
                      <a:pPr algn="l" fontAlgn="ctr"/>
                      <a:r>
                        <a:rPr lang="ko-KR" altLang="en-US" sz="700" b="0" i="0" u="none" strike="noStrike" dirty="0">
                          <a:solidFill>
                            <a:srgbClr val="000000"/>
                          </a:solidFill>
                          <a:effectLst/>
                          <a:latin typeface="맑은 고딕" panose="020B0503020000020004" pitchFamily="50" charset="-127"/>
                          <a:ea typeface="맑은 고딕" panose="020B0503020000020004" pitchFamily="50" charset="-127"/>
                        </a:rPr>
                        <a:t>국내복리후생비 </a:t>
                      </a:r>
                      <a:r>
                        <a:rPr lang="en-US" altLang="ko-KR" sz="700" b="0" i="0" u="none" strike="noStrike" dirty="0">
                          <a:solidFill>
                            <a:srgbClr val="000000"/>
                          </a:solidFill>
                          <a:effectLst/>
                          <a:latin typeface="맑은 고딕" panose="020B0503020000020004" pitchFamily="50" charset="-127"/>
                          <a:ea typeface="맑은 고딕" panose="020B0503020000020004" pitchFamily="50" charset="-127"/>
                        </a:rPr>
                        <a:t>(Case</a:t>
                      </a:r>
                      <a:r>
                        <a:rPr lang="ko-KR" altLang="en-US" sz="700" b="0" i="0" u="none" strike="noStrike" dirty="0">
                          <a:solidFill>
                            <a:srgbClr val="000000"/>
                          </a:solidFill>
                          <a:effectLst/>
                          <a:latin typeface="맑은 고딕" panose="020B0503020000020004" pitchFamily="50" charset="-127"/>
                          <a:ea typeface="맑은 고딕" panose="020B0503020000020004" pitchFamily="50" charset="-127"/>
                        </a:rPr>
                        <a:t> </a:t>
                      </a:r>
                      <a:r>
                        <a:rPr lang="en-US" altLang="ko-KR" sz="700" b="0" i="0" u="none" strike="noStrike" dirty="0">
                          <a:solidFill>
                            <a:srgbClr val="000000"/>
                          </a:solidFill>
                          <a:effectLst/>
                          <a:latin typeface="맑은 고딕" panose="020B0503020000020004" pitchFamily="50" charset="-127"/>
                          <a:ea typeface="맑은 고딕" panose="020B0503020000020004" pitchFamily="50" charset="-127"/>
                        </a:rPr>
                        <a:t>1,2)</a:t>
                      </a:r>
                      <a:endParaRPr lang="ko-KR" altLang="en-US" sz="7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700" b="0" i="0" u="none" strike="noStrike" dirty="0">
                          <a:solidFill>
                            <a:srgbClr val="000000"/>
                          </a:solidFill>
                          <a:effectLst/>
                          <a:latin typeface="Arial" panose="020B0604020202020204" pitchFamily="34" charset="0"/>
                          <a:ea typeface="맑은 고딕" panose="020B0503020000020004" pitchFamily="50" charset="-127"/>
                        </a:rPr>
                        <a:t>117</a:t>
                      </a:r>
                    </a:p>
                  </a:txBody>
                  <a:tcPr marL="36000" marR="36000" marT="0" marB="0" anchor="ctr">
                    <a:lnL w="6350" cap="flat" cmpd="sng" algn="ctr">
                      <a:no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278</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284</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290</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300</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700" b="0" i="0" u="none" strike="noStrike" dirty="0">
                          <a:solidFill>
                            <a:srgbClr val="000000"/>
                          </a:solidFill>
                          <a:effectLst/>
                          <a:latin typeface="Arial" panose="020B0604020202020204" pitchFamily="34" charset="0"/>
                          <a:ea typeface="맑은 고딕" panose="020B0503020000020004" pitchFamily="50" charset="-127"/>
                        </a:rPr>
                        <a:t>309</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extLst>
                  <a:ext uri="{0D108BD9-81ED-4DB2-BD59-A6C34878D82A}">
                    <a16:rowId xmlns:a16="http://schemas.microsoft.com/office/drawing/2014/main" val="824335338"/>
                  </a:ext>
                </a:extLst>
              </a:tr>
              <a:tr h="108000">
                <a:tc>
                  <a:txBody>
                    <a:bodyPr/>
                    <a:lstStyle/>
                    <a:p>
                      <a:pPr algn="l" fontAlgn="ctr"/>
                      <a:r>
                        <a:rPr lang="ko-KR" altLang="en-US" sz="700" b="0" i="0" u="none" strike="noStrike" dirty="0">
                          <a:solidFill>
                            <a:srgbClr val="000000"/>
                          </a:solidFill>
                          <a:effectLst/>
                          <a:latin typeface="맑은 고딕" panose="020B0503020000020004" pitchFamily="50" charset="-127"/>
                          <a:ea typeface="맑은 고딕" panose="020B0503020000020004" pitchFamily="50" charset="-127"/>
                        </a:rPr>
                        <a:t>국내복리후생비 </a:t>
                      </a:r>
                      <a:r>
                        <a:rPr lang="en-US" altLang="ko-KR" sz="700" b="0" i="0" u="none" strike="noStrike" dirty="0">
                          <a:solidFill>
                            <a:srgbClr val="000000"/>
                          </a:solidFill>
                          <a:effectLst/>
                          <a:latin typeface="맑은 고딕" panose="020B0503020000020004" pitchFamily="50" charset="-127"/>
                          <a:ea typeface="맑은 고딕" panose="020B0503020000020004" pitchFamily="50" charset="-127"/>
                        </a:rPr>
                        <a:t>(Case 3)</a:t>
                      </a:r>
                      <a:endParaRPr lang="ko-KR" altLang="en-US" sz="7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700" b="0" i="0" u="none" strike="noStrike" dirty="0">
                          <a:solidFill>
                            <a:srgbClr val="000000"/>
                          </a:solidFill>
                          <a:effectLst/>
                          <a:latin typeface="Arial" panose="020B0604020202020204" pitchFamily="34" charset="0"/>
                          <a:ea typeface="맑은 고딕" panose="020B0503020000020004" pitchFamily="50" charset="-127"/>
                        </a:rPr>
                        <a:t>117</a:t>
                      </a:r>
                    </a:p>
                  </a:txBody>
                  <a:tcPr marL="36000" marR="36000" marT="0" marB="0" anchor="ctr">
                    <a:lnL w="6350" cap="flat" cmpd="sng" algn="ctr">
                      <a:noFill/>
                      <a:prstDash val="solid"/>
                      <a:round/>
                      <a:headEnd type="none" w="med" len="med"/>
                      <a:tailEnd type="none" w="med" len="med"/>
                    </a:lnL>
                    <a:lnR>
                      <a:noFill/>
                    </a:lnR>
                    <a:lnT w="635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700" b="0" i="0" u="none" strike="noStrike" dirty="0">
                          <a:solidFill>
                            <a:srgbClr val="000000"/>
                          </a:solidFill>
                          <a:effectLst/>
                          <a:latin typeface="Arial" panose="020B0604020202020204" pitchFamily="34" charset="0"/>
                          <a:ea typeface="맑은 고딕" panose="020B0503020000020004" pitchFamily="50" charset="-127"/>
                        </a:rPr>
                        <a:t>285</a:t>
                      </a:r>
                    </a:p>
                  </a:txBody>
                  <a:tcPr marL="36000" marR="36000" marT="0" marB="0" anchor="ctr">
                    <a:lnL>
                      <a:noFill/>
                    </a:lnL>
                    <a:lnR>
                      <a:noFill/>
                    </a:lnR>
                    <a:lnT w="635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700" b="0" i="0" u="none" strike="noStrike" dirty="0">
                          <a:solidFill>
                            <a:srgbClr val="000000"/>
                          </a:solidFill>
                          <a:effectLst/>
                          <a:latin typeface="Arial" panose="020B0604020202020204" pitchFamily="34" charset="0"/>
                          <a:ea typeface="맑은 고딕" panose="020B0503020000020004" pitchFamily="50" charset="-127"/>
                        </a:rPr>
                        <a:t>291</a:t>
                      </a:r>
                    </a:p>
                  </a:txBody>
                  <a:tcPr marL="36000" marR="36000" marT="0" marB="0" anchor="ctr">
                    <a:lnL>
                      <a:noFill/>
                    </a:lnL>
                    <a:lnR>
                      <a:noFill/>
                    </a:lnR>
                    <a:lnT w="635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700" b="0" i="0" u="none" strike="noStrike" dirty="0">
                          <a:solidFill>
                            <a:srgbClr val="000000"/>
                          </a:solidFill>
                          <a:effectLst/>
                          <a:latin typeface="Arial" panose="020B0604020202020204" pitchFamily="34" charset="0"/>
                          <a:ea typeface="맑은 고딕" panose="020B0503020000020004" pitchFamily="50" charset="-127"/>
                        </a:rPr>
                        <a:t>297</a:t>
                      </a:r>
                    </a:p>
                  </a:txBody>
                  <a:tcPr marL="36000" marR="36000" marT="0" marB="0" anchor="ctr">
                    <a:lnL>
                      <a:noFill/>
                    </a:lnL>
                    <a:lnR>
                      <a:noFill/>
                    </a:lnR>
                    <a:lnT w="635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700" b="0" i="0" u="none" strike="noStrike" dirty="0">
                          <a:solidFill>
                            <a:srgbClr val="000000"/>
                          </a:solidFill>
                          <a:effectLst/>
                          <a:latin typeface="Arial" panose="020B0604020202020204" pitchFamily="34" charset="0"/>
                          <a:ea typeface="맑은 고딕" panose="020B0503020000020004" pitchFamily="50" charset="-127"/>
                        </a:rPr>
                        <a:t>306</a:t>
                      </a:r>
                    </a:p>
                  </a:txBody>
                  <a:tcPr marL="36000" marR="36000" marT="0" marB="0" anchor="ctr">
                    <a:lnL>
                      <a:noFill/>
                    </a:lnL>
                    <a:lnR>
                      <a:noFill/>
                    </a:lnR>
                    <a:lnT w="635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700" b="0" i="0" u="none" strike="noStrike" dirty="0">
                          <a:solidFill>
                            <a:srgbClr val="000000"/>
                          </a:solidFill>
                          <a:effectLst/>
                          <a:latin typeface="Arial" panose="020B0604020202020204" pitchFamily="34" charset="0"/>
                          <a:ea typeface="맑은 고딕" panose="020B0503020000020004" pitchFamily="50" charset="-127"/>
                        </a:rPr>
                        <a:t>316</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647923687"/>
                  </a:ext>
                </a:extLst>
              </a:tr>
            </a:tbl>
          </a:graphicData>
        </a:graphic>
      </p:graphicFrame>
      <p:sp>
        <p:nvSpPr>
          <p:cNvPr id="18" name="직사각형 17">
            <a:extLst>
              <a:ext uri="{FF2B5EF4-FFF2-40B4-BE49-F238E27FC236}">
                <a16:creationId xmlns:a16="http://schemas.microsoft.com/office/drawing/2014/main" id="{AF61F1BD-61A7-47A0-B7F1-2A9A2B42F6D1}"/>
              </a:ext>
            </a:extLst>
          </p:cNvPr>
          <p:cNvSpPr/>
          <p:nvPr/>
        </p:nvSpPr>
        <p:spPr>
          <a:xfrm>
            <a:off x="495298" y="3289002"/>
            <a:ext cx="4356101" cy="107722"/>
          </a:xfrm>
          <a:prstGeom prst="rect">
            <a:avLst/>
          </a:prstGeom>
        </p:spPr>
        <p:txBody>
          <a:bodyPr wrap="square" lIns="0" tIns="0" rIns="0" bIns="0" anchor="b">
            <a:spAutoFit/>
          </a:bodyPr>
          <a:lstStyle/>
          <a:p>
            <a:pPr>
              <a:defRPr/>
            </a:pPr>
            <a:r>
              <a:rPr lang="en-US" altLang="ko-KR" sz="700" kern="0" dirty="0">
                <a:latin typeface="Arial" panose="020B0604020202020204" pitchFamily="34" charset="0"/>
                <a:ea typeface="+mj-ea"/>
                <a:cs typeface="Arial" panose="020B0604020202020204" pitchFamily="34" charset="0"/>
              </a:rPr>
              <a:t>Note 1: Actual COGS</a:t>
            </a:r>
            <a:r>
              <a:rPr lang="ko-KR" altLang="en-US" sz="700" kern="0" dirty="0">
                <a:latin typeface="Arial" panose="020B0604020202020204" pitchFamily="34" charset="0"/>
                <a:ea typeface="+mj-ea"/>
                <a:cs typeface="Arial" panose="020B0604020202020204" pitchFamily="34" charset="0"/>
              </a:rPr>
              <a:t>는 기타재고변동 등 포함</a:t>
            </a:r>
            <a:endParaRPr lang="en-US" altLang="ko-KR" sz="700" kern="0" dirty="0">
              <a:latin typeface="Arial" panose="020B0604020202020204" pitchFamily="34" charset="0"/>
              <a:ea typeface="+mj-ea"/>
              <a:cs typeface="Arial" panose="020B0604020202020204" pitchFamily="34" charset="0"/>
            </a:endParaRPr>
          </a:p>
        </p:txBody>
      </p:sp>
      <p:graphicFrame>
        <p:nvGraphicFramePr>
          <p:cNvPr id="21" name="표 20">
            <a:extLst>
              <a:ext uri="{FF2B5EF4-FFF2-40B4-BE49-F238E27FC236}">
                <a16:creationId xmlns:a16="http://schemas.microsoft.com/office/drawing/2014/main" id="{318CD3D6-AD93-418C-B559-597FE9AC3993}"/>
              </a:ext>
            </a:extLst>
          </p:cNvPr>
          <p:cNvGraphicFramePr>
            <a:graphicFrameLocks noGrp="1"/>
          </p:cNvGraphicFramePr>
          <p:nvPr>
            <p:extLst>
              <p:ext uri="{D42A27DB-BD31-4B8C-83A1-F6EECF244321}">
                <p14:modId xmlns:p14="http://schemas.microsoft.com/office/powerpoint/2010/main" val="1054351282"/>
              </p:ext>
            </p:extLst>
          </p:nvPr>
        </p:nvGraphicFramePr>
        <p:xfrm>
          <a:off x="495299" y="1476540"/>
          <a:ext cx="8915408" cy="1813560"/>
        </p:xfrm>
        <a:graphic>
          <a:graphicData uri="http://schemas.openxmlformats.org/drawingml/2006/table">
            <a:tbl>
              <a:tblPr/>
              <a:tblGrid>
                <a:gridCol w="1069849">
                  <a:extLst>
                    <a:ext uri="{9D8B030D-6E8A-4147-A177-3AD203B41FA5}">
                      <a16:colId xmlns:a16="http://schemas.microsoft.com/office/drawing/2014/main" val="2084094682"/>
                    </a:ext>
                  </a:extLst>
                </a:gridCol>
                <a:gridCol w="1069849">
                  <a:extLst>
                    <a:ext uri="{9D8B030D-6E8A-4147-A177-3AD203B41FA5}">
                      <a16:colId xmlns:a16="http://schemas.microsoft.com/office/drawing/2014/main" val="1735593211"/>
                    </a:ext>
                  </a:extLst>
                </a:gridCol>
                <a:gridCol w="677571">
                  <a:extLst>
                    <a:ext uri="{9D8B030D-6E8A-4147-A177-3AD203B41FA5}">
                      <a16:colId xmlns:a16="http://schemas.microsoft.com/office/drawing/2014/main" val="215447901"/>
                    </a:ext>
                  </a:extLst>
                </a:gridCol>
                <a:gridCol w="677571">
                  <a:extLst>
                    <a:ext uri="{9D8B030D-6E8A-4147-A177-3AD203B41FA5}">
                      <a16:colId xmlns:a16="http://schemas.microsoft.com/office/drawing/2014/main" val="151791895"/>
                    </a:ext>
                  </a:extLst>
                </a:gridCol>
                <a:gridCol w="677571">
                  <a:extLst>
                    <a:ext uri="{9D8B030D-6E8A-4147-A177-3AD203B41FA5}">
                      <a16:colId xmlns:a16="http://schemas.microsoft.com/office/drawing/2014/main" val="2527012931"/>
                    </a:ext>
                  </a:extLst>
                </a:gridCol>
                <a:gridCol w="677571">
                  <a:extLst>
                    <a:ext uri="{9D8B030D-6E8A-4147-A177-3AD203B41FA5}">
                      <a16:colId xmlns:a16="http://schemas.microsoft.com/office/drawing/2014/main" val="1133862561"/>
                    </a:ext>
                  </a:extLst>
                </a:gridCol>
                <a:gridCol w="677571">
                  <a:extLst>
                    <a:ext uri="{9D8B030D-6E8A-4147-A177-3AD203B41FA5}">
                      <a16:colId xmlns:a16="http://schemas.microsoft.com/office/drawing/2014/main" val="3434064316"/>
                    </a:ext>
                  </a:extLst>
                </a:gridCol>
                <a:gridCol w="677571">
                  <a:extLst>
                    <a:ext uri="{9D8B030D-6E8A-4147-A177-3AD203B41FA5}">
                      <a16:colId xmlns:a16="http://schemas.microsoft.com/office/drawing/2014/main" val="3804422858"/>
                    </a:ext>
                  </a:extLst>
                </a:gridCol>
                <a:gridCol w="677571">
                  <a:extLst>
                    <a:ext uri="{9D8B030D-6E8A-4147-A177-3AD203B41FA5}">
                      <a16:colId xmlns:a16="http://schemas.microsoft.com/office/drawing/2014/main" val="2625983768"/>
                    </a:ext>
                  </a:extLst>
                </a:gridCol>
                <a:gridCol w="677571">
                  <a:extLst>
                    <a:ext uri="{9D8B030D-6E8A-4147-A177-3AD203B41FA5}">
                      <a16:colId xmlns:a16="http://schemas.microsoft.com/office/drawing/2014/main" val="2245310754"/>
                    </a:ext>
                  </a:extLst>
                </a:gridCol>
                <a:gridCol w="677571">
                  <a:extLst>
                    <a:ext uri="{9D8B030D-6E8A-4147-A177-3AD203B41FA5}">
                      <a16:colId xmlns:a16="http://schemas.microsoft.com/office/drawing/2014/main" val="1975226249"/>
                    </a:ext>
                  </a:extLst>
                </a:gridCol>
                <a:gridCol w="677571">
                  <a:extLst>
                    <a:ext uri="{9D8B030D-6E8A-4147-A177-3AD203B41FA5}">
                      <a16:colId xmlns:a16="http://schemas.microsoft.com/office/drawing/2014/main" val="2165601275"/>
                    </a:ext>
                  </a:extLst>
                </a:gridCol>
              </a:tblGrid>
              <a:tr h="83742">
                <a:tc rowSpan="2">
                  <a:txBody>
                    <a:bodyPr/>
                    <a:lstStyle/>
                    <a:p>
                      <a:pPr algn="l" fontAlgn="ctr"/>
                      <a:r>
                        <a:rPr lang="en-US" altLang="ko-KR" sz="700" b="1" i="0" u="none" strike="noStrike">
                          <a:solidFill>
                            <a:schemeClr val="bg1"/>
                          </a:solidFill>
                          <a:effectLst/>
                          <a:latin typeface="맑은 고딕" panose="020B0503020000020004" pitchFamily="50" charset="-127"/>
                          <a:ea typeface="맑은 고딕" panose="020B0503020000020004" pitchFamily="50" charset="-127"/>
                        </a:rPr>
                        <a:t>(</a:t>
                      </a:r>
                      <a:r>
                        <a:rPr lang="ko-KR" altLang="en-US" sz="700" b="1" i="0" u="none" strike="noStrike">
                          <a:solidFill>
                            <a:schemeClr val="bg1"/>
                          </a:solidFill>
                          <a:effectLst/>
                          <a:latin typeface="맑은 고딕" panose="020B0503020000020004" pitchFamily="50" charset="-127"/>
                          <a:ea typeface="맑은 고딕" panose="020B0503020000020004" pitchFamily="50" charset="-127"/>
                        </a:rPr>
                        <a:t>단위 </a:t>
                      </a:r>
                      <a:r>
                        <a:rPr lang="en-US" altLang="ko-KR" sz="700" b="1" i="0" u="none" strike="noStrike">
                          <a:solidFill>
                            <a:schemeClr val="bg1"/>
                          </a:solidFill>
                          <a:effectLst/>
                          <a:latin typeface="맑은 고딕" panose="020B0503020000020004" pitchFamily="50" charset="-127"/>
                          <a:ea typeface="맑은 고딕" panose="020B0503020000020004" pitchFamily="50" charset="-127"/>
                        </a:rPr>
                        <a:t>: </a:t>
                      </a:r>
                      <a:r>
                        <a:rPr lang="ko-KR" altLang="en-US" sz="700" b="1" i="0" u="none" strike="noStrike">
                          <a:solidFill>
                            <a:schemeClr val="bg1"/>
                          </a:solidFill>
                          <a:effectLst/>
                          <a:latin typeface="맑은 고딕" panose="020B0503020000020004" pitchFamily="50" charset="-127"/>
                          <a:ea typeface="맑은 고딕" panose="020B0503020000020004" pitchFamily="50" charset="-127"/>
                        </a:rPr>
                        <a:t>백만원</a:t>
                      </a:r>
                      <a:r>
                        <a:rPr lang="en-US" altLang="ko-KR" sz="700" b="1" i="0" u="none" strike="noStrike">
                          <a:solidFill>
                            <a:schemeClr val="bg1"/>
                          </a:solidFill>
                          <a:effectLst/>
                          <a:latin typeface="맑은 고딕" panose="020B0503020000020004" pitchFamily="50" charset="-127"/>
                          <a:ea typeface="맑은 고딕" panose="020B0503020000020004" pitchFamily="50" charset="-127"/>
                        </a:rPr>
                        <a:t>)</a:t>
                      </a:r>
                      <a:endParaRPr lang="ko-KR" altLang="en-US" sz="700" b="1" i="0" u="none" strike="noStrike">
                        <a:solidFill>
                          <a:schemeClr val="bg1"/>
                        </a:solidFill>
                        <a:effectLst/>
                        <a:latin typeface="맑은 고딕" panose="020B0503020000020004" pitchFamily="50" charset="-127"/>
                        <a:ea typeface="맑은 고딕" panose="020B0503020000020004" pitchFamily="50" charset="-127"/>
                      </a:endParaRP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rowSpan="2">
                  <a:txBody>
                    <a:bodyPr/>
                    <a:lstStyle/>
                    <a:p>
                      <a:pPr algn="ctr" fontAlgn="ctr"/>
                      <a:r>
                        <a:rPr lang="en-US" altLang="ko-KR" sz="700" b="1" i="0" u="none" strike="noStrike">
                          <a:solidFill>
                            <a:schemeClr val="bg1"/>
                          </a:solidFill>
                          <a:effectLst/>
                          <a:latin typeface="맑은 고딕" panose="020B0503020000020004" pitchFamily="50" charset="-127"/>
                          <a:ea typeface="맑은 고딕" panose="020B0503020000020004" pitchFamily="50" charset="-127"/>
                        </a:rPr>
                        <a:t>Case </a:t>
                      </a:r>
                      <a:r>
                        <a:rPr lang="ko-KR" altLang="en-US" sz="700" b="1" i="0" u="none" strike="noStrike">
                          <a:solidFill>
                            <a:schemeClr val="bg1"/>
                          </a:solidFill>
                          <a:effectLst/>
                          <a:latin typeface="맑은 고딕" panose="020B0503020000020004" pitchFamily="50" charset="-127"/>
                          <a:ea typeface="맑은 고딕" panose="020B0503020000020004" pitchFamily="50" charset="-127"/>
                        </a:rPr>
                        <a:t>구분</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fontAlgn="ctr"/>
                      <a:r>
                        <a:rPr lang="en-US" sz="700" b="1" i="0" u="none" strike="noStrike">
                          <a:solidFill>
                            <a:srgbClr val="FFFFFF"/>
                          </a:solidFill>
                          <a:effectLst/>
                          <a:latin typeface="Arial" panose="020B0604020202020204" pitchFamily="34" charset="0"/>
                          <a:ea typeface="맑은 고딕" panose="020B0503020000020004" pitchFamily="50" charset="-127"/>
                        </a:rPr>
                        <a:t>Actual</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l" fontAlgn="ctr"/>
                      <a:r>
                        <a:rPr lang="ko-KR" altLang="en-US" sz="700" b="1" i="0" u="none" strike="noStrike">
                          <a:solidFill>
                            <a:srgbClr val="FFFFFF"/>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l" fontAlgn="ctr"/>
                      <a:r>
                        <a:rPr lang="ko-KR" altLang="en-US" sz="700" b="1" i="0" u="none" strike="noStrike">
                          <a:solidFill>
                            <a:srgbClr val="FFFFFF"/>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l" fontAlgn="ctr"/>
                      <a:r>
                        <a:rPr lang="ko-KR" altLang="en-US" sz="700" b="1" i="0" u="none" strike="noStrike">
                          <a:solidFill>
                            <a:srgbClr val="FFFFFF"/>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sz="700" b="1" i="0" u="none" strike="noStrike" dirty="0">
                          <a:solidFill>
                            <a:srgbClr val="FFFFFF"/>
                          </a:solidFill>
                          <a:effectLst/>
                          <a:latin typeface="Arial" panose="020B0604020202020204" pitchFamily="34" charset="0"/>
                          <a:ea typeface="맑은 고딕" panose="020B0503020000020004" pitchFamily="50" charset="-127"/>
                        </a:rPr>
                        <a:t>Forecast</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l" fontAlgn="ctr"/>
                      <a:r>
                        <a:rPr lang="ko-KR" altLang="en-US" sz="700" b="1" i="0" u="none" strike="noStrike">
                          <a:solidFill>
                            <a:srgbClr val="FFFFFF"/>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l" fontAlgn="ctr"/>
                      <a:r>
                        <a:rPr lang="ko-KR" altLang="en-US" sz="700" b="1" i="0" u="none" strike="noStrike">
                          <a:solidFill>
                            <a:srgbClr val="FFFFFF"/>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l" fontAlgn="ctr"/>
                      <a:r>
                        <a:rPr lang="ko-KR" altLang="en-US" sz="700" b="1" i="0" u="none" strike="noStrike">
                          <a:solidFill>
                            <a:srgbClr val="FFFFFF"/>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l" fontAlgn="ctr"/>
                      <a:r>
                        <a:rPr lang="ko-KR" altLang="en-US" sz="700" b="1" i="0" u="none" strike="noStrike">
                          <a:solidFill>
                            <a:srgbClr val="FFFFFF"/>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l" fontAlgn="ctr"/>
                      <a:r>
                        <a:rPr lang="ko-KR" altLang="en-US" sz="700" b="1" i="0" u="none" strike="noStrike">
                          <a:solidFill>
                            <a:srgbClr val="FFFFFF"/>
                          </a:solidFill>
                          <a:effectLst/>
                          <a:latin typeface="Arial" panose="020B0604020202020204" pitchFamily="34" charset="0"/>
                          <a:ea typeface="맑은 고딕" panose="020B0503020000020004" pitchFamily="50" charset="-127"/>
                        </a:rPr>
                        <a:t>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extLst>
                  <a:ext uri="{0D108BD9-81ED-4DB2-BD59-A6C34878D82A}">
                    <a16:rowId xmlns:a16="http://schemas.microsoft.com/office/drawing/2014/main" val="3818432422"/>
                  </a:ext>
                </a:extLst>
              </a:tr>
              <a:tr h="83742">
                <a:tc vMerge="1">
                  <a:txBody>
                    <a:bodyPr/>
                    <a:lstStyle/>
                    <a:p>
                      <a:pPr algn="l" fontAlgn="ctr"/>
                      <a:endParaRPr lang="en-US" altLang="ko-KR" sz="900" b="1" i="0" u="none" strike="noStrike">
                        <a:solidFill>
                          <a:schemeClr val="bg1"/>
                        </a:solidFill>
                        <a:effectLst/>
                        <a:latin typeface="Arial" panose="020B0604020202020204" pitchFamily="34" charset="0"/>
                        <a:ea typeface="맑은 고딕" panose="020B0503020000020004" pitchFamily="50" charset="-127"/>
                      </a:endParaRPr>
                    </a:p>
                  </a:txBody>
                  <a:tcPr marL="36000" marR="36000" marT="0" marB="0" anchor="ctr">
                    <a:lnL w="6350" cap="flat" cmpd="sng" algn="ctr">
                      <a:no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solidFill>
                      <a:srgbClr val="00338D"/>
                    </a:solidFill>
                  </a:tcPr>
                </a:tc>
                <a:tc vMerge="1">
                  <a:txBody>
                    <a:bodyPr/>
                    <a:lstStyle/>
                    <a:p>
                      <a:pPr algn="l" fontAlgn="ctr"/>
                      <a:endParaRPr lang="en-US" altLang="ko-KR" sz="900" b="1" i="0" u="none" strike="noStrike">
                        <a:solidFill>
                          <a:schemeClr val="bg1"/>
                        </a:solidFill>
                        <a:effectLst/>
                        <a:latin typeface="Arial" panose="020B0604020202020204" pitchFamily="34" charset="0"/>
                        <a:ea typeface="맑은 고딕" panose="020B0503020000020004" pitchFamily="50" charset="-127"/>
                      </a:endParaRPr>
                    </a:p>
                  </a:txBody>
                  <a:tcPr marL="36000" marR="36000" marT="0" marB="0" anchor="ctr">
                    <a:lnL w="6350" cap="flat" cmpd="sng" algn="ctr">
                      <a:no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fontAlgn="ctr"/>
                      <a:r>
                        <a:rPr lang="en-US" sz="700" b="1" i="0" u="none" strike="noStrike">
                          <a:solidFill>
                            <a:srgbClr val="FFFFFF"/>
                          </a:solidFill>
                          <a:effectLst/>
                          <a:latin typeface="Arial" panose="020B0604020202020204" pitchFamily="34" charset="0"/>
                          <a:ea typeface="맑은 고딕" panose="020B0503020000020004" pitchFamily="50" charset="-127"/>
                        </a:rPr>
                        <a:t>2019 A</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fontAlgn="ctr"/>
                      <a:r>
                        <a:rPr lang="en-US" sz="700" b="1" i="0" u="none" strike="noStrike" dirty="0">
                          <a:solidFill>
                            <a:srgbClr val="FFFFFF"/>
                          </a:solidFill>
                          <a:effectLst/>
                          <a:latin typeface="Arial" panose="020B0604020202020204" pitchFamily="34" charset="0"/>
                          <a:ea typeface="맑은 고딕" panose="020B0503020000020004" pitchFamily="50" charset="-127"/>
                        </a:rPr>
                        <a:t>2020 A</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fontAlgn="ctr"/>
                      <a:r>
                        <a:rPr lang="en-US" sz="700" b="1" i="0" u="none" strike="noStrike">
                          <a:solidFill>
                            <a:srgbClr val="FFFFFF"/>
                          </a:solidFill>
                          <a:effectLst/>
                          <a:latin typeface="Arial" panose="020B0604020202020204" pitchFamily="34" charset="0"/>
                          <a:ea typeface="맑은 고딕" panose="020B0503020000020004" pitchFamily="50" charset="-127"/>
                        </a:rPr>
                        <a:t>2021 A</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fontAlgn="ctr"/>
                      <a:r>
                        <a:rPr lang="en-US" sz="700" b="1" i="0" u="none" strike="noStrike">
                          <a:solidFill>
                            <a:srgbClr val="FFFFFF"/>
                          </a:solidFill>
                          <a:effectLst/>
                          <a:latin typeface="Arial" panose="020B0604020202020204" pitchFamily="34" charset="0"/>
                          <a:ea typeface="맑은 고딕" panose="020B0503020000020004" pitchFamily="50" charset="-127"/>
                        </a:rPr>
                        <a:t>2022 1H A</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fontAlgn="ctr"/>
                      <a:r>
                        <a:rPr lang="en-US" sz="700" b="1" i="0" u="none" strike="noStrike" dirty="0">
                          <a:solidFill>
                            <a:srgbClr val="FFFFFF"/>
                          </a:solidFill>
                          <a:effectLst/>
                          <a:latin typeface="Arial" panose="020B0604020202020204" pitchFamily="34" charset="0"/>
                          <a:ea typeface="맑은 고딕" panose="020B0503020000020004" pitchFamily="50" charset="-127"/>
                        </a:rPr>
                        <a:t>2022 2H F</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fontAlgn="ctr"/>
                      <a:r>
                        <a:rPr lang="en-US" sz="700" b="1" i="0" u="none" strike="noStrike">
                          <a:solidFill>
                            <a:srgbClr val="FFFFFF"/>
                          </a:solidFill>
                          <a:effectLst/>
                          <a:latin typeface="Arial" panose="020B0604020202020204" pitchFamily="34" charset="0"/>
                          <a:ea typeface="맑은 고딕" panose="020B0503020000020004" pitchFamily="50" charset="-127"/>
                        </a:rPr>
                        <a:t>2023 F</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fontAlgn="ctr"/>
                      <a:r>
                        <a:rPr lang="en-US" sz="700" b="1" i="0" u="none" strike="noStrike">
                          <a:solidFill>
                            <a:srgbClr val="FFFFFF"/>
                          </a:solidFill>
                          <a:effectLst/>
                          <a:latin typeface="Arial" panose="020B0604020202020204" pitchFamily="34" charset="0"/>
                          <a:ea typeface="맑은 고딕" panose="020B0503020000020004" pitchFamily="50" charset="-127"/>
                        </a:rPr>
                        <a:t>2024 F</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fontAlgn="ctr"/>
                      <a:r>
                        <a:rPr lang="en-US" sz="700" b="1" i="0" u="none" strike="noStrike">
                          <a:solidFill>
                            <a:srgbClr val="FFFFFF"/>
                          </a:solidFill>
                          <a:effectLst/>
                          <a:latin typeface="Arial" panose="020B0604020202020204" pitchFamily="34" charset="0"/>
                          <a:ea typeface="맑은 고딕" panose="020B0503020000020004" pitchFamily="50" charset="-127"/>
                        </a:rPr>
                        <a:t>2025 F</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fontAlgn="ctr"/>
                      <a:r>
                        <a:rPr lang="en-US" sz="700" b="1" i="0" u="none" strike="noStrike">
                          <a:solidFill>
                            <a:srgbClr val="FFFFFF"/>
                          </a:solidFill>
                          <a:effectLst/>
                          <a:latin typeface="Arial" panose="020B0604020202020204" pitchFamily="34" charset="0"/>
                          <a:ea typeface="맑은 고딕" panose="020B0503020000020004" pitchFamily="50" charset="-127"/>
                        </a:rPr>
                        <a:t>2026 F</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fontAlgn="ctr"/>
                      <a:r>
                        <a:rPr lang="en-US" sz="700" b="1" i="0" u="none" strike="noStrike">
                          <a:solidFill>
                            <a:srgbClr val="FFFFFF"/>
                          </a:solidFill>
                          <a:effectLst/>
                          <a:latin typeface="Arial" panose="020B0604020202020204" pitchFamily="34" charset="0"/>
                          <a:ea typeface="맑은 고딕" panose="020B0503020000020004" pitchFamily="50" charset="-127"/>
                        </a:rPr>
                        <a:t>2027 F</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solidFill>
                      <a:srgbClr val="00338D"/>
                    </a:solidFill>
                  </a:tcPr>
                </a:tc>
                <a:extLst>
                  <a:ext uri="{0D108BD9-81ED-4DB2-BD59-A6C34878D82A}">
                    <a16:rowId xmlns:a16="http://schemas.microsoft.com/office/drawing/2014/main" val="2479629347"/>
                  </a:ext>
                </a:extLst>
              </a:tr>
              <a:tr h="83742">
                <a:tc>
                  <a:txBody>
                    <a:bodyPr/>
                    <a:lstStyle/>
                    <a:p>
                      <a:pPr algn="l" fontAlgn="ctr"/>
                      <a:r>
                        <a:rPr lang="en-US" sz="700" b="1" i="0" u="none" strike="noStrike" dirty="0">
                          <a:solidFill>
                            <a:schemeClr val="tx1"/>
                          </a:solidFill>
                          <a:effectLst/>
                          <a:latin typeface="Arial" panose="020B0604020202020204" pitchFamily="34" charset="0"/>
                          <a:ea typeface="맑은 고딕" panose="020B0503020000020004" pitchFamily="50" charset="-127"/>
                        </a:rPr>
                        <a:t>COGS</a:t>
                      </a:r>
                      <a:r>
                        <a:rPr lang="en-US" sz="700" b="1" i="0" u="none" strike="noStrike" baseline="30000" dirty="0">
                          <a:solidFill>
                            <a:schemeClr val="tx1"/>
                          </a:solidFill>
                          <a:effectLst/>
                          <a:latin typeface="Arial" panose="020B0604020202020204" pitchFamily="34" charset="0"/>
                          <a:ea typeface="맑은 고딕" panose="020B0503020000020004" pitchFamily="50" charset="-127"/>
                        </a:rPr>
                        <a:t>1</a:t>
                      </a:r>
                    </a:p>
                  </a:txBody>
                  <a:tcPr marL="36000" marR="36000" marT="0" marB="0" anchor="ctr">
                    <a:lnL w="6350" cap="flat" cmpd="sng" algn="ctr">
                      <a:solidFill>
                        <a:srgbClr val="00338D"/>
                      </a:solidFill>
                      <a:prstDash val="solid"/>
                      <a:round/>
                      <a:headEnd type="none" w="med" len="med"/>
                      <a:tailEnd type="none" w="med" len="med"/>
                    </a:lnL>
                    <a:lnR w="6350" cap="flat" cmpd="sng" algn="ctr">
                      <a:noFill/>
                      <a:prstDash val="dot"/>
                      <a:round/>
                      <a:headEnd type="none" w="med" len="med"/>
                      <a:tailEnd type="none" w="med" len="med"/>
                    </a:lnR>
                    <a:lnT>
                      <a:noFill/>
                    </a:lnT>
                    <a:lnB>
                      <a:noFill/>
                    </a:lnB>
                  </a:tcPr>
                </a:tc>
                <a:tc>
                  <a:txBody>
                    <a:bodyPr/>
                    <a:lstStyle/>
                    <a:p>
                      <a:pPr algn="l" fontAlgn="ctr"/>
                      <a:r>
                        <a:rPr lang="en-US" sz="700" b="1" i="0" u="none" strike="noStrike" dirty="0">
                          <a:solidFill>
                            <a:srgbClr val="000000"/>
                          </a:solidFill>
                          <a:effectLst/>
                          <a:latin typeface="Arial" panose="020B0604020202020204" pitchFamily="34" charset="0"/>
                          <a:ea typeface="맑은 고딕" panose="020B0503020000020004" pitchFamily="50" charset="-127"/>
                        </a:rPr>
                        <a:t>Case 1 (Best</a:t>
                      </a:r>
                      <a:r>
                        <a:rPr lang="en-US" altLang="ko-KR" sz="700" b="1" i="0" u="none" strike="noStrike" dirty="0">
                          <a:solidFill>
                            <a:srgbClr val="000000"/>
                          </a:solidFill>
                          <a:effectLst/>
                          <a:latin typeface="Arial" panose="020B0604020202020204" pitchFamily="34" charset="0"/>
                          <a:ea typeface="맑은 고딕" panose="020B0503020000020004" pitchFamily="50" charset="-127"/>
                        </a:rPr>
                        <a:t>)</a:t>
                      </a:r>
                      <a:endParaRPr lang="en-US" sz="700" b="1"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noFill/>
                      <a:prstDash val="dot"/>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700" b="1" i="0" u="none" strike="noStrike" dirty="0">
                          <a:solidFill>
                            <a:srgbClr val="000000"/>
                          </a:solidFill>
                          <a:effectLst/>
                          <a:latin typeface="Arial" panose="020B0604020202020204" pitchFamily="34" charset="0"/>
                          <a:ea typeface="맑은 고딕" panose="020B0503020000020004" pitchFamily="50" charset="-127"/>
                        </a:rPr>
                        <a:t>11,908</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700" b="1" i="0" u="none" strike="noStrike">
                          <a:solidFill>
                            <a:srgbClr val="000000"/>
                          </a:solidFill>
                          <a:effectLst/>
                          <a:latin typeface="Arial" panose="020B0604020202020204" pitchFamily="34" charset="0"/>
                          <a:ea typeface="맑은 고딕" panose="020B0503020000020004" pitchFamily="50" charset="-127"/>
                        </a:rPr>
                        <a:t>19,671</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700" b="1" i="0" u="none" strike="noStrike">
                          <a:solidFill>
                            <a:srgbClr val="000000"/>
                          </a:solidFill>
                          <a:effectLst/>
                          <a:latin typeface="Arial" panose="020B0604020202020204" pitchFamily="34" charset="0"/>
                          <a:ea typeface="맑은 고딕" panose="020B0503020000020004" pitchFamily="50" charset="-127"/>
                        </a:rPr>
                        <a:t>19,734</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700" b="1" i="0" u="none" strike="noStrike" dirty="0">
                          <a:solidFill>
                            <a:srgbClr val="000000"/>
                          </a:solidFill>
                          <a:effectLst/>
                          <a:latin typeface="Arial" panose="020B0604020202020204" pitchFamily="34" charset="0"/>
                          <a:ea typeface="맑은 고딕" panose="020B0503020000020004" pitchFamily="50" charset="-127"/>
                        </a:rPr>
                        <a:t>8,231</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700" b="1" i="0" u="none" strike="noStrike">
                          <a:solidFill>
                            <a:srgbClr val="000000"/>
                          </a:solidFill>
                          <a:effectLst/>
                          <a:latin typeface="Arial" panose="020B0604020202020204" pitchFamily="34" charset="0"/>
                          <a:ea typeface="맑은 고딕" panose="020B0503020000020004" pitchFamily="50" charset="-127"/>
                        </a:rPr>
                        <a:t>9,533</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700" b="1" i="0" u="none" strike="noStrike">
                          <a:solidFill>
                            <a:srgbClr val="000000"/>
                          </a:solidFill>
                          <a:effectLst/>
                          <a:latin typeface="Arial" panose="020B0604020202020204" pitchFamily="34" charset="0"/>
                          <a:ea typeface="맑은 고딕" panose="020B0503020000020004" pitchFamily="50" charset="-127"/>
                        </a:rPr>
                        <a:t>19,263</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700" b="1" i="0" u="none" strike="noStrike">
                          <a:solidFill>
                            <a:srgbClr val="000000"/>
                          </a:solidFill>
                          <a:effectLst/>
                          <a:latin typeface="Arial" panose="020B0604020202020204" pitchFamily="34" charset="0"/>
                          <a:ea typeface="맑은 고딕" panose="020B0503020000020004" pitchFamily="50" charset="-127"/>
                        </a:rPr>
                        <a:t>24,155</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700" b="1" i="0" u="none" strike="noStrike">
                          <a:solidFill>
                            <a:srgbClr val="000000"/>
                          </a:solidFill>
                          <a:effectLst/>
                          <a:latin typeface="Arial" panose="020B0604020202020204" pitchFamily="34" charset="0"/>
                          <a:ea typeface="맑은 고딕" panose="020B0503020000020004" pitchFamily="50" charset="-127"/>
                        </a:rPr>
                        <a:t>179,882</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700" b="1" i="0" u="none" strike="noStrike">
                          <a:solidFill>
                            <a:srgbClr val="000000"/>
                          </a:solidFill>
                          <a:effectLst/>
                          <a:latin typeface="Arial" panose="020B0604020202020204" pitchFamily="34" charset="0"/>
                          <a:ea typeface="맑은 고딕" panose="020B0503020000020004" pitchFamily="50" charset="-127"/>
                        </a:rPr>
                        <a:t>182,652</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700" b="1" i="0" u="none" strike="noStrike">
                          <a:solidFill>
                            <a:srgbClr val="000000"/>
                          </a:solidFill>
                          <a:effectLst/>
                          <a:latin typeface="Arial" panose="020B0604020202020204" pitchFamily="34" charset="0"/>
                          <a:ea typeface="맑은 고딕" panose="020B0503020000020004" pitchFamily="50" charset="-127"/>
                        </a:rPr>
                        <a:t>185,476</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1384809447"/>
                  </a:ext>
                </a:extLst>
              </a:tr>
              <a:tr h="83742">
                <a:tc>
                  <a:txBody>
                    <a:bodyPr/>
                    <a:lstStyle/>
                    <a:p>
                      <a:pPr algn="l" fontAlgn="ctr"/>
                      <a:endParaRPr lang="en-US" sz="700" b="1" i="0" u="none" strike="noStrike">
                        <a:solidFill>
                          <a:schemeClr val="tx1"/>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noFill/>
                      <a:prstDash val="solid"/>
                      <a:round/>
                      <a:headEnd type="none" w="med" len="med"/>
                      <a:tailEnd type="none" w="med" len="med"/>
                    </a:lnB>
                  </a:tcPr>
                </a:tc>
                <a:tc>
                  <a:txBody>
                    <a:bodyPr/>
                    <a:lstStyle/>
                    <a:p>
                      <a:pPr algn="l" fontAlgn="ctr"/>
                      <a:r>
                        <a:rPr lang="ko-KR" altLang="en-US" sz="700" b="0" i="0" u="none" strike="noStrike" dirty="0">
                          <a:solidFill>
                            <a:srgbClr val="000000"/>
                          </a:solidFill>
                          <a:effectLst/>
                          <a:latin typeface="Arial" panose="020B0604020202020204" pitchFamily="34" charset="0"/>
                          <a:ea typeface="맑은 고딕" panose="020B0503020000020004" pitchFamily="50" charset="-127"/>
                        </a:rPr>
                        <a:t>재료비</a:t>
                      </a:r>
                      <a:endParaRPr lang="en-US" sz="7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700" b="0" i="0" u="none" strike="noStrike" dirty="0">
                          <a:solidFill>
                            <a:srgbClr val="000000"/>
                          </a:solidFill>
                          <a:effectLst/>
                          <a:latin typeface="Arial" panose="020B0604020202020204" pitchFamily="34" charset="0"/>
                          <a:ea typeface="맑은 고딕" panose="020B0503020000020004" pitchFamily="50" charset="-127"/>
                        </a:rPr>
                        <a:t>7,709</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dot"/>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700" b="0" i="0" u="none" strike="noStrike" dirty="0">
                          <a:solidFill>
                            <a:srgbClr val="000000"/>
                          </a:solidFill>
                          <a:effectLst/>
                          <a:latin typeface="Arial" panose="020B0604020202020204" pitchFamily="34" charset="0"/>
                          <a:ea typeface="맑은 고딕" panose="020B0503020000020004" pitchFamily="50" charset="-127"/>
                        </a:rPr>
                        <a:t>13,756</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14,587</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6,401</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7,675</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dot"/>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14,793</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17,641</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152,998</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155,246</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157,550</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noFill/>
                      <a:prstDash val="solid"/>
                      <a:round/>
                      <a:headEnd type="none" w="med" len="med"/>
                      <a:tailEnd type="none" w="med" len="med"/>
                    </a:lnB>
                  </a:tcPr>
                </a:tc>
                <a:extLst>
                  <a:ext uri="{0D108BD9-81ED-4DB2-BD59-A6C34878D82A}">
                    <a16:rowId xmlns:a16="http://schemas.microsoft.com/office/drawing/2014/main" val="1251727326"/>
                  </a:ext>
                </a:extLst>
              </a:tr>
              <a:tr h="83742">
                <a:tc>
                  <a:txBody>
                    <a:bodyPr/>
                    <a:lstStyle/>
                    <a:p>
                      <a:pPr algn="l" fontAlgn="ctr"/>
                      <a:endParaRPr lang="en-US" sz="700" b="1" i="0" u="none" strike="noStrike">
                        <a:solidFill>
                          <a:schemeClr val="tx1"/>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noFill/>
                      <a:prstDash val="solid"/>
                      <a:round/>
                      <a:headEnd type="none" w="med" len="med"/>
                      <a:tailEnd type="none" w="med" len="med"/>
                    </a:lnB>
                  </a:tcPr>
                </a:tc>
                <a:tc>
                  <a:txBody>
                    <a:bodyPr/>
                    <a:lstStyle/>
                    <a:p>
                      <a:pPr algn="l" fontAlgn="ctr"/>
                      <a:r>
                        <a:rPr lang="ko-KR" altLang="en-US" sz="700" b="0" i="0" u="none" strike="noStrike" dirty="0">
                          <a:solidFill>
                            <a:srgbClr val="000000"/>
                          </a:solidFill>
                          <a:effectLst/>
                          <a:latin typeface="Arial" panose="020B0604020202020204" pitchFamily="34" charset="0"/>
                          <a:ea typeface="맑은 고딕" panose="020B0503020000020004" pitchFamily="50" charset="-127"/>
                        </a:rPr>
                        <a:t>노무비</a:t>
                      </a:r>
                      <a:endParaRPr lang="en-US" sz="7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noFill/>
                      <a:prstDash val="solid"/>
                      <a:round/>
                      <a:headEnd type="none" w="med" len="med"/>
                      <a:tailEnd type="none" w="med" len="med"/>
                    </a:lnB>
                  </a:tcPr>
                </a:tc>
                <a:tc>
                  <a:txBody>
                    <a:bodyPr/>
                    <a:lstStyle/>
                    <a:p>
                      <a:pPr algn="r" fontAlgn="ctr"/>
                      <a:r>
                        <a:rPr lang="en-US" altLang="ko-KR" sz="700" b="0" i="0" u="none" strike="noStrike" dirty="0">
                          <a:solidFill>
                            <a:srgbClr val="000000"/>
                          </a:solidFill>
                          <a:effectLst/>
                          <a:latin typeface="Arial" panose="020B0604020202020204" pitchFamily="34" charset="0"/>
                          <a:ea typeface="맑은 고딕" panose="020B0503020000020004" pitchFamily="50" charset="-127"/>
                        </a:rPr>
                        <a:t>2,331</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noFill/>
                      <a:prstDash val="solid"/>
                      <a:round/>
                      <a:headEnd type="none" w="med" len="med"/>
                      <a:tailEnd type="none" w="med" len="med"/>
                    </a:lnB>
                  </a:tcPr>
                </a:tc>
                <a:tc>
                  <a:txBody>
                    <a:bodyPr/>
                    <a:lstStyle/>
                    <a:p>
                      <a:pPr algn="r" fontAlgn="ctr"/>
                      <a:r>
                        <a:rPr lang="en-US" altLang="ko-KR" sz="700" b="0" i="0" u="none" strike="noStrike" dirty="0">
                          <a:solidFill>
                            <a:srgbClr val="000000"/>
                          </a:solidFill>
                          <a:effectLst/>
                          <a:latin typeface="Arial" panose="020B0604020202020204" pitchFamily="34" charset="0"/>
                          <a:ea typeface="맑은 고딕" panose="020B0503020000020004" pitchFamily="50" charset="-127"/>
                        </a:rPr>
                        <a:t>3,556</a:t>
                      </a:r>
                    </a:p>
                  </a:txBody>
                  <a:tcPr marL="36000" marR="36000" marT="0" marB="0" anchor="ctr">
                    <a:lnL>
                      <a:noFill/>
                    </a:lnL>
                    <a:lnR>
                      <a:noFill/>
                    </a:lnR>
                    <a:lnT>
                      <a:noFill/>
                    </a:lnT>
                    <a:lnB w="6350" cap="flat" cmpd="sng" algn="ctr">
                      <a:noFill/>
                      <a:prstDash val="solid"/>
                      <a:round/>
                      <a:headEnd type="none" w="med" len="med"/>
                      <a:tailEnd type="none" w="med" len="med"/>
                    </a:lnB>
                  </a:tcPr>
                </a:tc>
                <a:tc>
                  <a:txBody>
                    <a:bodyPr/>
                    <a:lstStyle/>
                    <a:p>
                      <a:pPr algn="r" fontAlgn="ctr"/>
                      <a:r>
                        <a:rPr lang="en-US" altLang="ko-KR" sz="700" b="0" i="0" u="none" strike="noStrike" dirty="0">
                          <a:solidFill>
                            <a:srgbClr val="000000"/>
                          </a:solidFill>
                          <a:effectLst/>
                          <a:latin typeface="Arial" panose="020B0604020202020204" pitchFamily="34" charset="0"/>
                          <a:ea typeface="맑은 고딕" panose="020B0503020000020004" pitchFamily="50" charset="-127"/>
                        </a:rPr>
                        <a:t>2,847</a:t>
                      </a:r>
                    </a:p>
                  </a:txBody>
                  <a:tcPr marL="36000" marR="36000" marT="0" marB="0" anchor="ctr">
                    <a:lnL>
                      <a:noFill/>
                    </a:lnL>
                    <a:lnR>
                      <a:noFill/>
                    </a:lnR>
                    <a:lnT>
                      <a:noFill/>
                    </a:lnT>
                    <a:lnB w="6350" cap="flat" cmpd="sng" algn="ctr">
                      <a:no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1,005</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no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928</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no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2,411</a:t>
                      </a:r>
                    </a:p>
                  </a:txBody>
                  <a:tcPr marL="36000" marR="36000" marT="0" marB="0" anchor="ctr">
                    <a:lnL>
                      <a:noFill/>
                    </a:lnL>
                    <a:lnR>
                      <a:noFill/>
                    </a:lnR>
                    <a:lnT>
                      <a:noFill/>
                    </a:lnT>
                    <a:lnB w="6350" cap="flat" cmpd="sng" algn="ctr">
                      <a:no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4,023</a:t>
                      </a:r>
                    </a:p>
                  </a:txBody>
                  <a:tcPr marL="36000" marR="36000" marT="0" marB="0" anchor="ctr">
                    <a:lnL>
                      <a:noFill/>
                    </a:lnL>
                    <a:lnR>
                      <a:noFill/>
                    </a:lnR>
                    <a:lnT>
                      <a:noFill/>
                    </a:lnT>
                    <a:lnB w="6350" cap="flat" cmpd="sng" algn="ctr">
                      <a:no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14,619</a:t>
                      </a:r>
                    </a:p>
                  </a:txBody>
                  <a:tcPr marL="36000" marR="36000" marT="0" marB="0" anchor="ctr">
                    <a:lnL>
                      <a:noFill/>
                    </a:lnL>
                    <a:lnR>
                      <a:noFill/>
                    </a:lnR>
                    <a:lnT>
                      <a:noFill/>
                    </a:lnT>
                    <a:lnB w="6350" cap="flat" cmpd="sng" algn="ctr">
                      <a:no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15,001</a:t>
                      </a:r>
                    </a:p>
                  </a:txBody>
                  <a:tcPr marL="36000" marR="36000" marT="0" marB="0" anchor="ctr">
                    <a:lnL>
                      <a:noFill/>
                    </a:lnL>
                    <a:lnR>
                      <a:noFill/>
                    </a:lnR>
                    <a:lnT>
                      <a:noFill/>
                    </a:lnT>
                    <a:lnB w="6350" cap="flat" cmpd="sng" algn="ctr">
                      <a:no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15,394</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noFill/>
                      <a:prstDash val="solid"/>
                      <a:round/>
                      <a:headEnd type="none" w="med" len="med"/>
                      <a:tailEnd type="none" w="med" len="med"/>
                    </a:lnB>
                  </a:tcPr>
                </a:tc>
                <a:extLst>
                  <a:ext uri="{0D108BD9-81ED-4DB2-BD59-A6C34878D82A}">
                    <a16:rowId xmlns:a16="http://schemas.microsoft.com/office/drawing/2014/main" val="1303663748"/>
                  </a:ext>
                </a:extLst>
              </a:tr>
              <a:tr h="83742">
                <a:tc>
                  <a:txBody>
                    <a:bodyPr/>
                    <a:lstStyle/>
                    <a:p>
                      <a:pPr algn="l" fontAlgn="ctr"/>
                      <a:endParaRPr lang="en-US" sz="700" b="1" i="0" u="none" strike="noStrike">
                        <a:solidFill>
                          <a:schemeClr val="tx1"/>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noFill/>
                      <a:prstDash val="solid"/>
                      <a:round/>
                      <a:headEnd type="none" w="med" len="med"/>
                      <a:tailEnd type="none" w="med" len="med"/>
                    </a:lnB>
                  </a:tcPr>
                </a:tc>
                <a:tc>
                  <a:txBody>
                    <a:bodyPr/>
                    <a:lstStyle/>
                    <a:p>
                      <a:pPr algn="l" fontAlgn="ctr"/>
                      <a:r>
                        <a:rPr lang="ko-KR" altLang="en-US" sz="700" b="0" i="0" u="none" strike="noStrike" dirty="0">
                          <a:solidFill>
                            <a:srgbClr val="000000"/>
                          </a:solidFill>
                          <a:effectLst/>
                          <a:latin typeface="Arial" panose="020B0604020202020204" pitchFamily="34" charset="0"/>
                          <a:ea typeface="맑은 고딕" panose="020B0503020000020004" pitchFamily="50" charset="-127"/>
                        </a:rPr>
                        <a:t>감가상각비</a:t>
                      </a:r>
                      <a:endParaRPr lang="en-US" sz="7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noFill/>
                      <a:prstDash val="solid"/>
                      <a:round/>
                      <a:headEnd type="none" w="med" len="med"/>
                      <a:tailEnd type="none" w="med" len="med"/>
                    </a:lnB>
                  </a:tcPr>
                </a:tc>
                <a:tc>
                  <a:txBody>
                    <a:bodyPr/>
                    <a:lstStyle/>
                    <a:p>
                      <a:pPr algn="r" fontAlgn="ctr"/>
                      <a:r>
                        <a:rPr lang="en-US" altLang="ko-KR" sz="700" b="0" i="0" u="none" strike="noStrike" dirty="0">
                          <a:solidFill>
                            <a:srgbClr val="000000"/>
                          </a:solidFill>
                          <a:effectLst/>
                          <a:latin typeface="Arial" panose="020B0604020202020204" pitchFamily="34" charset="0"/>
                          <a:ea typeface="맑은 고딕" panose="020B0503020000020004" pitchFamily="50" charset="-127"/>
                        </a:rPr>
                        <a:t>1,115</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no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1,115</a:t>
                      </a:r>
                    </a:p>
                  </a:txBody>
                  <a:tcPr marL="36000" marR="36000" marT="0" marB="0" anchor="ctr">
                    <a:lnL>
                      <a:noFill/>
                    </a:lnL>
                    <a:lnR>
                      <a:noFill/>
                    </a:lnR>
                    <a:lnT>
                      <a:noFill/>
                    </a:lnT>
                    <a:lnB w="6350" cap="flat" cmpd="sng" algn="ctr">
                      <a:noFill/>
                      <a:prstDash val="solid"/>
                      <a:round/>
                      <a:headEnd type="none" w="med" len="med"/>
                      <a:tailEnd type="none" w="med" len="med"/>
                    </a:lnB>
                  </a:tcPr>
                </a:tc>
                <a:tc>
                  <a:txBody>
                    <a:bodyPr/>
                    <a:lstStyle/>
                    <a:p>
                      <a:pPr algn="r" fontAlgn="ctr"/>
                      <a:r>
                        <a:rPr lang="en-US" altLang="ko-KR" sz="700" b="0" i="0" u="none" strike="noStrike" dirty="0">
                          <a:solidFill>
                            <a:srgbClr val="000000"/>
                          </a:solidFill>
                          <a:effectLst/>
                          <a:latin typeface="Arial" panose="020B0604020202020204" pitchFamily="34" charset="0"/>
                          <a:ea typeface="맑은 고딕" panose="020B0503020000020004" pitchFamily="50" charset="-127"/>
                        </a:rPr>
                        <a:t>1,085</a:t>
                      </a:r>
                    </a:p>
                  </a:txBody>
                  <a:tcPr marL="36000" marR="36000" marT="0" marB="0" anchor="ctr">
                    <a:lnL>
                      <a:noFill/>
                    </a:lnL>
                    <a:lnR>
                      <a:noFill/>
                    </a:lnR>
                    <a:lnT>
                      <a:noFill/>
                    </a:lnT>
                    <a:lnB w="6350" cap="flat" cmpd="sng" algn="ctr">
                      <a:noFill/>
                      <a:prstDash val="solid"/>
                      <a:round/>
                      <a:headEnd type="none" w="med" len="med"/>
                      <a:tailEnd type="none" w="med" len="med"/>
                    </a:lnB>
                  </a:tcPr>
                </a:tc>
                <a:tc>
                  <a:txBody>
                    <a:bodyPr/>
                    <a:lstStyle/>
                    <a:p>
                      <a:pPr algn="r" fontAlgn="ctr"/>
                      <a:r>
                        <a:rPr lang="en-US" altLang="ko-KR" sz="700" b="0" i="0" u="none" strike="noStrike" dirty="0">
                          <a:solidFill>
                            <a:srgbClr val="000000"/>
                          </a:solidFill>
                          <a:effectLst/>
                          <a:latin typeface="Arial" panose="020B0604020202020204" pitchFamily="34" charset="0"/>
                          <a:ea typeface="맑은 고딕" panose="020B0503020000020004" pitchFamily="50" charset="-127"/>
                        </a:rPr>
                        <a:t>488</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no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491</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no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992</a:t>
                      </a:r>
                    </a:p>
                  </a:txBody>
                  <a:tcPr marL="36000" marR="36000" marT="0" marB="0" anchor="ctr">
                    <a:lnL>
                      <a:noFill/>
                    </a:lnL>
                    <a:lnR>
                      <a:noFill/>
                    </a:lnR>
                    <a:lnT>
                      <a:noFill/>
                    </a:lnT>
                    <a:lnB w="6350" cap="flat" cmpd="sng" algn="ctr">
                      <a:no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1,101</a:t>
                      </a:r>
                    </a:p>
                  </a:txBody>
                  <a:tcPr marL="36000" marR="36000" marT="0" marB="0" anchor="ctr">
                    <a:lnL>
                      <a:noFill/>
                    </a:lnL>
                    <a:lnR>
                      <a:noFill/>
                    </a:lnR>
                    <a:lnT>
                      <a:noFill/>
                    </a:lnT>
                    <a:lnB w="6350" cap="flat" cmpd="sng" algn="ctr">
                      <a:no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6,986</a:t>
                      </a:r>
                    </a:p>
                  </a:txBody>
                  <a:tcPr marL="36000" marR="36000" marT="0" marB="0" anchor="ctr">
                    <a:lnL>
                      <a:noFill/>
                    </a:lnL>
                    <a:lnR>
                      <a:noFill/>
                    </a:lnR>
                    <a:lnT>
                      <a:noFill/>
                    </a:lnT>
                    <a:lnB w="6350" cap="flat" cmpd="sng" algn="ctr">
                      <a:no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7,016</a:t>
                      </a:r>
                    </a:p>
                  </a:txBody>
                  <a:tcPr marL="36000" marR="36000" marT="0" marB="0" anchor="ctr">
                    <a:lnL>
                      <a:noFill/>
                    </a:lnL>
                    <a:lnR>
                      <a:noFill/>
                    </a:lnR>
                    <a:lnT>
                      <a:noFill/>
                    </a:lnT>
                    <a:lnB w="6350" cap="flat" cmpd="sng" algn="ctr">
                      <a:no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7,026</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noFill/>
                      <a:prstDash val="solid"/>
                      <a:round/>
                      <a:headEnd type="none" w="med" len="med"/>
                      <a:tailEnd type="none" w="med" len="med"/>
                    </a:lnB>
                  </a:tcPr>
                </a:tc>
                <a:extLst>
                  <a:ext uri="{0D108BD9-81ED-4DB2-BD59-A6C34878D82A}">
                    <a16:rowId xmlns:a16="http://schemas.microsoft.com/office/drawing/2014/main" val="1083598996"/>
                  </a:ext>
                </a:extLst>
              </a:tr>
              <a:tr h="83742">
                <a:tc>
                  <a:txBody>
                    <a:bodyPr/>
                    <a:lstStyle/>
                    <a:p>
                      <a:pPr algn="l" fontAlgn="ctr"/>
                      <a:endParaRPr lang="en-US" sz="700" b="1" i="0" u="none" strike="noStrike">
                        <a:solidFill>
                          <a:schemeClr val="tx1"/>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noFill/>
                      <a:prstDash val="solid"/>
                      <a:round/>
                      <a:headEnd type="none" w="med" len="med"/>
                      <a:tailEnd type="none" w="med" len="med"/>
                    </a:lnB>
                  </a:tcPr>
                </a:tc>
                <a:tc>
                  <a:txBody>
                    <a:bodyPr/>
                    <a:lstStyle/>
                    <a:p>
                      <a:pPr marL="0" marR="0" lvl="0" indent="0" algn="l" defTabSz="914400" rtl="0" eaLnBrk="1" fontAlgn="ctr" latinLnBrk="1" hangingPunct="1">
                        <a:lnSpc>
                          <a:spcPct val="100000"/>
                        </a:lnSpc>
                        <a:spcBef>
                          <a:spcPts val="0"/>
                        </a:spcBef>
                        <a:spcAft>
                          <a:spcPts val="0"/>
                        </a:spcAft>
                        <a:buClrTx/>
                        <a:buSzTx/>
                        <a:buFontTx/>
                        <a:buNone/>
                        <a:tabLst/>
                        <a:defRPr/>
                      </a:pPr>
                      <a:r>
                        <a:rPr lang="ko-KR" altLang="en-US" sz="700" b="0" i="0" u="none" strike="noStrike" dirty="0">
                          <a:solidFill>
                            <a:srgbClr val="000000"/>
                          </a:solidFill>
                          <a:effectLst/>
                          <a:latin typeface="Arial" panose="020B0604020202020204" pitchFamily="34" charset="0"/>
                          <a:ea typeface="맑은 고딕" panose="020B0503020000020004" pitchFamily="50" charset="-127"/>
                        </a:rPr>
                        <a:t>제조경비</a:t>
                      </a:r>
                      <a:endParaRPr lang="en-US" altLang="ko-KR" sz="7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700" b="0" i="0" u="none" strike="noStrike" dirty="0">
                          <a:solidFill>
                            <a:srgbClr val="000000"/>
                          </a:solidFill>
                          <a:effectLst/>
                          <a:latin typeface="Arial" panose="020B0604020202020204" pitchFamily="34" charset="0"/>
                          <a:ea typeface="맑은 고딕" panose="020B0503020000020004" pitchFamily="50" charset="-127"/>
                        </a:rPr>
                        <a:t>1,035</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1,348</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1,128</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700" b="0" i="0" u="none" strike="noStrike" dirty="0">
                          <a:solidFill>
                            <a:srgbClr val="000000"/>
                          </a:solidFill>
                          <a:effectLst/>
                          <a:latin typeface="Arial" panose="020B0604020202020204" pitchFamily="34" charset="0"/>
                          <a:ea typeface="맑은 고딕" panose="020B0503020000020004" pitchFamily="50" charset="-127"/>
                        </a:rPr>
                        <a:t>425</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439</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1,066</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1,390</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5,280</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5,390</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5,506</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3094775406"/>
                  </a:ext>
                </a:extLst>
              </a:tr>
              <a:tr h="83742">
                <a:tc>
                  <a:txBody>
                    <a:bodyPr/>
                    <a:lstStyle/>
                    <a:p>
                      <a:pPr algn="l" fontAlgn="ctr"/>
                      <a:endParaRPr lang="en-US" sz="700" b="1" i="0" u="none" strike="noStrike">
                        <a:solidFill>
                          <a:schemeClr val="tx1"/>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noFill/>
                      <a:prstDash val="dot"/>
                      <a:round/>
                      <a:headEnd type="none" w="med" len="med"/>
                      <a:tailEnd type="none" w="med" len="med"/>
                    </a:lnR>
                    <a:lnT>
                      <a:noFill/>
                    </a:lnT>
                    <a:lnB w="6350" cap="flat" cmpd="sng" algn="ctr">
                      <a:noFill/>
                      <a:prstDash val="solid"/>
                      <a:round/>
                      <a:headEnd type="none" w="med" len="med"/>
                      <a:tailEnd type="none" w="med" len="med"/>
                    </a:lnB>
                  </a:tcPr>
                </a:tc>
                <a:tc>
                  <a:txBody>
                    <a:bodyPr/>
                    <a:lstStyle/>
                    <a:p>
                      <a:pPr algn="l" fontAlgn="ctr"/>
                      <a:r>
                        <a:rPr lang="en-US" sz="700" b="1" i="0" u="none" strike="noStrike" dirty="0">
                          <a:solidFill>
                            <a:srgbClr val="000000"/>
                          </a:solidFill>
                          <a:effectLst/>
                          <a:latin typeface="Arial" panose="020B0604020202020204" pitchFamily="34" charset="0"/>
                          <a:ea typeface="맑은 고딕" panose="020B0503020000020004" pitchFamily="50" charset="-127"/>
                        </a:rPr>
                        <a:t>Case 2 (Base</a:t>
                      </a:r>
                      <a:r>
                        <a:rPr lang="en-US" altLang="ko-KR" sz="700" b="1" i="0" u="none" strike="noStrike" dirty="0">
                          <a:solidFill>
                            <a:srgbClr val="000000"/>
                          </a:solidFill>
                          <a:effectLst/>
                          <a:latin typeface="Arial" panose="020B0604020202020204" pitchFamily="34" charset="0"/>
                          <a:ea typeface="맑은 고딕" panose="020B0503020000020004" pitchFamily="50" charset="-127"/>
                        </a:rPr>
                        <a:t>)</a:t>
                      </a:r>
                      <a:endParaRPr lang="en-US" sz="700" b="1"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noFill/>
                      <a:prstDash val="dot"/>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700" b="1" i="0" u="none" strike="noStrike" dirty="0">
                          <a:solidFill>
                            <a:srgbClr val="000000"/>
                          </a:solidFill>
                          <a:effectLst/>
                          <a:latin typeface="Arial" panose="020B0604020202020204" pitchFamily="34" charset="0"/>
                          <a:ea typeface="맑은 고딕" panose="020B0503020000020004" pitchFamily="50" charset="-127"/>
                        </a:rPr>
                        <a:t>11,908</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700" b="1" i="0" u="none" strike="noStrike">
                          <a:solidFill>
                            <a:srgbClr val="000000"/>
                          </a:solidFill>
                          <a:effectLst/>
                          <a:latin typeface="Arial" panose="020B0604020202020204" pitchFamily="34" charset="0"/>
                          <a:ea typeface="맑은 고딕" panose="020B0503020000020004" pitchFamily="50" charset="-127"/>
                        </a:rPr>
                        <a:t>19,671</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700" b="1" i="0" u="none" strike="noStrike">
                          <a:solidFill>
                            <a:srgbClr val="000000"/>
                          </a:solidFill>
                          <a:effectLst/>
                          <a:latin typeface="Arial" panose="020B0604020202020204" pitchFamily="34" charset="0"/>
                          <a:ea typeface="맑은 고딕" panose="020B0503020000020004" pitchFamily="50" charset="-127"/>
                        </a:rPr>
                        <a:t>19,734</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700" b="1" i="0" u="none" strike="noStrike" dirty="0">
                          <a:solidFill>
                            <a:srgbClr val="000000"/>
                          </a:solidFill>
                          <a:effectLst/>
                          <a:latin typeface="Arial" panose="020B0604020202020204" pitchFamily="34" charset="0"/>
                          <a:ea typeface="맑은 고딕" panose="020B0503020000020004" pitchFamily="50" charset="-127"/>
                        </a:rPr>
                        <a:t>8,231</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700" b="1" i="0" u="none" strike="noStrike">
                          <a:solidFill>
                            <a:srgbClr val="000000"/>
                          </a:solidFill>
                          <a:effectLst/>
                          <a:latin typeface="Arial" panose="020B0604020202020204" pitchFamily="34" charset="0"/>
                          <a:ea typeface="맑은 고딕" panose="020B0503020000020004" pitchFamily="50" charset="-127"/>
                        </a:rPr>
                        <a:t>9,533</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700" b="1" i="0" u="none" strike="noStrike">
                          <a:solidFill>
                            <a:srgbClr val="000000"/>
                          </a:solidFill>
                          <a:effectLst/>
                          <a:latin typeface="Arial" panose="020B0604020202020204" pitchFamily="34" charset="0"/>
                          <a:ea typeface="맑은 고딕" panose="020B0503020000020004" pitchFamily="50" charset="-127"/>
                        </a:rPr>
                        <a:t>19,244</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700" b="1" i="0" u="none" strike="noStrike">
                          <a:solidFill>
                            <a:srgbClr val="000000"/>
                          </a:solidFill>
                          <a:effectLst/>
                          <a:latin typeface="Arial" panose="020B0604020202020204" pitchFamily="34" charset="0"/>
                          <a:ea typeface="맑은 고딕" panose="020B0503020000020004" pitchFamily="50" charset="-127"/>
                        </a:rPr>
                        <a:t>20,771</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700" b="1" i="0" u="none" strike="noStrike">
                          <a:solidFill>
                            <a:srgbClr val="000000"/>
                          </a:solidFill>
                          <a:effectLst/>
                          <a:latin typeface="Arial" panose="020B0604020202020204" pitchFamily="34" charset="0"/>
                          <a:ea typeface="맑은 고딕" panose="020B0503020000020004" pitchFamily="50" charset="-127"/>
                        </a:rPr>
                        <a:t>176,871</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700" b="1" i="0" u="none" strike="noStrike">
                          <a:solidFill>
                            <a:srgbClr val="000000"/>
                          </a:solidFill>
                          <a:effectLst/>
                          <a:latin typeface="Arial" panose="020B0604020202020204" pitchFamily="34" charset="0"/>
                          <a:ea typeface="맑은 고딕" panose="020B0503020000020004" pitchFamily="50" charset="-127"/>
                        </a:rPr>
                        <a:t>180,008</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700" b="1" i="0" u="none" strike="noStrike">
                          <a:solidFill>
                            <a:srgbClr val="000000"/>
                          </a:solidFill>
                          <a:effectLst/>
                          <a:latin typeface="Arial" panose="020B0604020202020204" pitchFamily="34" charset="0"/>
                          <a:ea typeface="맑은 고딕" panose="020B0503020000020004" pitchFamily="50" charset="-127"/>
                        </a:rPr>
                        <a:t>183,182</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706045820"/>
                  </a:ext>
                </a:extLst>
              </a:tr>
              <a:tr h="83742">
                <a:tc>
                  <a:txBody>
                    <a:bodyPr/>
                    <a:lstStyle/>
                    <a:p>
                      <a:pPr algn="l" fontAlgn="ctr"/>
                      <a:endParaRPr lang="en-US" sz="700" b="1" i="0" u="none" strike="noStrike">
                        <a:solidFill>
                          <a:schemeClr val="tx1"/>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noFill/>
                      <a:prstDash val="solid"/>
                      <a:round/>
                      <a:headEnd type="none" w="med" len="med"/>
                      <a:tailEnd type="none" w="med" len="med"/>
                    </a:lnB>
                  </a:tcPr>
                </a:tc>
                <a:tc>
                  <a:txBody>
                    <a:bodyPr/>
                    <a:lstStyle/>
                    <a:p>
                      <a:pPr algn="l" fontAlgn="ctr"/>
                      <a:r>
                        <a:rPr lang="ko-KR" altLang="en-US" sz="700" b="0" i="0" u="none" strike="noStrike">
                          <a:solidFill>
                            <a:srgbClr val="000000"/>
                          </a:solidFill>
                          <a:effectLst/>
                          <a:latin typeface="Arial" panose="020B0604020202020204" pitchFamily="34" charset="0"/>
                          <a:ea typeface="맑은 고딕" panose="020B0503020000020004" pitchFamily="50" charset="-127"/>
                        </a:rPr>
                        <a:t>재료비</a:t>
                      </a:r>
                      <a:endParaRPr lang="en-US" sz="7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700" b="0" i="0" u="none" strike="noStrike" dirty="0">
                          <a:solidFill>
                            <a:srgbClr val="000000"/>
                          </a:solidFill>
                          <a:effectLst/>
                          <a:latin typeface="Arial" panose="020B0604020202020204" pitchFamily="34" charset="0"/>
                          <a:ea typeface="맑은 고딕" panose="020B0503020000020004" pitchFamily="50" charset="-127"/>
                        </a:rPr>
                        <a:t>7,709</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dot"/>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700" b="0" i="0" u="none" strike="noStrike" dirty="0">
                          <a:solidFill>
                            <a:srgbClr val="000000"/>
                          </a:solidFill>
                          <a:effectLst/>
                          <a:latin typeface="Arial" panose="020B0604020202020204" pitchFamily="34" charset="0"/>
                          <a:ea typeface="맑은 고딕" panose="020B0503020000020004" pitchFamily="50" charset="-127"/>
                        </a:rPr>
                        <a:t>13,756</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700" b="0" i="0" u="none" strike="noStrike" dirty="0">
                          <a:solidFill>
                            <a:srgbClr val="000000"/>
                          </a:solidFill>
                          <a:effectLst/>
                          <a:latin typeface="Arial" panose="020B0604020202020204" pitchFamily="34" charset="0"/>
                          <a:ea typeface="맑은 고딕" panose="020B0503020000020004" pitchFamily="50" charset="-127"/>
                        </a:rPr>
                        <a:t>14,587</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700" b="0" i="0" u="none" strike="noStrike" dirty="0">
                          <a:solidFill>
                            <a:srgbClr val="000000"/>
                          </a:solidFill>
                          <a:effectLst/>
                          <a:latin typeface="Arial" panose="020B0604020202020204" pitchFamily="34" charset="0"/>
                          <a:ea typeface="맑은 고딕" panose="020B0503020000020004" pitchFamily="50" charset="-127"/>
                        </a:rPr>
                        <a:t>6,401</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7,675</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dot"/>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14,775</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14,374</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150,095</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152,700</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155,346</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noFill/>
                      <a:prstDash val="solid"/>
                      <a:round/>
                      <a:headEnd type="none" w="med" len="med"/>
                      <a:tailEnd type="none" w="med" len="med"/>
                    </a:lnB>
                  </a:tcPr>
                </a:tc>
                <a:extLst>
                  <a:ext uri="{0D108BD9-81ED-4DB2-BD59-A6C34878D82A}">
                    <a16:rowId xmlns:a16="http://schemas.microsoft.com/office/drawing/2014/main" val="4142075103"/>
                  </a:ext>
                </a:extLst>
              </a:tr>
              <a:tr h="83742">
                <a:tc>
                  <a:txBody>
                    <a:bodyPr/>
                    <a:lstStyle/>
                    <a:p>
                      <a:pPr algn="l" fontAlgn="ctr"/>
                      <a:endParaRPr lang="en-US" sz="700" b="1" i="0" u="none" strike="noStrike">
                        <a:solidFill>
                          <a:schemeClr val="tx1"/>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noFill/>
                      <a:prstDash val="solid"/>
                      <a:round/>
                      <a:headEnd type="none" w="med" len="med"/>
                      <a:tailEnd type="none" w="med" len="med"/>
                    </a:lnB>
                  </a:tcPr>
                </a:tc>
                <a:tc>
                  <a:txBody>
                    <a:bodyPr/>
                    <a:lstStyle/>
                    <a:p>
                      <a:pPr algn="l" fontAlgn="ctr"/>
                      <a:r>
                        <a:rPr lang="ko-KR" altLang="en-US" sz="700" b="0" i="0" u="none" strike="noStrike" dirty="0">
                          <a:solidFill>
                            <a:srgbClr val="000000"/>
                          </a:solidFill>
                          <a:effectLst/>
                          <a:latin typeface="Arial" panose="020B0604020202020204" pitchFamily="34" charset="0"/>
                          <a:ea typeface="맑은 고딕" panose="020B0503020000020004" pitchFamily="50" charset="-127"/>
                        </a:rPr>
                        <a:t>노무비</a:t>
                      </a:r>
                      <a:endParaRPr lang="en-US" sz="7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noFill/>
                      <a:prstDash val="solid"/>
                      <a:round/>
                      <a:headEnd type="none" w="med" len="med"/>
                      <a:tailEnd type="none" w="med" len="med"/>
                    </a:lnB>
                  </a:tcPr>
                </a:tc>
                <a:tc>
                  <a:txBody>
                    <a:bodyPr/>
                    <a:lstStyle/>
                    <a:p>
                      <a:pPr algn="r" fontAlgn="ctr"/>
                      <a:r>
                        <a:rPr lang="en-US" altLang="ko-KR" sz="700" b="0" i="0" u="none" strike="noStrike" dirty="0">
                          <a:solidFill>
                            <a:srgbClr val="000000"/>
                          </a:solidFill>
                          <a:effectLst/>
                          <a:latin typeface="Arial" panose="020B0604020202020204" pitchFamily="34" charset="0"/>
                          <a:ea typeface="맑은 고딕" panose="020B0503020000020004" pitchFamily="50" charset="-127"/>
                        </a:rPr>
                        <a:t>2,331</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noFill/>
                      <a:prstDash val="solid"/>
                      <a:round/>
                      <a:headEnd type="none" w="med" len="med"/>
                      <a:tailEnd type="none" w="med" len="med"/>
                    </a:lnB>
                  </a:tcPr>
                </a:tc>
                <a:tc>
                  <a:txBody>
                    <a:bodyPr/>
                    <a:lstStyle/>
                    <a:p>
                      <a:pPr algn="r" fontAlgn="ctr"/>
                      <a:r>
                        <a:rPr lang="en-US" altLang="ko-KR" sz="700" b="0" i="0" u="none" strike="noStrike" dirty="0">
                          <a:solidFill>
                            <a:srgbClr val="000000"/>
                          </a:solidFill>
                          <a:effectLst/>
                          <a:latin typeface="Arial" panose="020B0604020202020204" pitchFamily="34" charset="0"/>
                          <a:ea typeface="맑은 고딕" panose="020B0503020000020004" pitchFamily="50" charset="-127"/>
                        </a:rPr>
                        <a:t>3,556</a:t>
                      </a:r>
                    </a:p>
                  </a:txBody>
                  <a:tcPr marL="36000" marR="36000" marT="0" marB="0" anchor="ctr">
                    <a:lnL>
                      <a:noFill/>
                    </a:lnL>
                    <a:lnR>
                      <a:noFill/>
                    </a:lnR>
                    <a:lnT>
                      <a:noFill/>
                    </a:lnT>
                    <a:lnB w="6350" cap="flat" cmpd="sng" algn="ctr">
                      <a:no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2,847</a:t>
                      </a:r>
                    </a:p>
                  </a:txBody>
                  <a:tcPr marL="36000" marR="36000" marT="0" marB="0" anchor="ctr">
                    <a:lnL>
                      <a:noFill/>
                    </a:lnL>
                    <a:lnR>
                      <a:noFill/>
                    </a:lnR>
                    <a:lnT>
                      <a:noFill/>
                    </a:lnT>
                    <a:lnB w="6350" cap="flat" cmpd="sng" algn="ctr">
                      <a:noFill/>
                      <a:prstDash val="solid"/>
                      <a:round/>
                      <a:headEnd type="none" w="med" len="med"/>
                      <a:tailEnd type="none" w="med" len="med"/>
                    </a:lnB>
                  </a:tcPr>
                </a:tc>
                <a:tc>
                  <a:txBody>
                    <a:bodyPr/>
                    <a:lstStyle/>
                    <a:p>
                      <a:pPr algn="r" fontAlgn="ctr"/>
                      <a:r>
                        <a:rPr lang="en-US" altLang="ko-KR" sz="700" b="0" i="0" u="none" strike="noStrike" dirty="0">
                          <a:solidFill>
                            <a:srgbClr val="000000"/>
                          </a:solidFill>
                          <a:effectLst/>
                          <a:latin typeface="Arial" panose="020B0604020202020204" pitchFamily="34" charset="0"/>
                          <a:ea typeface="맑은 고딕" panose="020B0503020000020004" pitchFamily="50" charset="-127"/>
                        </a:rPr>
                        <a:t>1,005</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no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928</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no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2,411</a:t>
                      </a:r>
                    </a:p>
                  </a:txBody>
                  <a:tcPr marL="36000" marR="36000" marT="0" marB="0" anchor="ctr">
                    <a:lnL>
                      <a:noFill/>
                    </a:lnL>
                    <a:lnR>
                      <a:noFill/>
                    </a:lnR>
                    <a:lnT>
                      <a:noFill/>
                    </a:lnT>
                    <a:lnB w="6350" cap="flat" cmpd="sng" algn="ctr">
                      <a:no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4,023</a:t>
                      </a:r>
                    </a:p>
                  </a:txBody>
                  <a:tcPr marL="36000" marR="36000" marT="0" marB="0" anchor="ctr">
                    <a:lnL>
                      <a:noFill/>
                    </a:lnL>
                    <a:lnR>
                      <a:noFill/>
                    </a:lnR>
                    <a:lnT>
                      <a:noFill/>
                    </a:lnT>
                    <a:lnB w="6350" cap="flat" cmpd="sng" algn="ctr">
                      <a:no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14,619</a:t>
                      </a:r>
                    </a:p>
                  </a:txBody>
                  <a:tcPr marL="36000" marR="36000" marT="0" marB="0" anchor="ctr">
                    <a:lnL>
                      <a:noFill/>
                    </a:lnL>
                    <a:lnR>
                      <a:noFill/>
                    </a:lnR>
                    <a:lnT>
                      <a:noFill/>
                    </a:lnT>
                    <a:lnB w="6350" cap="flat" cmpd="sng" algn="ctr">
                      <a:no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15,001</a:t>
                      </a:r>
                    </a:p>
                  </a:txBody>
                  <a:tcPr marL="36000" marR="36000" marT="0" marB="0" anchor="ctr">
                    <a:lnL>
                      <a:noFill/>
                    </a:lnL>
                    <a:lnR>
                      <a:noFill/>
                    </a:lnR>
                    <a:lnT>
                      <a:noFill/>
                    </a:lnT>
                    <a:lnB w="6350" cap="flat" cmpd="sng" algn="ctr">
                      <a:no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15,394</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noFill/>
                      <a:prstDash val="solid"/>
                      <a:round/>
                      <a:headEnd type="none" w="med" len="med"/>
                      <a:tailEnd type="none" w="med" len="med"/>
                    </a:lnB>
                  </a:tcPr>
                </a:tc>
                <a:extLst>
                  <a:ext uri="{0D108BD9-81ED-4DB2-BD59-A6C34878D82A}">
                    <a16:rowId xmlns:a16="http://schemas.microsoft.com/office/drawing/2014/main" val="1865228049"/>
                  </a:ext>
                </a:extLst>
              </a:tr>
              <a:tr h="83742">
                <a:tc>
                  <a:txBody>
                    <a:bodyPr/>
                    <a:lstStyle/>
                    <a:p>
                      <a:pPr algn="l" fontAlgn="ctr"/>
                      <a:endParaRPr lang="en-US" sz="700" b="1" i="0" u="none" strike="noStrike">
                        <a:solidFill>
                          <a:schemeClr val="tx1"/>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noFill/>
                      <a:prstDash val="solid"/>
                      <a:round/>
                      <a:headEnd type="none" w="med" len="med"/>
                      <a:tailEnd type="none" w="med" len="med"/>
                    </a:lnB>
                  </a:tcPr>
                </a:tc>
                <a:tc>
                  <a:txBody>
                    <a:bodyPr/>
                    <a:lstStyle/>
                    <a:p>
                      <a:pPr algn="l" fontAlgn="ctr"/>
                      <a:r>
                        <a:rPr lang="ko-KR" altLang="en-US" sz="700" b="0" i="0" u="none" strike="noStrike" dirty="0">
                          <a:solidFill>
                            <a:srgbClr val="000000"/>
                          </a:solidFill>
                          <a:effectLst/>
                          <a:latin typeface="Arial" panose="020B0604020202020204" pitchFamily="34" charset="0"/>
                          <a:ea typeface="맑은 고딕" panose="020B0503020000020004" pitchFamily="50" charset="-127"/>
                        </a:rPr>
                        <a:t>감가상각비</a:t>
                      </a:r>
                      <a:endParaRPr lang="en-US" sz="7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noFill/>
                      <a:prstDash val="solid"/>
                      <a:round/>
                      <a:headEnd type="none" w="med" len="med"/>
                      <a:tailEnd type="none" w="med" len="med"/>
                    </a:lnB>
                  </a:tcPr>
                </a:tc>
                <a:tc>
                  <a:txBody>
                    <a:bodyPr/>
                    <a:lstStyle/>
                    <a:p>
                      <a:pPr algn="r" fontAlgn="ctr"/>
                      <a:r>
                        <a:rPr lang="en-US" altLang="ko-KR" sz="700" b="0" i="0" u="none" strike="noStrike" dirty="0">
                          <a:solidFill>
                            <a:srgbClr val="000000"/>
                          </a:solidFill>
                          <a:effectLst/>
                          <a:latin typeface="Arial" panose="020B0604020202020204" pitchFamily="34" charset="0"/>
                          <a:ea typeface="맑은 고딕" panose="020B0503020000020004" pitchFamily="50" charset="-127"/>
                        </a:rPr>
                        <a:t>1,115</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noFill/>
                      <a:prstDash val="solid"/>
                      <a:round/>
                      <a:headEnd type="none" w="med" len="med"/>
                      <a:tailEnd type="none" w="med" len="med"/>
                    </a:lnB>
                  </a:tcPr>
                </a:tc>
                <a:tc>
                  <a:txBody>
                    <a:bodyPr/>
                    <a:lstStyle/>
                    <a:p>
                      <a:pPr algn="r" fontAlgn="ctr"/>
                      <a:r>
                        <a:rPr lang="en-US" altLang="ko-KR" sz="700" b="0" i="0" u="none" strike="noStrike" dirty="0">
                          <a:solidFill>
                            <a:srgbClr val="000000"/>
                          </a:solidFill>
                          <a:effectLst/>
                          <a:latin typeface="Arial" panose="020B0604020202020204" pitchFamily="34" charset="0"/>
                          <a:ea typeface="맑은 고딕" panose="020B0503020000020004" pitchFamily="50" charset="-127"/>
                        </a:rPr>
                        <a:t>1,115</a:t>
                      </a:r>
                    </a:p>
                  </a:txBody>
                  <a:tcPr marL="36000" marR="36000" marT="0" marB="0" anchor="ctr">
                    <a:lnL>
                      <a:noFill/>
                    </a:lnL>
                    <a:lnR>
                      <a:noFill/>
                    </a:lnR>
                    <a:lnT>
                      <a:noFill/>
                    </a:lnT>
                    <a:lnB w="6350" cap="flat" cmpd="sng" algn="ctr">
                      <a:noFill/>
                      <a:prstDash val="solid"/>
                      <a:round/>
                      <a:headEnd type="none" w="med" len="med"/>
                      <a:tailEnd type="none" w="med" len="med"/>
                    </a:lnB>
                  </a:tcPr>
                </a:tc>
                <a:tc>
                  <a:txBody>
                    <a:bodyPr/>
                    <a:lstStyle/>
                    <a:p>
                      <a:pPr algn="r" fontAlgn="ctr"/>
                      <a:r>
                        <a:rPr lang="en-US" altLang="ko-KR" sz="700" b="0" i="0" u="none" strike="noStrike" dirty="0">
                          <a:solidFill>
                            <a:srgbClr val="000000"/>
                          </a:solidFill>
                          <a:effectLst/>
                          <a:latin typeface="Arial" panose="020B0604020202020204" pitchFamily="34" charset="0"/>
                          <a:ea typeface="맑은 고딕" panose="020B0503020000020004" pitchFamily="50" charset="-127"/>
                        </a:rPr>
                        <a:t>1,085</a:t>
                      </a:r>
                    </a:p>
                  </a:txBody>
                  <a:tcPr marL="36000" marR="36000" marT="0" marB="0" anchor="ctr">
                    <a:lnL>
                      <a:noFill/>
                    </a:lnL>
                    <a:lnR>
                      <a:noFill/>
                    </a:lnR>
                    <a:lnT>
                      <a:noFill/>
                    </a:lnT>
                    <a:lnB w="6350" cap="flat" cmpd="sng" algn="ctr">
                      <a:noFill/>
                      <a:prstDash val="solid"/>
                      <a:round/>
                      <a:headEnd type="none" w="med" len="med"/>
                      <a:tailEnd type="none" w="med" len="med"/>
                    </a:lnB>
                  </a:tcPr>
                </a:tc>
                <a:tc>
                  <a:txBody>
                    <a:bodyPr/>
                    <a:lstStyle/>
                    <a:p>
                      <a:pPr algn="r" fontAlgn="ctr"/>
                      <a:r>
                        <a:rPr lang="en-US" altLang="ko-KR" sz="700" b="0" i="0" u="none" strike="noStrike" dirty="0">
                          <a:solidFill>
                            <a:srgbClr val="000000"/>
                          </a:solidFill>
                          <a:effectLst/>
                          <a:latin typeface="Arial" panose="020B0604020202020204" pitchFamily="34" charset="0"/>
                          <a:ea typeface="맑은 고딕" panose="020B0503020000020004" pitchFamily="50" charset="-127"/>
                        </a:rPr>
                        <a:t>488</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no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491</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no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992</a:t>
                      </a:r>
                    </a:p>
                  </a:txBody>
                  <a:tcPr marL="36000" marR="36000" marT="0" marB="0" anchor="ctr">
                    <a:lnL>
                      <a:noFill/>
                    </a:lnL>
                    <a:lnR>
                      <a:noFill/>
                    </a:lnR>
                    <a:lnT>
                      <a:noFill/>
                    </a:lnT>
                    <a:lnB w="6350" cap="flat" cmpd="sng" algn="ctr">
                      <a:no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1,101</a:t>
                      </a:r>
                    </a:p>
                  </a:txBody>
                  <a:tcPr marL="36000" marR="36000" marT="0" marB="0" anchor="ctr">
                    <a:lnL>
                      <a:noFill/>
                    </a:lnL>
                    <a:lnR>
                      <a:noFill/>
                    </a:lnR>
                    <a:lnT>
                      <a:noFill/>
                    </a:lnT>
                    <a:lnB w="6350" cap="flat" cmpd="sng" algn="ctr">
                      <a:no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6,986</a:t>
                      </a:r>
                    </a:p>
                  </a:txBody>
                  <a:tcPr marL="36000" marR="36000" marT="0" marB="0" anchor="ctr">
                    <a:lnL>
                      <a:noFill/>
                    </a:lnL>
                    <a:lnR>
                      <a:noFill/>
                    </a:lnR>
                    <a:lnT>
                      <a:noFill/>
                    </a:lnT>
                    <a:lnB w="6350" cap="flat" cmpd="sng" algn="ctr">
                      <a:no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7,016</a:t>
                      </a:r>
                    </a:p>
                  </a:txBody>
                  <a:tcPr marL="36000" marR="36000" marT="0" marB="0" anchor="ctr">
                    <a:lnL>
                      <a:noFill/>
                    </a:lnL>
                    <a:lnR>
                      <a:noFill/>
                    </a:lnR>
                    <a:lnT>
                      <a:noFill/>
                    </a:lnT>
                    <a:lnB w="6350" cap="flat" cmpd="sng" algn="ctr">
                      <a:no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7,026</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noFill/>
                      <a:prstDash val="solid"/>
                      <a:round/>
                      <a:headEnd type="none" w="med" len="med"/>
                      <a:tailEnd type="none" w="med" len="med"/>
                    </a:lnB>
                  </a:tcPr>
                </a:tc>
                <a:extLst>
                  <a:ext uri="{0D108BD9-81ED-4DB2-BD59-A6C34878D82A}">
                    <a16:rowId xmlns:a16="http://schemas.microsoft.com/office/drawing/2014/main" val="3884055125"/>
                  </a:ext>
                </a:extLst>
              </a:tr>
              <a:tr h="83742">
                <a:tc>
                  <a:txBody>
                    <a:bodyPr/>
                    <a:lstStyle/>
                    <a:p>
                      <a:pPr algn="l" fontAlgn="ctr"/>
                      <a:endParaRPr lang="en-US" sz="700" b="1" i="0" u="none" strike="noStrike">
                        <a:solidFill>
                          <a:schemeClr val="tx1"/>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noFill/>
                      <a:prstDash val="solid"/>
                      <a:round/>
                      <a:headEnd type="none" w="med" len="med"/>
                      <a:tailEnd type="none" w="med" len="med"/>
                    </a:lnB>
                  </a:tcPr>
                </a:tc>
                <a:tc>
                  <a:txBody>
                    <a:bodyPr/>
                    <a:lstStyle/>
                    <a:p>
                      <a:pPr marL="0" marR="0" lvl="0" indent="0" algn="l" defTabSz="914400" rtl="0" eaLnBrk="1" fontAlgn="ctr" latinLnBrk="1" hangingPunct="1">
                        <a:lnSpc>
                          <a:spcPct val="100000"/>
                        </a:lnSpc>
                        <a:spcBef>
                          <a:spcPts val="0"/>
                        </a:spcBef>
                        <a:spcAft>
                          <a:spcPts val="0"/>
                        </a:spcAft>
                        <a:buClrTx/>
                        <a:buSzTx/>
                        <a:buFontTx/>
                        <a:buNone/>
                        <a:tabLst/>
                        <a:defRPr/>
                      </a:pPr>
                      <a:r>
                        <a:rPr lang="ko-KR" altLang="en-US" sz="700" b="0" i="0" u="none" strike="noStrike" dirty="0">
                          <a:solidFill>
                            <a:srgbClr val="000000"/>
                          </a:solidFill>
                          <a:effectLst/>
                          <a:latin typeface="Arial" panose="020B0604020202020204" pitchFamily="34" charset="0"/>
                          <a:ea typeface="맑은 고딕" panose="020B0503020000020004" pitchFamily="50" charset="-127"/>
                        </a:rPr>
                        <a:t>제조경비</a:t>
                      </a:r>
                      <a:endParaRPr lang="en-US" altLang="ko-KR" sz="7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700" b="0" i="0" u="none" strike="noStrike" dirty="0">
                          <a:solidFill>
                            <a:srgbClr val="000000"/>
                          </a:solidFill>
                          <a:effectLst/>
                          <a:latin typeface="Arial" panose="020B0604020202020204" pitchFamily="34" charset="0"/>
                          <a:ea typeface="맑은 고딕" panose="020B0503020000020004" pitchFamily="50" charset="-127"/>
                        </a:rPr>
                        <a:t>1,035</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1,348</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700" b="0" i="0" u="none" strike="noStrike" dirty="0">
                          <a:solidFill>
                            <a:srgbClr val="000000"/>
                          </a:solidFill>
                          <a:effectLst/>
                          <a:latin typeface="Arial" panose="020B0604020202020204" pitchFamily="34" charset="0"/>
                          <a:ea typeface="맑은 고딕" panose="020B0503020000020004" pitchFamily="50" charset="-127"/>
                        </a:rPr>
                        <a:t>1,128</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700" b="0" i="0" u="none" strike="noStrike" dirty="0">
                          <a:solidFill>
                            <a:srgbClr val="000000"/>
                          </a:solidFill>
                          <a:effectLst/>
                          <a:latin typeface="Arial" panose="020B0604020202020204" pitchFamily="34" charset="0"/>
                          <a:ea typeface="맑은 고딕" panose="020B0503020000020004" pitchFamily="50" charset="-127"/>
                        </a:rPr>
                        <a:t>425</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439</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1,066</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1,273</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5,172</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5,292</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5,417</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914933998"/>
                  </a:ext>
                </a:extLst>
              </a:tr>
              <a:tr h="83742">
                <a:tc>
                  <a:txBody>
                    <a:bodyPr/>
                    <a:lstStyle/>
                    <a:p>
                      <a:pPr algn="l" fontAlgn="ctr"/>
                      <a:endParaRPr lang="en-US" sz="700" b="1" i="0" u="none" strike="noStrike">
                        <a:solidFill>
                          <a:schemeClr val="tx1"/>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noFill/>
                      <a:prstDash val="solid"/>
                      <a:round/>
                      <a:headEnd type="none" w="med" len="med"/>
                      <a:tailEnd type="none" w="med" len="med"/>
                    </a:lnR>
                    <a:lnT>
                      <a:noFill/>
                    </a:lnT>
                    <a:lnB w="6350" cap="flat" cmpd="sng" algn="ctr">
                      <a:noFill/>
                      <a:prstDash val="solid"/>
                      <a:round/>
                      <a:headEnd type="none" w="med" len="med"/>
                      <a:tailEnd type="none" w="med" len="med"/>
                    </a:lnB>
                  </a:tcPr>
                </a:tc>
                <a:tc>
                  <a:txBody>
                    <a:bodyPr/>
                    <a:lstStyle/>
                    <a:p>
                      <a:pPr algn="l" fontAlgn="ctr"/>
                      <a:r>
                        <a:rPr lang="en-US" sz="700" b="1" i="0" u="none" strike="noStrike" dirty="0">
                          <a:solidFill>
                            <a:srgbClr val="000000"/>
                          </a:solidFill>
                          <a:effectLst/>
                          <a:latin typeface="Arial" panose="020B0604020202020204" pitchFamily="34" charset="0"/>
                          <a:ea typeface="맑은 고딕" panose="020B0503020000020004" pitchFamily="50" charset="-127"/>
                        </a:rPr>
                        <a:t>Case 3 (Worst)</a:t>
                      </a:r>
                    </a:p>
                  </a:txBody>
                  <a:tcPr marL="36000" marR="36000" marT="0" marB="0" anchor="ctr">
                    <a:lnL w="6350" cap="flat" cmpd="sng" algn="ctr">
                      <a:no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700" b="1" i="0" u="none" strike="noStrike" dirty="0">
                          <a:solidFill>
                            <a:srgbClr val="000000"/>
                          </a:solidFill>
                          <a:effectLst/>
                          <a:latin typeface="Arial" panose="020B0604020202020204" pitchFamily="34" charset="0"/>
                          <a:ea typeface="맑은 고딕" panose="020B0503020000020004" pitchFamily="50" charset="-127"/>
                        </a:rPr>
                        <a:t>11,908</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700" b="1" i="0" u="none" strike="noStrike">
                          <a:solidFill>
                            <a:srgbClr val="000000"/>
                          </a:solidFill>
                          <a:effectLst/>
                          <a:latin typeface="Arial" panose="020B0604020202020204" pitchFamily="34" charset="0"/>
                          <a:ea typeface="맑은 고딕" panose="020B0503020000020004" pitchFamily="50" charset="-127"/>
                        </a:rPr>
                        <a:t>19,671</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700" b="1" i="0" u="none" strike="noStrike" dirty="0">
                          <a:solidFill>
                            <a:srgbClr val="000000"/>
                          </a:solidFill>
                          <a:effectLst/>
                          <a:latin typeface="Arial" panose="020B0604020202020204" pitchFamily="34" charset="0"/>
                          <a:ea typeface="맑은 고딕" panose="020B0503020000020004" pitchFamily="50" charset="-127"/>
                        </a:rPr>
                        <a:t>19,734</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700" b="1" i="0" u="none" strike="noStrike" dirty="0">
                          <a:solidFill>
                            <a:srgbClr val="000000"/>
                          </a:solidFill>
                          <a:effectLst/>
                          <a:latin typeface="Arial" panose="020B0604020202020204" pitchFamily="34" charset="0"/>
                          <a:ea typeface="맑은 고딕" panose="020B0503020000020004" pitchFamily="50" charset="-127"/>
                        </a:rPr>
                        <a:t>8,231</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700" b="1" i="0" u="none" strike="noStrike">
                          <a:solidFill>
                            <a:srgbClr val="000000"/>
                          </a:solidFill>
                          <a:effectLst/>
                          <a:latin typeface="Arial" panose="020B0604020202020204" pitchFamily="34" charset="0"/>
                          <a:ea typeface="맑은 고딕" panose="020B0503020000020004" pitchFamily="50" charset="-127"/>
                        </a:rPr>
                        <a:t>9,533</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700" b="1" i="0" u="none" strike="noStrike">
                          <a:solidFill>
                            <a:srgbClr val="000000"/>
                          </a:solidFill>
                          <a:effectLst/>
                          <a:latin typeface="Arial" panose="020B0604020202020204" pitchFamily="34" charset="0"/>
                          <a:ea typeface="맑은 고딕" panose="020B0503020000020004" pitchFamily="50" charset="-127"/>
                        </a:rPr>
                        <a:t>19,213</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700" b="1" i="0" u="none" strike="noStrike">
                          <a:solidFill>
                            <a:srgbClr val="000000"/>
                          </a:solidFill>
                          <a:effectLst/>
                          <a:latin typeface="Arial" panose="020B0604020202020204" pitchFamily="34" charset="0"/>
                          <a:ea typeface="맑은 고딕" panose="020B0503020000020004" pitchFamily="50" charset="-127"/>
                        </a:rPr>
                        <a:t>22,355</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700" b="1" i="0" u="none" strike="noStrike">
                          <a:solidFill>
                            <a:srgbClr val="000000"/>
                          </a:solidFill>
                          <a:effectLst/>
                          <a:latin typeface="Arial" panose="020B0604020202020204" pitchFamily="34" charset="0"/>
                          <a:ea typeface="맑은 고딕" panose="020B0503020000020004" pitchFamily="50" charset="-127"/>
                        </a:rPr>
                        <a:t>22,022</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700" b="1" i="0" u="none" strike="noStrike">
                          <a:solidFill>
                            <a:srgbClr val="000000"/>
                          </a:solidFill>
                          <a:effectLst/>
                          <a:latin typeface="Arial" panose="020B0604020202020204" pitchFamily="34" charset="0"/>
                          <a:ea typeface="맑은 고딕" panose="020B0503020000020004" pitchFamily="50" charset="-127"/>
                        </a:rPr>
                        <a:t>21,683</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700" b="1" i="0" u="none" strike="noStrike">
                          <a:solidFill>
                            <a:srgbClr val="000000"/>
                          </a:solidFill>
                          <a:effectLst/>
                          <a:latin typeface="Arial" panose="020B0604020202020204" pitchFamily="34" charset="0"/>
                          <a:ea typeface="맑은 고딕" panose="020B0503020000020004" pitchFamily="50" charset="-127"/>
                        </a:rPr>
                        <a:t>21,333</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76777957"/>
                  </a:ext>
                </a:extLst>
              </a:tr>
              <a:tr h="83742">
                <a:tc>
                  <a:txBody>
                    <a:bodyPr/>
                    <a:lstStyle/>
                    <a:p>
                      <a:pPr algn="l" fontAlgn="ctr"/>
                      <a:endParaRPr lang="en-US" sz="700" b="1" i="0" u="none" strike="noStrike">
                        <a:solidFill>
                          <a:schemeClr val="tx1"/>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noFill/>
                      <a:prstDash val="solid"/>
                      <a:round/>
                      <a:headEnd type="none" w="med" len="med"/>
                      <a:tailEnd type="none" w="med" len="med"/>
                    </a:lnB>
                  </a:tcPr>
                </a:tc>
                <a:tc>
                  <a:txBody>
                    <a:bodyPr/>
                    <a:lstStyle/>
                    <a:p>
                      <a:pPr algn="l" fontAlgn="ctr"/>
                      <a:r>
                        <a:rPr lang="ko-KR" altLang="en-US" sz="700" b="0" i="0" u="none" strike="noStrike" dirty="0">
                          <a:solidFill>
                            <a:srgbClr val="000000"/>
                          </a:solidFill>
                          <a:effectLst/>
                          <a:latin typeface="Arial" panose="020B0604020202020204" pitchFamily="34" charset="0"/>
                          <a:ea typeface="맑은 고딕" panose="020B0503020000020004" pitchFamily="50" charset="-127"/>
                        </a:rPr>
                        <a:t>재료비</a:t>
                      </a:r>
                      <a:endParaRPr lang="en-US" sz="7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700" b="0" i="0" u="none" strike="noStrike" dirty="0">
                          <a:solidFill>
                            <a:srgbClr val="000000"/>
                          </a:solidFill>
                          <a:effectLst/>
                          <a:latin typeface="Arial" panose="020B0604020202020204" pitchFamily="34" charset="0"/>
                          <a:ea typeface="맑은 고딕" panose="020B0503020000020004" pitchFamily="50" charset="-127"/>
                        </a:rPr>
                        <a:t>7,709</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dot"/>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700" b="0" i="0" u="none" strike="noStrike" dirty="0">
                          <a:solidFill>
                            <a:srgbClr val="000000"/>
                          </a:solidFill>
                          <a:effectLst/>
                          <a:latin typeface="Arial" panose="020B0604020202020204" pitchFamily="34" charset="0"/>
                          <a:ea typeface="맑은 고딕" panose="020B0503020000020004" pitchFamily="50" charset="-127"/>
                        </a:rPr>
                        <a:t>13,756</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700" b="0" i="0" u="none" strike="noStrike" dirty="0">
                          <a:solidFill>
                            <a:srgbClr val="000000"/>
                          </a:solidFill>
                          <a:effectLst/>
                          <a:latin typeface="Arial" panose="020B0604020202020204" pitchFamily="34" charset="0"/>
                          <a:ea typeface="맑은 고딕" panose="020B0503020000020004" pitchFamily="50" charset="-127"/>
                        </a:rPr>
                        <a:t>14,587</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700" b="0" i="0" u="none" strike="noStrike" dirty="0">
                          <a:solidFill>
                            <a:srgbClr val="000000"/>
                          </a:solidFill>
                          <a:effectLst/>
                          <a:latin typeface="Arial" panose="020B0604020202020204" pitchFamily="34" charset="0"/>
                          <a:ea typeface="맑은 고딕" panose="020B0503020000020004" pitchFamily="50" charset="-127"/>
                        </a:rPr>
                        <a:t>6,401</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7,675</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dot"/>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14,793</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17,641</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17,222</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16,754</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16,288</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noFill/>
                      <a:prstDash val="solid"/>
                      <a:round/>
                      <a:headEnd type="none" w="med" len="med"/>
                      <a:tailEnd type="none" w="med" len="med"/>
                    </a:lnB>
                  </a:tcPr>
                </a:tc>
                <a:extLst>
                  <a:ext uri="{0D108BD9-81ED-4DB2-BD59-A6C34878D82A}">
                    <a16:rowId xmlns:a16="http://schemas.microsoft.com/office/drawing/2014/main" val="3450134895"/>
                  </a:ext>
                </a:extLst>
              </a:tr>
              <a:tr h="83742">
                <a:tc>
                  <a:txBody>
                    <a:bodyPr/>
                    <a:lstStyle/>
                    <a:p>
                      <a:pPr algn="l" fontAlgn="ctr"/>
                      <a:endParaRPr lang="en-US" sz="700" b="1" i="0" u="none" strike="noStrike">
                        <a:solidFill>
                          <a:schemeClr val="tx1"/>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noFill/>
                      <a:prstDash val="solid"/>
                      <a:round/>
                      <a:headEnd type="none" w="med" len="med"/>
                      <a:tailEnd type="none" w="med" len="med"/>
                    </a:lnB>
                  </a:tcPr>
                </a:tc>
                <a:tc>
                  <a:txBody>
                    <a:bodyPr/>
                    <a:lstStyle/>
                    <a:p>
                      <a:pPr algn="l" fontAlgn="ctr"/>
                      <a:r>
                        <a:rPr lang="ko-KR" altLang="en-US" sz="700" b="0" i="0" u="none" strike="noStrike" dirty="0">
                          <a:solidFill>
                            <a:srgbClr val="000000"/>
                          </a:solidFill>
                          <a:effectLst/>
                          <a:latin typeface="Arial" panose="020B0604020202020204" pitchFamily="34" charset="0"/>
                          <a:ea typeface="맑은 고딕" panose="020B0503020000020004" pitchFamily="50" charset="-127"/>
                        </a:rPr>
                        <a:t>노무비</a:t>
                      </a:r>
                      <a:endParaRPr lang="en-US" sz="7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no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2,331</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no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3,556</a:t>
                      </a:r>
                    </a:p>
                  </a:txBody>
                  <a:tcPr marL="36000" marR="36000" marT="0" marB="0" anchor="ctr">
                    <a:lnL>
                      <a:noFill/>
                    </a:lnL>
                    <a:lnR>
                      <a:noFill/>
                    </a:lnR>
                    <a:lnT>
                      <a:noFill/>
                    </a:lnT>
                    <a:lnB w="6350" cap="flat" cmpd="sng" algn="ctr">
                      <a:no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2,847</a:t>
                      </a:r>
                    </a:p>
                  </a:txBody>
                  <a:tcPr marL="36000" marR="36000" marT="0" marB="0" anchor="ctr">
                    <a:lnL>
                      <a:noFill/>
                    </a:lnL>
                    <a:lnR>
                      <a:noFill/>
                    </a:lnR>
                    <a:lnT>
                      <a:noFill/>
                    </a:lnT>
                    <a:lnB w="6350" cap="flat" cmpd="sng" algn="ctr">
                      <a:noFill/>
                      <a:prstDash val="solid"/>
                      <a:round/>
                      <a:headEnd type="none" w="med" len="med"/>
                      <a:tailEnd type="none" w="med" len="med"/>
                    </a:lnB>
                  </a:tcPr>
                </a:tc>
                <a:tc>
                  <a:txBody>
                    <a:bodyPr/>
                    <a:lstStyle/>
                    <a:p>
                      <a:pPr algn="r" fontAlgn="ctr"/>
                      <a:r>
                        <a:rPr lang="en-US" altLang="ko-KR" sz="700" b="0" i="0" u="none" strike="noStrike" dirty="0">
                          <a:solidFill>
                            <a:srgbClr val="000000"/>
                          </a:solidFill>
                          <a:effectLst/>
                          <a:latin typeface="Arial" panose="020B0604020202020204" pitchFamily="34" charset="0"/>
                          <a:ea typeface="맑은 고딕" panose="020B0503020000020004" pitchFamily="50" charset="-127"/>
                        </a:rPr>
                        <a:t>1,005</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no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928</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no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2,366</a:t>
                      </a:r>
                    </a:p>
                  </a:txBody>
                  <a:tcPr marL="36000" marR="36000" marT="0" marB="0" anchor="ctr">
                    <a:lnL>
                      <a:noFill/>
                    </a:lnL>
                    <a:lnR>
                      <a:noFill/>
                    </a:lnR>
                    <a:lnT>
                      <a:noFill/>
                    </a:lnT>
                    <a:lnB w="6350" cap="flat" cmpd="sng" algn="ctr">
                      <a:no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2,416</a:t>
                      </a:r>
                    </a:p>
                  </a:txBody>
                  <a:tcPr marL="36000" marR="36000" marT="0" marB="0" anchor="ctr">
                    <a:lnL>
                      <a:noFill/>
                    </a:lnL>
                    <a:lnR>
                      <a:noFill/>
                    </a:lnR>
                    <a:lnT>
                      <a:noFill/>
                    </a:lnT>
                    <a:lnB w="6350" cap="flat" cmpd="sng" algn="ctr">
                      <a:no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2,469</a:t>
                      </a:r>
                    </a:p>
                  </a:txBody>
                  <a:tcPr marL="36000" marR="36000" marT="0" marB="0" anchor="ctr">
                    <a:lnL>
                      <a:noFill/>
                    </a:lnL>
                    <a:lnR>
                      <a:noFill/>
                    </a:lnR>
                    <a:lnT>
                      <a:noFill/>
                    </a:lnT>
                    <a:lnB w="6350" cap="flat" cmpd="sng" algn="ctr">
                      <a:no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2,548</a:t>
                      </a:r>
                    </a:p>
                  </a:txBody>
                  <a:tcPr marL="36000" marR="36000" marT="0" marB="0" anchor="ctr">
                    <a:lnL>
                      <a:noFill/>
                    </a:lnL>
                    <a:lnR>
                      <a:noFill/>
                    </a:lnR>
                    <a:lnT>
                      <a:noFill/>
                    </a:lnT>
                    <a:lnB w="6350" cap="flat" cmpd="sng" algn="ctr">
                      <a:no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2,630</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noFill/>
                      <a:prstDash val="solid"/>
                      <a:round/>
                      <a:headEnd type="none" w="med" len="med"/>
                      <a:tailEnd type="none" w="med" len="med"/>
                    </a:lnB>
                  </a:tcPr>
                </a:tc>
                <a:extLst>
                  <a:ext uri="{0D108BD9-81ED-4DB2-BD59-A6C34878D82A}">
                    <a16:rowId xmlns:a16="http://schemas.microsoft.com/office/drawing/2014/main" val="1677515156"/>
                  </a:ext>
                </a:extLst>
              </a:tr>
              <a:tr h="83742">
                <a:tc>
                  <a:txBody>
                    <a:bodyPr/>
                    <a:lstStyle/>
                    <a:p>
                      <a:pPr algn="l" fontAlgn="ctr"/>
                      <a:endParaRPr lang="en-US" sz="700" b="1" i="0" u="none" strike="noStrike">
                        <a:solidFill>
                          <a:schemeClr val="tx1"/>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noFill/>
                      <a:prstDash val="solid"/>
                      <a:round/>
                      <a:headEnd type="none" w="med" len="med"/>
                      <a:tailEnd type="none" w="med" len="med"/>
                    </a:lnB>
                  </a:tcPr>
                </a:tc>
                <a:tc>
                  <a:txBody>
                    <a:bodyPr/>
                    <a:lstStyle/>
                    <a:p>
                      <a:pPr algn="l" fontAlgn="ctr"/>
                      <a:r>
                        <a:rPr lang="ko-KR" altLang="en-US" sz="700" b="0" i="0" u="none" strike="noStrike" dirty="0">
                          <a:solidFill>
                            <a:srgbClr val="000000"/>
                          </a:solidFill>
                          <a:effectLst/>
                          <a:latin typeface="Arial" panose="020B0604020202020204" pitchFamily="34" charset="0"/>
                          <a:ea typeface="맑은 고딕" panose="020B0503020000020004" pitchFamily="50" charset="-127"/>
                        </a:rPr>
                        <a:t>감가상각비</a:t>
                      </a:r>
                      <a:endParaRPr lang="en-US" sz="7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no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1,115</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no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1,115</a:t>
                      </a:r>
                    </a:p>
                  </a:txBody>
                  <a:tcPr marL="36000" marR="36000" marT="0" marB="0" anchor="ctr">
                    <a:lnL>
                      <a:noFill/>
                    </a:lnL>
                    <a:lnR>
                      <a:noFill/>
                    </a:lnR>
                    <a:lnT>
                      <a:noFill/>
                    </a:lnT>
                    <a:lnB w="6350" cap="flat" cmpd="sng" algn="ctr">
                      <a:no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1,085</a:t>
                      </a:r>
                    </a:p>
                  </a:txBody>
                  <a:tcPr marL="36000" marR="36000" marT="0" marB="0" anchor="ctr">
                    <a:lnL>
                      <a:noFill/>
                    </a:lnL>
                    <a:lnR>
                      <a:noFill/>
                    </a:lnR>
                    <a:lnT>
                      <a:noFill/>
                    </a:lnT>
                    <a:lnB w="6350" cap="flat" cmpd="sng" algn="ctr">
                      <a:noFill/>
                      <a:prstDash val="solid"/>
                      <a:round/>
                      <a:headEnd type="none" w="med" len="med"/>
                      <a:tailEnd type="none" w="med" len="med"/>
                    </a:lnB>
                  </a:tcPr>
                </a:tc>
                <a:tc>
                  <a:txBody>
                    <a:bodyPr/>
                    <a:lstStyle/>
                    <a:p>
                      <a:pPr algn="r" fontAlgn="ctr"/>
                      <a:r>
                        <a:rPr lang="en-US" altLang="ko-KR" sz="700" b="0" i="0" u="none" strike="noStrike" dirty="0">
                          <a:solidFill>
                            <a:srgbClr val="000000"/>
                          </a:solidFill>
                          <a:effectLst/>
                          <a:latin typeface="Arial" panose="020B0604020202020204" pitchFamily="34" charset="0"/>
                          <a:ea typeface="맑은 고딕" panose="020B0503020000020004" pitchFamily="50" charset="-127"/>
                        </a:rPr>
                        <a:t>488</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no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491</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no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992</a:t>
                      </a:r>
                    </a:p>
                  </a:txBody>
                  <a:tcPr marL="36000" marR="36000" marT="0" marB="0" anchor="ctr">
                    <a:lnL>
                      <a:noFill/>
                    </a:lnL>
                    <a:lnR>
                      <a:noFill/>
                    </a:lnR>
                    <a:lnT>
                      <a:noFill/>
                    </a:lnT>
                    <a:lnB w="6350" cap="flat" cmpd="sng" algn="ctr">
                      <a:no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1,101</a:t>
                      </a:r>
                    </a:p>
                  </a:txBody>
                  <a:tcPr marL="36000" marR="36000" marT="0" marB="0" anchor="ctr">
                    <a:lnL>
                      <a:noFill/>
                    </a:lnL>
                    <a:lnR>
                      <a:noFill/>
                    </a:lnR>
                    <a:lnT>
                      <a:noFill/>
                    </a:lnT>
                    <a:lnB w="6350" cap="flat" cmpd="sng" algn="ctr">
                      <a:no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1,117</a:t>
                      </a:r>
                    </a:p>
                  </a:txBody>
                  <a:tcPr marL="36000" marR="36000" marT="0" marB="0" anchor="ctr">
                    <a:lnL>
                      <a:noFill/>
                    </a:lnL>
                    <a:lnR>
                      <a:noFill/>
                    </a:lnR>
                    <a:lnT>
                      <a:noFill/>
                    </a:lnT>
                    <a:lnB w="6350" cap="flat" cmpd="sng" algn="ctr">
                      <a:no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1,147</a:t>
                      </a:r>
                    </a:p>
                  </a:txBody>
                  <a:tcPr marL="36000" marR="36000" marT="0" marB="0" anchor="ctr">
                    <a:lnL>
                      <a:noFill/>
                    </a:lnL>
                    <a:lnR>
                      <a:noFill/>
                    </a:lnR>
                    <a:lnT>
                      <a:noFill/>
                    </a:lnT>
                    <a:lnB w="6350" cap="flat" cmpd="sng" algn="ctr">
                      <a:no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1,157</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noFill/>
                      <a:prstDash val="solid"/>
                      <a:round/>
                      <a:headEnd type="none" w="med" len="med"/>
                      <a:tailEnd type="none" w="med" len="med"/>
                    </a:lnB>
                  </a:tcPr>
                </a:tc>
                <a:extLst>
                  <a:ext uri="{0D108BD9-81ED-4DB2-BD59-A6C34878D82A}">
                    <a16:rowId xmlns:a16="http://schemas.microsoft.com/office/drawing/2014/main" val="1620769585"/>
                  </a:ext>
                </a:extLst>
              </a:tr>
              <a:tr h="83742">
                <a:tc>
                  <a:txBody>
                    <a:bodyPr/>
                    <a:lstStyle/>
                    <a:p>
                      <a:pPr algn="l" fontAlgn="ctr"/>
                      <a:endParaRPr lang="en-US" sz="700" b="1" i="0" u="none" strike="noStrike">
                        <a:solidFill>
                          <a:schemeClr val="tx1"/>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marL="0" marR="0" lvl="0" indent="0" algn="l" defTabSz="914400" rtl="0" eaLnBrk="1" fontAlgn="ctr" latinLnBrk="1" hangingPunct="1">
                        <a:lnSpc>
                          <a:spcPct val="100000"/>
                        </a:lnSpc>
                        <a:spcBef>
                          <a:spcPts val="0"/>
                        </a:spcBef>
                        <a:spcAft>
                          <a:spcPts val="0"/>
                        </a:spcAft>
                        <a:buClrTx/>
                        <a:buSzTx/>
                        <a:buFontTx/>
                        <a:buNone/>
                        <a:tabLst/>
                        <a:defRPr/>
                      </a:pPr>
                      <a:r>
                        <a:rPr lang="ko-KR" altLang="en-US" sz="700" b="0" i="0" u="none" strike="noStrike" dirty="0">
                          <a:solidFill>
                            <a:srgbClr val="000000"/>
                          </a:solidFill>
                          <a:effectLst/>
                          <a:latin typeface="Arial" panose="020B0604020202020204" pitchFamily="34" charset="0"/>
                          <a:ea typeface="맑은 고딕" panose="020B0503020000020004" pitchFamily="50" charset="-127"/>
                        </a:rPr>
                        <a:t>제조경비</a:t>
                      </a:r>
                      <a:endParaRPr lang="en-US" altLang="ko-KR" sz="7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1,035</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1,348</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1,128</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700" b="0" i="0" u="none" strike="noStrike" dirty="0">
                          <a:solidFill>
                            <a:srgbClr val="000000"/>
                          </a:solidFill>
                          <a:effectLst/>
                          <a:latin typeface="Arial" panose="020B0604020202020204" pitchFamily="34" charset="0"/>
                          <a:ea typeface="맑은 고딕" panose="020B0503020000020004" pitchFamily="50" charset="-127"/>
                        </a:rPr>
                        <a:t>425</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439</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1,061</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1,197</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1,214</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1,234</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700" b="0" i="0" u="none" strike="noStrike" dirty="0">
                          <a:solidFill>
                            <a:srgbClr val="000000"/>
                          </a:solidFill>
                          <a:effectLst/>
                          <a:latin typeface="Arial" panose="020B0604020202020204" pitchFamily="34" charset="0"/>
                          <a:ea typeface="맑은 고딕" panose="020B0503020000020004" pitchFamily="50" charset="-127"/>
                        </a:rPr>
                        <a:t>1,259</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492773995"/>
                  </a:ext>
                </a:extLst>
              </a:tr>
            </a:tbl>
          </a:graphicData>
        </a:graphic>
      </p:graphicFrame>
    </p:spTree>
    <p:extLst>
      <p:ext uri="{BB962C8B-B14F-4D97-AF65-F5344CB8AC3E}">
        <p14:creationId xmlns:p14="http://schemas.microsoft.com/office/powerpoint/2010/main" val="17592993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제목 2">
            <a:extLst>
              <a:ext uri="{FF2B5EF4-FFF2-40B4-BE49-F238E27FC236}">
                <a16:creationId xmlns:a16="http://schemas.microsoft.com/office/drawing/2014/main" id="{EC31AAB1-348F-4B38-BBAE-3ED466156B32}"/>
              </a:ext>
            </a:extLst>
          </p:cNvPr>
          <p:cNvSpPr txBox="1">
            <a:spLocks/>
          </p:cNvSpPr>
          <p:nvPr/>
        </p:nvSpPr>
        <p:spPr>
          <a:xfrm>
            <a:off x="399665" y="496343"/>
            <a:ext cx="8591450" cy="586535"/>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4400" b="1" dirty="0">
                <a:solidFill>
                  <a:srgbClr val="00338D"/>
                </a:solidFill>
                <a:latin typeface="KPMG Extralight" panose="020B0303030202040204" pitchFamily="34" charset="0"/>
              </a:rPr>
              <a:t>Major</a:t>
            </a:r>
            <a:r>
              <a:rPr lang="ko-KR" altLang="en-US" sz="4400" b="1" dirty="0">
                <a:solidFill>
                  <a:srgbClr val="00338D"/>
                </a:solidFill>
                <a:latin typeface="KPMG Extralight" panose="020B0303030202040204" pitchFamily="34" charset="0"/>
              </a:rPr>
              <a:t> </a:t>
            </a:r>
            <a:r>
              <a:rPr lang="en-US" altLang="ko-KR" sz="4400" b="1" dirty="0">
                <a:solidFill>
                  <a:srgbClr val="00338D"/>
                </a:solidFill>
                <a:latin typeface="KPMG Extralight" panose="020B0303030202040204" pitchFamily="34" charset="0"/>
              </a:rPr>
              <a:t>Assumptions (8/17)</a:t>
            </a:r>
          </a:p>
        </p:txBody>
      </p:sp>
      <p:sp>
        <p:nvSpPr>
          <p:cNvPr id="10" name="제목 2">
            <a:extLst>
              <a:ext uri="{FF2B5EF4-FFF2-40B4-BE49-F238E27FC236}">
                <a16:creationId xmlns:a16="http://schemas.microsoft.com/office/drawing/2014/main" id="{3C3ECB29-B165-4523-8AEA-B139D1820DD2}"/>
              </a:ext>
            </a:extLst>
          </p:cNvPr>
          <p:cNvSpPr txBox="1">
            <a:spLocks/>
          </p:cNvSpPr>
          <p:nvPr/>
        </p:nvSpPr>
        <p:spPr>
          <a:xfrm>
            <a:off x="399665" y="227197"/>
            <a:ext cx="8591450" cy="273424"/>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2500" b="1">
                <a:solidFill>
                  <a:srgbClr val="00338D"/>
                </a:solidFill>
                <a:latin typeface="KPMG Extralight" panose="020B0303030202040204" pitchFamily="34" charset="0"/>
              </a:rPr>
              <a:t>Assumptions &amp; Results</a:t>
            </a:r>
          </a:p>
        </p:txBody>
      </p:sp>
      <p:sp>
        <p:nvSpPr>
          <p:cNvPr id="23" name="Rectangle 41">
            <a:extLst>
              <a:ext uri="{FF2B5EF4-FFF2-40B4-BE49-F238E27FC236}">
                <a16:creationId xmlns:a16="http://schemas.microsoft.com/office/drawing/2014/main" id="{93D674CF-A236-4C36-856E-A809C9B90530}"/>
              </a:ext>
            </a:extLst>
          </p:cNvPr>
          <p:cNvSpPr>
            <a:spLocks noChangeArrowheads="1"/>
          </p:cNvSpPr>
          <p:nvPr/>
        </p:nvSpPr>
        <p:spPr bwMode="auto">
          <a:xfrm>
            <a:off x="495300" y="1099709"/>
            <a:ext cx="3763131" cy="360000"/>
          </a:xfrm>
          <a:prstGeom prst="rect">
            <a:avLst/>
          </a:prstGeom>
          <a:noFill/>
          <a:ln w="9525">
            <a:noFill/>
            <a:miter lim="800000"/>
            <a:headEnd/>
            <a:tailEnd/>
          </a:ln>
        </p:spPr>
        <p:txBody>
          <a:bodyPr lIns="0" tIns="0" rIns="0" bIns="0" anchor="ctr"/>
          <a:lstStyle/>
          <a:p>
            <a:pPr fontAlgn="base">
              <a:lnSpc>
                <a:spcPct val="120000"/>
              </a:lnSpc>
              <a:spcBef>
                <a:spcPct val="0"/>
              </a:spcBef>
              <a:spcAft>
                <a:spcPct val="0"/>
              </a:spcAft>
            </a:pPr>
            <a:r>
              <a:rPr lang="ko-KR" altLang="en-US" sz="1200" b="1" dirty="0">
                <a:solidFill>
                  <a:srgbClr val="00338D"/>
                </a:solidFill>
                <a:latin typeface="Arial" panose="020B0604020202020204" pitchFamily="34" charset="0"/>
                <a:cs typeface="Arial" panose="020B0604020202020204" pitchFamily="34" charset="0"/>
              </a:rPr>
              <a:t>▌</a:t>
            </a:r>
            <a:r>
              <a:rPr lang="en-US" altLang="ko-KR" sz="1200" b="1" dirty="0">
                <a:solidFill>
                  <a:srgbClr val="00338D"/>
                </a:solidFill>
                <a:latin typeface="Arial" panose="020B0604020202020204" pitchFamily="34" charset="0"/>
                <a:cs typeface="Arial" panose="020B0604020202020204" pitchFamily="34" charset="0"/>
              </a:rPr>
              <a:t>COGS_</a:t>
            </a:r>
            <a:r>
              <a:rPr lang="ko-KR" altLang="en-US" sz="1200" b="1" dirty="0">
                <a:solidFill>
                  <a:srgbClr val="00338D"/>
                </a:solidFill>
                <a:latin typeface="Arial" panose="020B0604020202020204" pitchFamily="34" charset="0"/>
                <a:cs typeface="Arial" panose="020B0604020202020204" pitchFamily="34" charset="0"/>
              </a:rPr>
              <a:t>제조경비 </a:t>
            </a:r>
            <a:r>
              <a:rPr lang="en-US" altLang="ko-KR" sz="1200" b="1" dirty="0">
                <a:solidFill>
                  <a:srgbClr val="00338D"/>
                </a:solidFill>
                <a:latin typeface="Arial" panose="020B0604020202020204" pitchFamily="34" charset="0"/>
                <a:cs typeface="Arial" panose="020B0604020202020204" pitchFamily="34" charset="0"/>
              </a:rPr>
              <a:t>(</a:t>
            </a:r>
            <a:r>
              <a:rPr lang="ko-KR" altLang="en-US" sz="1200" b="1" dirty="0">
                <a:solidFill>
                  <a:srgbClr val="00338D"/>
                </a:solidFill>
                <a:latin typeface="Arial" panose="020B0604020202020204" pitchFamily="34" charset="0"/>
                <a:cs typeface="Arial" panose="020B0604020202020204" pitchFamily="34" charset="0"/>
              </a:rPr>
              <a:t>계속</a:t>
            </a:r>
            <a:r>
              <a:rPr lang="en-US" altLang="ko-KR" sz="1200" b="1" dirty="0">
                <a:solidFill>
                  <a:srgbClr val="00338D"/>
                </a:solidFill>
                <a:latin typeface="Arial" panose="020B0604020202020204" pitchFamily="34" charset="0"/>
                <a:cs typeface="Arial" panose="020B0604020202020204" pitchFamily="34" charset="0"/>
              </a:rPr>
              <a:t>)</a:t>
            </a:r>
            <a:endParaRPr lang="en-US" altLang="ko-KR" sz="1400" b="1" dirty="0">
              <a:solidFill>
                <a:srgbClr val="00338D"/>
              </a:solidFill>
              <a:latin typeface="Arial" panose="020B0604020202020204" pitchFamily="34" charset="0"/>
              <a:cs typeface="Arial" panose="020B0604020202020204" pitchFamily="34" charset="0"/>
            </a:endParaRPr>
          </a:p>
        </p:txBody>
      </p:sp>
      <p:sp>
        <p:nvSpPr>
          <p:cNvPr id="26" name="직사각형 25">
            <a:extLst>
              <a:ext uri="{FF2B5EF4-FFF2-40B4-BE49-F238E27FC236}">
                <a16:creationId xmlns:a16="http://schemas.microsoft.com/office/drawing/2014/main" id="{516F3D39-6891-4F7E-A35B-B57EF537D319}"/>
              </a:ext>
            </a:extLst>
          </p:cNvPr>
          <p:cNvSpPr/>
          <p:nvPr/>
        </p:nvSpPr>
        <p:spPr>
          <a:xfrm>
            <a:off x="495299" y="3498174"/>
            <a:ext cx="4356101" cy="2044673"/>
          </a:xfrm>
          <a:prstGeom prst="rect">
            <a:avLst/>
          </a:prstGeom>
          <a:noFill/>
          <a:ln w="635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t"/>
          <a:lstStyle/>
          <a:p>
            <a:r>
              <a:rPr lang="en-US" altLang="ko-KR" sz="900" dirty="0">
                <a:solidFill>
                  <a:schemeClr val="bg1"/>
                </a:solidFill>
              </a:rPr>
              <a:t>Dd</a:t>
            </a:r>
          </a:p>
          <a:p>
            <a:pPr marL="171450" indent="-171450">
              <a:buFont typeface="Wingdings" panose="05000000000000000000" pitchFamily="2" charset="2"/>
              <a:buChar char="§"/>
            </a:pPr>
            <a:r>
              <a:rPr lang="ko-KR" altLang="en-US" sz="900" b="1" dirty="0">
                <a:solidFill>
                  <a:schemeClr val="tx1"/>
                </a:solidFill>
              </a:rPr>
              <a:t>국내 제조경비 가정 </a:t>
            </a:r>
            <a:r>
              <a:rPr lang="en-US" altLang="ko-KR" sz="900" b="1" dirty="0">
                <a:solidFill>
                  <a:schemeClr val="tx1"/>
                </a:solidFill>
              </a:rPr>
              <a:t>(CDD </a:t>
            </a:r>
            <a:r>
              <a:rPr lang="ko-KR" altLang="en-US" sz="900" b="1" dirty="0">
                <a:solidFill>
                  <a:schemeClr val="tx1"/>
                </a:solidFill>
              </a:rPr>
              <a:t>물량 준용</a:t>
            </a:r>
            <a:r>
              <a:rPr lang="en-US" altLang="ko-KR" sz="900" b="1" dirty="0">
                <a:solidFill>
                  <a:schemeClr val="tx1"/>
                </a:solidFill>
              </a:rPr>
              <a:t>)</a:t>
            </a:r>
          </a:p>
          <a:p>
            <a:pPr marL="266700" indent="-180975" latinLnBrk="1">
              <a:spcBef>
                <a:spcPts val="600"/>
              </a:spcBef>
              <a:buClr>
                <a:srgbClr val="00338D"/>
              </a:buClr>
              <a:buFont typeface="Wingdings" panose="05000000000000000000" pitchFamily="2" charset="2"/>
              <a:buChar char="ü"/>
              <a:defRPr/>
            </a:pP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사업부의 제조경비는 지급임차료</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복리후생비</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소모품비</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전력비</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지급수수료</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수선비</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기타 등 항목으로 구성되어 있으며</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각 항목별 향후 예상 추정치 및 가정은 아래와 같음</a:t>
            </a:r>
            <a:endPar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266700" indent="-180975" latinLnBrk="1">
              <a:spcBef>
                <a:spcPts val="600"/>
              </a:spcBef>
              <a:buClr>
                <a:srgbClr val="00338D"/>
              </a:buClr>
              <a:buFont typeface="Wingdings" panose="05000000000000000000" pitchFamily="2" charset="2"/>
              <a:buChar char="ü"/>
              <a:defRPr/>
            </a:pPr>
            <a:endParaRPr lang="en-US" altLang="ko-KR" sz="900" kern="0" dirty="0">
              <a:solidFill>
                <a:srgbClr val="000000"/>
              </a:solidFill>
              <a:latin typeface="Arial" panose="020B0604020202020204" pitchFamily="34" charset="0"/>
              <a:cs typeface="Arial" panose="020B0604020202020204" pitchFamily="34" charset="0"/>
            </a:endParaRPr>
          </a:p>
          <a:p>
            <a:pPr marL="266700" indent="-180975" latinLnBrk="1">
              <a:spcBef>
                <a:spcPts val="600"/>
              </a:spcBef>
              <a:buClr>
                <a:srgbClr val="00338D"/>
              </a:buClr>
              <a:buFont typeface="Wingdings" panose="05000000000000000000" pitchFamily="2" charset="2"/>
              <a:buChar char="ü"/>
              <a:defRPr/>
            </a:pPr>
            <a:endPar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266700" indent="-180975" latinLnBrk="1">
              <a:spcBef>
                <a:spcPts val="600"/>
              </a:spcBef>
              <a:buClr>
                <a:srgbClr val="00338D"/>
              </a:buClr>
              <a:buFont typeface="Wingdings" panose="05000000000000000000" pitchFamily="2" charset="2"/>
              <a:buChar char="ü"/>
              <a:defRPr/>
            </a:pPr>
            <a:endParaRPr lang="en-US" altLang="ko-KR" sz="900" kern="0" dirty="0">
              <a:solidFill>
                <a:srgbClr val="000000"/>
              </a:solidFill>
              <a:latin typeface="Arial" panose="020B0604020202020204" pitchFamily="34" charset="0"/>
              <a:cs typeface="Arial" panose="020B0604020202020204" pitchFamily="34" charset="0"/>
            </a:endParaRPr>
          </a:p>
          <a:p>
            <a:pPr marL="266700" indent="-180975" latinLnBrk="1">
              <a:spcBef>
                <a:spcPts val="600"/>
              </a:spcBef>
              <a:buClr>
                <a:srgbClr val="00338D"/>
              </a:buClr>
              <a:buFont typeface="Wingdings" panose="05000000000000000000" pitchFamily="2" charset="2"/>
              <a:buChar char="ü"/>
              <a:defRPr/>
            </a:pPr>
            <a:endPar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85725" latinLnBrk="1">
              <a:spcBef>
                <a:spcPts val="600"/>
              </a:spcBef>
              <a:buClr>
                <a:srgbClr val="00338D"/>
              </a:buClr>
              <a:defRPr/>
            </a:pPr>
            <a:endParaRPr lang="en-US" altLang="ko-KR" sz="900" kern="0" dirty="0">
              <a:solidFill>
                <a:srgbClr val="000000"/>
              </a:solidFill>
              <a:latin typeface="Arial" panose="020B0604020202020204" pitchFamily="34" charset="0"/>
              <a:cs typeface="Arial" panose="020B0604020202020204" pitchFamily="34" charset="0"/>
            </a:endParaRPr>
          </a:p>
          <a:p>
            <a:pPr marL="266700" indent="-180975" latinLnBrk="1">
              <a:spcBef>
                <a:spcPts val="600"/>
              </a:spcBef>
              <a:buClr>
                <a:srgbClr val="00338D"/>
              </a:buClr>
              <a:buFont typeface="Wingdings" panose="05000000000000000000" pitchFamily="2" charset="2"/>
              <a:buChar char="ü"/>
              <a:defRPr/>
            </a:pPr>
            <a:endPar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1" hangingPunct="1">
              <a:lnSpc>
                <a:spcPct val="100000"/>
              </a:lnSpc>
              <a:spcBef>
                <a:spcPts val="600"/>
              </a:spcBef>
              <a:spcAft>
                <a:spcPts val="0"/>
              </a:spcAft>
              <a:buClr>
                <a:srgbClr val="00338D"/>
              </a:buClr>
              <a:buSzTx/>
              <a:buFont typeface="Wingdings" panose="05000000000000000000" pitchFamily="2" charset="2"/>
              <a:buNone/>
              <a:tabLst/>
              <a:defRPr/>
            </a:pPr>
            <a:endPar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266700" indent="-171450">
              <a:buFont typeface="Wingdings" panose="05000000000000000000" pitchFamily="2" charset="2"/>
              <a:buChar char="ü"/>
            </a:pPr>
            <a:endPar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266700" indent="-171450">
              <a:buFont typeface="Wingdings" panose="05000000000000000000" pitchFamily="2" charset="2"/>
              <a:buChar char="ü"/>
            </a:pPr>
            <a:endParaRPr kumimoji="0" lang="en-US" altLang="ko-KR" sz="8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266700" indent="-171450">
              <a:buFont typeface="Wingdings" panose="05000000000000000000" pitchFamily="2" charset="2"/>
              <a:buChar char="ü"/>
            </a:pPr>
            <a:endParaRPr lang="en-US" altLang="ko-KR" sz="800" dirty="0">
              <a:solidFill>
                <a:schemeClr val="tx1"/>
              </a:solidFill>
              <a:latin typeface="Arial" panose="020B0604020202020204" pitchFamily="34" charset="0"/>
              <a:cs typeface="Arial" panose="020B0604020202020204" pitchFamily="34" charset="0"/>
            </a:endParaRPr>
          </a:p>
          <a:p>
            <a:pPr marL="266700" indent="-171450">
              <a:buFont typeface="Wingdings" panose="05000000000000000000" pitchFamily="2" charset="2"/>
              <a:buChar char="ü"/>
            </a:pPr>
            <a:endParaRPr lang="en-US" altLang="ko-KR" sz="800" dirty="0">
              <a:solidFill>
                <a:schemeClr val="tx1"/>
              </a:solidFill>
              <a:latin typeface="Arial" panose="020B0604020202020204" pitchFamily="34" charset="0"/>
              <a:cs typeface="Arial" panose="020B0604020202020204" pitchFamily="34" charset="0"/>
            </a:endParaRPr>
          </a:p>
          <a:p>
            <a:pPr marL="266700" indent="-171450">
              <a:buFont typeface="Wingdings" panose="05000000000000000000" pitchFamily="2" charset="2"/>
              <a:buChar char="ü"/>
            </a:pPr>
            <a:endParaRPr lang="en-US" altLang="ko-KR" sz="800" dirty="0">
              <a:solidFill>
                <a:schemeClr val="tx1"/>
              </a:solidFill>
              <a:latin typeface="Arial" panose="020B0604020202020204" pitchFamily="34" charset="0"/>
              <a:cs typeface="Arial" panose="020B0604020202020204" pitchFamily="34" charset="0"/>
            </a:endParaRPr>
          </a:p>
          <a:p>
            <a:pPr marL="266700" indent="-171450">
              <a:buFont typeface="Wingdings" panose="05000000000000000000" pitchFamily="2" charset="2"/>
              <a:buChar char="ü"/>
            </a:pPr>
            <a:endParaRPr lang="en-US" altLang="ko-KR" sz="800" dirty="0">
              <a:solidFill>
                <a:schemeClr val="tx1"/>
              </a:solidFill>
              <a:latin typeface="Arial" panose="020B0604020202020204" pitchFamily="34" charset="0"/>
              <a:cs typeface="Arial" panose="020B0604020202020204" pitchFamily="34" charset="0"/>
            </a:endParaRPr>
          </a:p>
          <a:p>
            <a:pPr marL="95250"/>
            <a:endParaRPr lang="en-US" altLang="ko-KR" sz="800" dirty="0">
              <a:solidFill>
                <a:schemeClr val="tx1"/>
              </a:solidFill>
              <a:latin typeface="Arial" panose="020B0604020202020204" pitchFamily="34" charset="0"/>
              <a:cs typeface="Arial" panose="020B0604020202020204" pitchFamily="34" charset="0"/>
            </a:endParaRPr>
          </a:p>
          <a:p>
            <a:pPr marL="266700" indent="-171450">
              <a:buFont typeface="Wingdings" panose="05000000000000000000" pitchFamily="2" charset="2"/>
              <a:buChar char="ü"/>
            </a:pPr>
            <a:endParaRPr kumimoji="0" lang="en-US" altLang="ko-KR" sz="8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266700" indent="-171450">
              <a:buFont typeface="Wingdings" panose="05000000000000000000" pitchFamily="2" charset="2"/>
              <a:buChar char="ü"/>
            </a:pPr>
            <a:endParaRPr lang="ko-KR" altLang="en-US" sz="900" dirty="0">
              <a:solidFill>
                <a:schemeClr val="tx1"/>
              </a:solidFill>
              <a:latin typeface="Arial" panose="020B0604020202020204" pitchFamily="34" charset="0"/>
              <a:cs typeface="Arial" panose="020B0604020202020204" pitchFamily="34" charset="0"/>
            </a:endParaRPr>
          </a:p>
        </p:txBody>
      </p:sp>
      <p:sp>
        <p:nvSpPr>
          <p:cNvPr id="31" name="직사각형 30">
            <a:extLst>
              <a:ext uri="{FF2B5EF4-FFF2-40B4-BE49-F238E27FC236}">
                <a16:creationId xmlns:a16="http://schemas.microsoft.com/office/drawing/2014/main" id="{6E41208B-C894-4055-9693-9F14BD11EE06}"/>
              </a:ext>
            </a:extLst>
          </p:cNvPr>
          <p:cNvSpPr/>
          <p:nvPr/>
        </p:nvSpPr>
        <p:spPr>
          <a:xfrm>
            <a:off x="5054600" y="3498175"/>
            <a:ext cx="4356101" cy="2043643"/>
          </a:xfrm>
          <a:prstGeom prst="rect">
            <a:avLst/>
          </a:prstGeom>
          <a:noFill/>
          <a:ln w="635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t"/>
          <a:lstStyle/>
          <a:p>
            <a:r>
              <a:rPr lang="en-US" altLang="ko-KR" sz="900" dirty="0">
                <a:solidFill>
                  <a:schemeClr val="bg1"/>
                </a:solidFill>
              </a:rPr>
              <a:t>Dd</a:t>
            </a:r>
          </a:p>
          <a:p>
            <a:pPr marL="171450" indent="-171450">
              <a:buFont typeface="Wingdings" panose="05000000000000000000" pitchFamily="2" charset="2"/>
              <a:buChar char="§"/>
            </a:pPr>
            <a:r>
              <a:rPr lang="ko-KR" altLang="en-US" sz="900" b="1" dirty="0">
                <a:solidFill>
                  <a:schemeClr val="tx1"/>
                </a:solidFill>
              </a:rPr>
              <a:t>해외 제조경비 가정</a:t>
            </a:r>
            <a:endParaRPr lang="en-US" altLang="ko-KR" sz="900" b="1" dirty="0">
              <a:solidFill>
                <a:schemeClr val="tx1"/>
              </a:solidFill>
            </a:endParaRPr>
          </a:p>
          <a:p>
            <a:pPr marL="266700" indent="-180975" latinLnBrk="1">
              <a:spcBef>
                <a:spcPts val="600"/>
              </a:spcBef>
              <a:buClr>
                <a:srgbClr val="00338D"/>
              </a:buClr>
              <a:buFont typeface="Wingdings" panose="05000000000000000000" pitchFamily="2" charset="2"/>
              <a:buChar char="ü"/>
              <a:defRPr/>
            </a:pP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사업부의 해외 제조경비는 복리후생비</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소모품비</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전력비</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지급수수료</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수선비</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기타 등 항목으로 구성되어 있고</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대부분 양산이 본격화되는 </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2025</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년부터 발생하고 있으며</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각 항목별 향후 예상 추정치 및 가정은 </a:t>
            </a:r>
            <a:r>
              <a:rPr lang="ko-KR" altLang="en-US" sz="900" kern="0" dirty="0">
                <a:solidFill>
                  <a:srgbClr val="000000"/>
                </a:solidFill>
                <a:latin typeface="Arial" panose="020B0604020202020204" pitchFamily="34" charset="0"/>
                <a:cs typeface="Arial" panose="020B0604020202020204" pitchFamily="34" charset="0"/>
              </a:rPr>
              <a:t>다음과</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같음</a:t>
            </a:r>
            <a:endPar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266700" indent="-180975" latinLnBrk="1">
              <a:spcBef>
                <a:spcPts val="600"/>
              </a:spcBef>
              <a:buClr>
                <a:srgbClr val="00338D"/>
              </a:buClr>
              <a:buFont typeface="Wingdings" panose="05000000000000000000" pitchFamily="2" charset="2"/>
              <a:buChar char="ü"/>
              <a:defRPr/>
            </a:pPr>
            <a:endParaRPr lang="en-US" altLang="ko-KR" sz="900" kern="0" dirty="0">
              <a:solidFill>
                <a:srgbClr val="000000"/>
              </a:solidFill>
              <a:latin typeface="Arial" panose="020B0604020202020204" pitchFamily="34" charset="0"/>
              <a:cs typeface="Arial" panose="020B0604020202020204" pitchFamily="34" charset="0"/>
            </a:endParaRPr>
          </a:p>
          <a:p>
            <a:pPr marL="266700" indent="-180975" latinLnBrk="1">
              <a:spcBef>
                <a:spcPts val="600"/>
              </a:spcBef>
              <a:buClr>
                <a:srgbClr val="00338D"/>
              </a:buClr>
              <a:buFont typeface="Wingdings" panose="05000000000000000000" pitchFamily="2" charset="2"/>
              <a:buChar char="ü"/>
              <a:defRPr/>
            </a:pPr>
            <a:endParaRPr lang="en-US" altLang="ko-KR" sz="900" kern="0" dirty="0">
              <a:solidFill>
                <a:srgbClr val="000000"/>
              </a:solidFill>
              <a:latin typeface="Arial" panose="020B0604020202020204" pitchFamily="34" charset="0"/>
              <a:cs typeface="Arial" panose="020B0604020202020204" pitchFamily="34" charset="0"/>
            </a:endParaRPr>
          </a:p>
          <a:p>
            <a:pPr marL="266700" indent="-180975" latinLnBrk="1">
              <a:spcBef>
                <a:spcPts val="600"/>
              </a:spcBef>
              <a:buClr>
                <a:srgbClr val="00338D"/>
              </a:buClr>
              <a:buFont typeface="Wingdings" panose="05000000000000000000" pitchFamily="2" charset="2"/>
              <a:buChar char="ü"/>
              <a:defRPr/>
            </a:pPr>
            <a:endParaRPr lang="en-US" altLang="ko-KR" sz="900" kern="0" dirty="0">
              <a:solidFill>
                <a:srgbClr val="000000"/>
              </a:solidFill>
              <a:latin typeface="Arial" panose="020B0604020202020204" pitchFamily="34" charset="0"/>
              <a:cs typeface="Arial" panose="020B0604020202020204" pitchFamily="34" charset="0"/>
            </a:endParaRPr>
          </a:p>
          <a:p>
            <a:pPr marL="85725" latinLnBrk="1">
              <a:spcBef>
                <a:spcPts val="600"/>
              </a:spcBef>
              <a:buClr>
                <a:srgbClr val="00338D"/>
              </a:buClr>
              <a:defRPr/>
            </a:pPr>
            <a:endParaRPr lang="en-US" altLang="ko-KR" sz="900" kern="0" dirty="0">
              <a:solidFill>
                <a:srgbClr val="000000"/>
              </a:solidFill>
              <a:latin typeface="Arial" panose="020B0604020202020204" pitchFamily="34" charset="0"/>
              <a:cs typeface="Arial" panose="020B0604020202020204" pitchFamily="34" charset="0"/>
            </a:endParaRPr>
          </a:p>
          <a:p>
            <a:pPr marL="266700" marR="0" lvl="0" indent="-180975" algn="l" defTabSz="914400" rtl="0" eaLnBrk="1" fontAlgn="auto" latinLnBrk="1" hangingPunct="1">
              <a:lnSpc>
                <a:spcPct val="100000"/>
              </a:lnSpc>
              <a:spcBef>
                <a:spcPts val="600"/>
              </a:spcBef>
              <a:spcAft>
                <a:spcPts val="0"/>
              </a:spcAft>
              <a:buClr>
                <a:srgbClr val="00338D"/>
              </a:buClr>
              <a:buSzTx/>
              <a:buFont typeface="Wingdings" panose="05000000000000000000" pitchFamily="2" charset="2"/>
              <a:buChar char="ü"/>
              <a:tabLst/>
              <a:defRPr/>
            </a:pPr>
            <a:endPar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95250"/>
            <a:r>
              <a:rPr lang="en-US" altLang="ko-KR" sz="900" dirty="0">
                <a:solidFill>
                  <a:schemeClr val="tx1"/>
                </a:solidFill>
                <a:latin typeface="Arial" panose="020B0604020202020204" pitchFamily="34" charset="0"/>
                <a:cs typeface="Arial" panose="020B0604020202020204" pitchFamily="34" charset="0"/>
              </a:rPr>
              <a:t> </a:t>
            </a:r>
            <a:endParaRPr lang="ko-KR" altLang="en-US" sz="900" dirty="0">
              <a:solidFill>
                <a:schemeClr val="tx1"/>
              </a:solidFill>
              <a:latin typeface="Arial" panose="020B0604020202020204" pitchFamily="34" charset="0"/>
              <a:cs typeface="Arial" panose="020B0604020202020204" pitchFamily="34" charset="0"/>
            </a:endParaRPr>
          </a:p>
        </p:txBody>
      </p:sp>
      <p:graphicFrame>
        <p:nvGraphicFramePr>
          <p:cNvPr id="22" name="표 21">
            <a:extLst>
              <a:ext uri="{FF2B5EF4-FFF2-40B4-BE49-F238E27FC236}">
                <a16:creationId xmlns:a16="http://schemas.microsoft.com/office/drawing/2014/main" id="{BBE6B364-F9A7-460A-891F-6EE4E8B6C1A3}"/>
              </a:ext>
            </a:extLst>
          </p:cNvPr>
          <p:cNvGraphicFramePr>
            <a:graphicFrameLocks noGrp="1"/>
          </p:cNvGraphicFramePr>
          <p:nvPr>
            <p:extLst>
              <p:ext uri="{D42A27DB-BD31-4B8C-83A1-F6EECF244321}">
                <p14:modId xmlns:p14="http://schemas.microsoft.com/office/powerpoint/2010/main" val="1105307745"/>
              </p:ext>
            </p:extLst>
          </p:nvPr>
        </p:nvGraphicFramePr>
        <p:xfrm>
          <a:off x="643468" y="4328137"/>
          <a:ext cx="4083650" cy="1097280"/>
        </p:xfrm>
        <a:graphic>
          <a:graphicData uri="http://schemas.openxmlformats.org/drawingml/2006/table">
            <a:tbl>
              <a:tblPr/>
              <a:tblGrid>
                <a:gridCol w="639323">
                  <a:extLst>
                    <a:ext uri="{9D8B030D-6E8A-4147-A177-3AD203B41FA5}">
                      <a16:colId xmlns:a16="http://schemas.microsoft.com/office/drawing/2014/main" val="3521265040"/>
                    </a:ext>
                  </a:extLst>
                </a:gridCol>
                <a:gridCol w="476343">
                  <a:extLst>
                    <a:ext uri="{9D8B030D-6E8A-4147-A177-3AD203B41FA5}">
                      <a16:colId xmlns:a16="http://schemas.microsoft.com/office/drawing/2014/main" val="4025089595"/>
                    </a:ext>
                  </a:extLst>
                </a:gridCol>
                <a:gridCol w="586269">
                  <a:extLst>
                    <a:ext uri="{9D8B030D-6E8A-4147-A177-3AD203B41FA5}">
                      <a16:colId xmlns:a16="http://schemas.microsoft.com/office/drawing/2014/main" val="1108194258"/>
                    </a:ext>
                  </a:extLst>
                </a:gridCol>
                <a:gridCol w="476343">
                  <a:extLst>
                    <a:ext uri="{9D8B030D-6E8A-4147-A177-3AD203B41FA5}">
                      <a16:colId xmlns:a16="http://schemas.microsoft.com/office/drawing/2014/main" val="3871319869"/>
                    </a:ext>
                  </a:extLst>
                </a:gridCol>
                <a:gridCol w="476343">
                  <a:extLst>
                    <a:ext uri="{9D8B030D-6E8A-4147-A177-3AD203B41FA5}">
                      <a16:colId xmlns:a16="http://schemas.microsoft.com/office/drawing/2014/main" val="2330132995"/>
                    </a:ext>
                  </a:extLst>
                </a:gridCol>
                <a:gridCol w="476343">
                  <a:extLst>
                    <a:ext uri="{9D8B030D-6E8A-4147-A177-3AD203B41FA5}">
                      <a16:colId xmlns:a16="http://schemas.microsoft.com/office/drawing/2014/main" val="2051851639"/>
                    </a:ext>
                  </a:extLst>
                </a:gridCol>
                <a:gridCol w="476343">
                  <a:extLst>
                    <a:ext uri="{9D8B030D-6E8A-4147-A177-3AD203B41FA5}">
                      <a16:colId xmlns:a16="http://schemas.microsoft.com/office/drawing/2014/main" val="3571652433"/>
                    </a:ext>
                  </a:extLst>
                </a:gridCol>
                <a:gridCol w="476343">
                  <a:extLst>
                    <a:ext uri="{9D8B030D-6E8A-4147-A177-3AD203B41FA5}">
                      <a16:colId xmlns:a16="http://schemas.microsoft.com/office/drawing/2014/main" val="1352799421"/>
                    </a:ext>
                  </a:extLst>
                </a:gridCol>
              </a:tblGrid>
              <a:tr h="93803">
                <a:tc>
                  <a:txBody>
                    <a:bodyPr/>
                    <a:lstStyle/>
                    <a:p>
                      <a:pPr algn="l" fontAlgn="ctr"/>
                      <a:r>
                        <a:rPr lang="en-US" sz="800" b="1" i="0" u="none" strike="noStrike" err="1">
                          <a:solidFill>
                            <a:schemeClr val="bg1"/>
                          </a:solidFill>
                          <a:effectLst/>
                          <a:latin typeface="맑은 고딕" panose="020B0503020000020004" pitchFamily="50" charset="-127"/>
                          <a:ea typeface="맑은 고딕" panose="020B0503020000020004" pitchFamily="50" charset="-127"/>
                        </a:rPr>
                        <a:t>KRWm</a:t>
                      </a:r>
                      <a:endParaRPr lang="en-US" sz="800" b="1" i="0" u="none" strike="noStrike">
                        <a:solidFill>
                          <a:schemeClr val="bg1"/>
                        </a:solidFill>
                        <a:effectLst/>
                        <a:latin typeface="맑은 고딕" panose="020B0503020000020004" pitchFamily="50" charset="-127"/>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sz="800" b="1" i="0" u="none" strike="noStrike">
                          <a:solidFill>
                            <a:schemeClr val="bg1"/>
                          </a:solidFill>
                          <a:effectLst/>
                          <a:latin typeface="Arial" panose="020B0604020202020204" pitchFamily="34" charset="0"/>
                          <a:ea typeface="맑은 고딕" panose="020B0503020000020004" pitchFamily="50" charset="-127"/>
                        </a:rPr>
                        <a:t>VC/FC</a:t>
                      </a:r>
                    </a:p>
                  </a:txBody>
                  <a:tcPr marL="36000" marR="36000" marT="0" marB="0" anchor="ctr">
                    <a:lnL w="6350" cap="flat" cmpd="sng" algn="ctr">
                      <a:no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sz="800" b="1" i="0" u="none" strike="noStrike">
                          <a:solidFill>
                            <a:schemeClr val="bg1"/>
                          </a:solidFill>
                          <a:effectLst/>
                          <a:latin typeface="Arial" panose="020B0604020202020204" pitchFamily="34" charset="0"/>
                          <a:ea typeface="맑은 고딕" panose="020B0503020000020004" pitchFamily="50" charset="-127"/>
                        </a:rPr>
                        <a:t>2022 2H F</a:t>
                      </a:r>
                    </a:p>
                  </a:txBody>
                  <a:tcPr marL="36000" marR="36000" marT="0" marB="0" anchor="ctr">
                    <a:lnL w="6350" cap="flat" cmpd="sng" algn="ctr">
                      <a:no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sz="800" b="1" i="0" u="none" strike="noStrike">
                          <a:solidFill>
                            <a:schemeClr val="bg1"/>
                          </a:solidFill>
                          <a:effectLst/>
                          <a:latin typeface="Arial" panose="020B0604020202020204" pitchFamily="34" charset="0"/>
                          <a:ea typeface="맑은 고딕" panose="020B0503020000020004" pitchFamily="50" charset="-127"/>
                        </a:rPr>
                        <a:t>2023 F</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sz="800" b="1" i="0" u="none" strike="noStrike">
                          <a:solidFill>
                            <a:schemeClr val="bg1"/>
                          </a:solidFill>
                          <a:effectLst/>
                          <a:latin typeface="Arial" panose="020B0604020202020204" pitchFamily="34" charset="0"/>
                          <a:ea typeface="맑은 고딕" panose="020B0503020000020004" pitchFamily="50" charset="-127"/>
                        </a:rPr>
                        <a:t>2024 F</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sz="800" b="1" i="0" u="none" strike="noStrike">
                          <a:solidFill>
                            <a:schemeClr val="bg1"/>
                          </a:solidFill>
                          <a:effectLst/>
                          <a:latin typeface="Arial" panose="020B0604020202020204" pitchFamily="34" charset="0"/>
                          <a:ea typeface="맑은 고딕" panose="020B0503020000020004" pitchFamily="50" charset="-127"/>
                        </a:rPr>
                        <a:t>2025 F</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sz="800" b="1" i="0" u="none" strike="noStrike">
                          <a:solidFill>
                            <a:schemeClr val="bg1"/>
                          </a:solidFill>
                          <a:effectLst/>
                          <a:latin typeface="Arial" panose="020B0604020202020204" pitchFamily="34" charset="0"/>
                          <a:ea typeface="맑은 고딕" panose="020B0503020000020004" pitchFamily="50" charset="-127"/>
                        </a:rPr>
                        <a:t>2026 F</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sz="800" b="1" i="0" u="none" strike="noStrike">
                          <a:solidFill>
                            <a:schemeClr val="bg1"/>
                          </a:solidFill>
                          <a:effectLst/>
                          <a:latin typeface="Arial" panose="020B0604020202020204" pitchFamily="34" charset="0"/>
                          <a:ea typeface="맑은 고딕" panose="020B0503020000020004" pitchFamily="50" charset="-127"/>
                        </a:rPr>
                        <a:t>2027 F</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solidFill>
                      <a:srgbClr val="00338D"/>
                    </a:solidFill>
                  </a:tcPr>
                </a:tc>
                <a:extLst>
                  <a:ext uri="{0D108BD9-81ED-4DB2-BD59-A6C34878D82A}">
                    <a16:rowId xmlns:a16="http://schemas.microsoft.com/office/drawing/2014/main" val="205138189"/>
                  </a:ext>
                </a:extLst>
              </a:tr>
              <a:tr h="93803">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지급임차료</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FC</a:t>
                      </a:r>
                    </a:p>
                  </a:txBody>
                  <a:tcPr marL="36000" marR="36000" marT="0" marB="0" anchor="ctr">
                    <a:lnL w="6350" cap="flat" cmpd="sng" algn="ctr">
                      <a:no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rPr>
                        <a:t>96</a:t>
                      </a:r>
                    </a:p>
                  </a:txBody>
                  <a:tcPr marL="36000" marR="36000" marT="0" marB="0" anchor="ctr">
                    <a:lnL w="6350" cap="flat" cmpd="sng" algn="ctr">
                      <a:no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197</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198</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200</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203</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206</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extLst>
                  <a:ext uri="{0D108BD9-81ED-4DB2-BD59-A6C34878D82A}">
                    <a16:rowId xmlns:a16="http://schemas.microsoft.com/office/drawing/2014/main" val="824335338"/>
                  </a:ext>
                </a:extLst>
              </a:tr>
              <a:tr h="93803">
                <a:tc>
                  <a:txBody>
                    <a:bodyPr/>
                    <a:lstStyle/>
                    <a:p>
                      <a:pPr algn="l" fontAlgn="ctr"/>
                      <a:r>
                        <a:rPr lang="ko-KR" altLang="en-US" sz="800" b="0" i="0" u="none" strike="noStrike" dirty="0">
                          <a:solidFill>
                            <a:srgbClr val="000000"/>
                          </a:solidFill>
                          <a:effectLst/>
                          <a:latin typeface="맑은 고딕" panose="020B0503020000020004" pitchFamily="50" charset="-127"/>
                          <a:ea typeface="맑은 고딕" panose="020B0503020000020004" pitchFamily="50" charset="-127"/>
                        </a:rPr>
                        <a:t>복리후생비</a:t>
                      </a:r>
                      <a:r>
                        <a:rPr lang="en-US" altLang="ko-KR" sz="800" b="0" i="0" u="none" strike="noStrike" baseline="30000" dirty="0">
                          <a:solidFill>
                            <a:srgbClr val="000000"/>
                          </a:solidFill>
                          <a:effectLst/>
                          <a:latin typeface="맑은 고딕" panose="020B0503020000020004" pitchFamily="50" charset="-127"/>
                          <a:ea typeface="맑은 고딕" panose="020B0503020000020004" pitchFamily="50" charset="-127"/>
                        </a:rPr>
                        <a:t>2</a:t>
                      </a:r>
                      <a:endParaRPr lang="ko-KR" altLang="en-US" sz="8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FC</a:t>
                      </a:r>
                    </a:p>
                  </a:txBody>
                  <a:tcPr marL="36000" marR="36000" marT="0" marB="0" anchor="ctr">
                    <a:lnL w="6350" cap="flat" cmpd="sng" algn="ctr">
                      <a:noFill/>
                      <a:prstDash val="solid"/>
                      <a:round/>
                      <a:headEnd type="none" w="med" len="med"/>
                      <a:tailEnd type="none" w="med" len="med"/>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117</a:t>
                      </a:r>
                    </a:p>
                  </a:txBody>
                  <a:tcPr marL="36000" marR="36000" marT="0" marB="0" anchor="ctr">
                    <a:lnL w="6350" cap="flat" cmpd="sng" algn="ctr">
                      <a:noFill/>
                      <a:prstDash val="solid"/>
                      <a:round/>
                      <a:headEnd type="none" w="med" len="med"/>
                      <a:tailEnd type="none" w="med" len="med"/>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278</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284</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290</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300</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309</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524001221"/>
                  </a:ext>
                </a:extLst>
              </a:tr>
              <a:tr h="93803">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소모품비</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VC</a:t>
                      </a:r>
                    </a:p>
                  </a:txBody>
                  <a:tcPr marL="36000" marR="36000" marT="0" marB="0" anchor="ctr">
                    <a:lnL w="6350" cap="flat" cmpd="sng" algn="ctr">
                      <a:noFill/>
                      <a:prstDash val="solid"/>
                      <a:round/>
                      <a:headEnd type="none" w="med" len="med"/>
                      <a:tailEnd type="none" w="med" len="med"/>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22</a:t>
                      </a:r>
                    </a:p>
                  </a:txBody>
                  <a:tcPr marL="36000" marR="36000" marT="0" marB="0" anchor="ctr">
                    <a:lnL w="6350" cap="flat" cmpd="sng" algn="ctr">
                      <a:noFill/>
                      <a:prstDash val="solid"/>
                      <a:round/>
                      <a:headEnd type="none" w="med" len="med"/>
                      <a:tailEnd type="none" w="med" len="med"/>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123</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125</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129</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133</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138</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1694139719"/>
                  </a:ext>
                </a:extLst>
              </a:tr>
              <a:tr h="93803">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전력비</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VC</a:t>
                      </a:r>
                    </a:p>
                  </a:txBody>
                  <a:tcPr marL="36000" marR="36000" marT="0" marB="0" anchor="ctr">
                    <a:lnL w="6350" cap="flat" cmpd="sng" algn="ctr">
                      <a:noFill/>
                      <a:prstDash val="solid"/>
                      <a:round/>
                      <a:headEnd type="none" w="med" len="med"/>
                      <a:tailEnd type="none" w="med" len="med"/>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139</a:t>
                      </a:r>
                    </a:p>
                  </a:txBody>
                  <a:tcPr marL="36000" marR="36000" marT="0" marB="0" anchor="ctr">
                    <a:lnL w="6350" cap="flat" cmpd="sng" algn="ctr">
                      <a:noFill/>
                      <a:prstDash val="solid"/>
                      <a:round/>
                      <a:headEnd type="none" w="med" len="med"/>
                      <a:tailEnd type="none" w="med" len="med"/>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275</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283</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294</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303</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313</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3117208531"/>
                  </a:ext>
                </a:extLst>
              </a:tr>
              <a:tr h="93803">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지급수수료</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FC</a:t>
                      </a:r>
                    </a:p>
                  </a:txBody>
                  <a:tcPr marL="36000" marR="36000" marT="0" marB="0" anchor="ctr">
                    <a:lnL w="6350" cap="flat" cmpd="sng" algn="ctr">
                      <a:noFill/>
                      <a:prstDash val="solid"/>
                      <a:round/>
                      <a:headEnd type="none" w="med" len="med"/>
                      <a:tailEnd type="none" w="med" len="med"/>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9</a:t>
                      </a:r>
                    </a:p>
                  </a:txBody>
                  <a:tcPr marL="36000" marR="36000" marT="0" marB="0" anchor="ctr">
                    <a:lnL w="6350" cap="flat" cmpd="sng" algn="ctr">
                      <a:noFill/>
                      <a:prstDash val="solid"/>
                      <a:round/>
                      <a:headEnd type="none" w="med" len="med"/>
                      <a:tailEnd type="none" w="med" len="med"/>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19</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19</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19</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19</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20</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313884345"/>
                  </a:ext>
                </a:extLst>
              </a:tr>
              <a:tr h="93803">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수선비</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VC</a:t>
                      </a:r>
                    </a:p>
                  </a:txBody>
                  <a:tcPr marL="36000" marR="36000" marT="0" marB="0" anchor="ctr">
                    <a:lnL w="6350" cap="flat" cmpd="sng" algn="ctr">
                      <a:noFill/>
                      <a:prstDash val="solid"/>
                      <a:round/>
                      <a:headEnd type="none" w="med" len="med"/>
                      <a:tailEnd type="none" w="med" len="med"/>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31</a:t>
                      </a:r>
                    </a:p>
                  </a:txBody>
                  <a:tcPr marL="36000" marR="36000" marT="0" marB="0" anchor="ctr">
                    <a:lnL w="6350" cap="flat" cmpd="sng" algn="ctr">
                      <a:noFill/>
                      <a:prstDash val="solid"/>
                      <a:round/>
                      <a:headEnd type="none" w="med" len="med"/>
                      <a:tailEnd type="none" w="med" len="med"/>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104</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106</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109</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113</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117</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227254886"/>
                  </a:ext>
                </a:extLst>
              </a:tr>
              <a:tr h="93803">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기타</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FC</a:t>
                      </a:r>
                    </a:p>
                  </a:txBody>
                  <a:tcPr marL="36000" marR="36000" marT="0" marB="0" anchor="ctr">
                    <a:lnL w="6350" cap="flat" cmpd="sng" algn="ctr">
                      <a:no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25</a:t>
                      </a:r>
                    </a:p>
                  </a:txBody>
                  <a:tcPr marL="36000" marR="36000" marT="0" marB="0" anchor="ctr">
                    <a:lnL w="6350" cap="flat" cmpd="sng" algn="ctr">
                      <a:no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58</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58</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58</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58</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58</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675101979"/>
                  </a:ext>
                </a:extLst>
              </a:tr>
              <a:tr h="93803">
                <a:tc>
                  <a:txBody>
                    <a:bodyPr/>
                    <a:lstStyle/>
                    <a:p>
                      <a:pPr algn="l" fontAlgn="ctr"/>
                      <a:r>
                        <a:rPr lang="ko-KR" altLang="en-US" sz="800" b="1" i="0" u="none" strike="noStrike">
                          <a:solidFill>
                            <a:srgbClr val="000000"/>
                          </a:solidFill>
                          <a:effectLst/>
                          <a:latin typeface="맑은 고딕" panose="020B0503020000020004" pitchFamily="50" charset="-127"/>
                          <a:ea typeface="맑은 고딕" panose="020B0503020000020004" pitchFamily="50" charset="-127"/>
                        </a:rPr>
                        <a:t>제조경비</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endPar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no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맑은 고딕" panose="020B0503020000020004" pitchFamily="50" charset="-127"/>
                          <a:ea typeface="맑은 고딕" panose="020B0503020000020004" pitchFamily="50" charset="-127"/>
                        </a:rPr>
                        <a:t>439</a:t>
                      </a:r>
                    </a:p>
                  </a:txBody>
                  <a:tcPr marL="36000" marR="36000" marT="0" marB="0" anchor="ctr">
                    <a:lnL w="6350" cap="flat" cmpd="sng" algn="ctr">
                      <a:no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맑은 고딕" panose="020B0503020000020004" pitchFamily="50" charset="-127"/>
                          <a:ea typeface="맑은 고딕" panose="020B0503020000020004" pitchFamily="50" charset="-127"/>
                        </a:rPr>
                        <a:t>1,054</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맑은 고딕" panose="020B0503020000020004" pitchFamily="50" charset="-127"/>
                          <a:ea typeface="맑은 고딕" panose="020B0503020000020004" pitchFamily="50" charset="-127"/>
                        </a:rPr>
                        <a:t>1,074</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맑은 고딕" panose="020B0503020000020004" pitchFamily="50" charset="-127"/>
                          <a:ea typeface="맑은 고딕" panose="020B0503020000020004" pitchFamily="50" charset="-127"/>
                        </a:rPr>
                        <a:t>1,100</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맑은 고딕" panose="020B0503020000020004" pitchFamily="50" charset="-127"/>
                          <a:ea typeface="맑은 고딕" panose="020B0503020000020004" pitchFamily="50" charset="-127"/>
                        </a:rPr>
                        <a:t>1,129</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dirty="0">
                          <a:solidFill>
                            <a:srgbClr val="000000"/>
                          </a:solidFill>
                          <a:effectLst/>
                          <a:latin typeface="맑은 고딕" panose="020B0503020000020004" pitchFamily="50" charset="-127"/>
                          <a:ea typeface="맑은 고딕" panose="020B0503020000020004" pitchFamily="50" charset="-127"/>
                        </a:rPr>
                        <a:t>1,163</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647923687"/>
                  </a:ext>
                </a:extLst>
              </a:tr>
            </a:tbl>
          </a:graphicData>
        </a:graphic>
      </p:graphicFrame>
      <p:graphicFrame>
        <p:nvGraphicFramePr>
          <p:cNvPr id="25" name="표 24">
            <a:extLst>
              <a:ext uri="{FF2B5EF4-FFF2-40B4-BE49-F238E27FC236}">
                <a16:creationId xmlns:a16="http://schemas.microsoft.com/office/drawing/2014/main" id="{A6E69CE2-6F1F-4999-B712-A1EA2C1FE534}"/>
              </a:ext>
            </a:extLst>
          </p:cNvPr>
          <p:cNvGraphicFramePr>
            <a:graphicFrameLocks noGrp="1"/>
          </p:cNvGraphicFramePr>
          <p:nvPr>
            <p:extLst>
              <p:ext uri="{D42A27DB-BD31-4B8C-83A1-F6EECF244321}">
                <p14:modId xmlns:p14="http://schemas.microsoft.com/office/powerpoint/2010/main" val="1768299665"/>
              </p:ext>
            </p:extLst>
          </p:nvPr>
        </p:nvGraphicFramePr>
        <p:xfrm>
          <a:off x="5178882" y="4328137"/>
          <a:ext cx="4083650" cy="979200"/>
        </p:xfrm>
        <a:graphic>
          <a:graphicData uri="http://schemas.openxmlformats.org/drawingml/2006/table">
            <a:tbl>
              <a:tblPr/>
              <a:tblGrid>
                <a:gridCol w="639323">
                  <a:extLst>
                    <a:ext uri="{9D8B030D-6E8A-4147-A177-3AD203B41FA5}">
                      <a16:colId xmlns:a16="http://schemas.microsoft.com/office/drawing/2014/main" val="3521265040"/>
                    </a:ext>
                  </a:extLst>
                </a:gridCol>
                <a:gridCol w="476343">
                  <a:extLst>
                    <a:ext uri="{9D8B030D-6E8A-4147-A177-3AD203B41FA5}">
                      <a16:colId xmlns:a16="http://schemas.microsoft.com/office/drawing/2014/main" val="4025089595"/>
                    </a:ext>
                  </a:extLst>
                </a:gridCol>
                <a:gridCol w="586269">
                  <a:extLst>
                    <a:ext uri="{9D8B030D-6E8A-4147-A177-3AD203B41FA5}">
                      <a16:colId xmlns:a16="http://schemas.microsoft.com/office/drawing/2014/main" val="1108194258"/>
                    </a:ext>
                  </a:extLst>
                </a:gridCol>
                <a:gridCol w="476343">
                  <a:extLst>
                    <a:ext uri="{9D8B030D-6E8A-4147-A177-3AD203B41FA5}">
                      <a16:colId xmlns:a16="http://schemas.microsoft.com/office/drawing/2014/main" val="3871319869"/>
                    </a:ext>
                  </a:extLst>
                </a:gridCol>
                <a:gridCol w="476343">
                  <a:extLst>
                    <a:ext uri="{9D8B030D-6E8A-4147-A177-3AD203B41FA5}">
                      <a16:colId xmlns:a16="http://schemas.microsoft.com/office/drawing/2014/main" val="2330132995"/>
                    </a:ext>
                  </a:extLst>
                </a:gridCol>
                <a:gridCol w="476343">
                  <a:extLst>
                    <a:ext uri="{9D8B030D-6E8A-4147-A177-3AD203B41FA5}">
                      <a16:colId xmlns:a16="http://schemas.microsoft.com/office/drawing/2014/main" val="2051851639"/>
                    </a:ext>
                  </a:extLst>
                </a:gridCol>
                <a:gridCol w="476343">
                  <a:extLst>
                    <a:ext uri="{9D8B030D-6E8A-4147-A177-3AD203B41FA5}">
                      <a16:colId xmlns:a16="http://schemas.microsoft.com/office/drawing/2014/main" val="3571652433"/>
                    </a:ext>
                  </a:extLst>
                </a:gridCol>
                <a:gridCol w="476343">
                  <a:extLst>
                    <a:ext uri="{9D8B030D-6E8A-4147-A177-3AD203B41FA5}">
                      <a16:colId xmlns:a16="http://schemas.microsoft.com/office/drawing/2014/main" val="1352799421"/>
                    </a:ext>
                  </a:extLst>
                </a:gridCol>
              </a:tblGrid>
              <a:tr h="122400">
                <a:tc>
                  <a:txBody>
                    <a:bodyPr/>
                    <a:lstStyle/>
                    <a:p>
                      <a:pPr algn="l" fontAlgn="ctr"/>
                      <a:r>
                        <a:rPr lang="en-US" sz="800" b="1" i="0" u="none" strike="noStrike" err="1">
                          <a:solidFill>
                            <a:schemeClr val="bg1"/>
                          </a:solidFill>
                          <a:effectLst/>
                          <a:latin typeface="맑은 고딕" panose="020B0503020000020004" pitchFamily="50" charset="-127"/>
                          <a:ea typeface="맑은 고딕" panose="020B0503020000020004" pitchFamily="50" charset="-127"/>
                        </a:rPr>
                        <a:t>KRWm</a:t>
                      </a:r>
                      <a:endParaRPr lang="en-US" sz="800" b="1" i="0" u="none" strike="noStrike">
                        <a:solidFill>
                          <a:schemeClr val="bg1"/>
                        </a:solidFill>
                        <a:effectLst/>
                        <a:latin typeface="맑은 고딕" panose="020B0503020000020004" pitchFamily="50" charset="-127"/>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sz="800" b="1" i="0" u="none" strike="noStrike">
                          <a:solidFill>
                            <a:schemeClr val="bg1"/>
                          </a:solidFill>
                          <a:effectLst/>
                          <a:latin typeface="Arial" panose="020B0604020202020204" pitchFamily="34" charset="0"/>
                          <a:ea typeface="맑은 고딕" panose="020B0503020000020004" pitchFamily="50" charset="-127"/>
                        </a:rPr>
                        <a:t>VC/FC</a:t>
                      </a:r>
                    </a:p>
                  </a:txBody>
                  <a:tcPr marL="36000" marR="36000" marT="0" marB="0" anchor="ctr">
                    <a:lnL w="6350" cap="flat" cmpd="sng" algn="ctr">
                      <a:no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sz="800" b="1" i="0" u="none" strike="noStrike">
                          <a:solidFill>
                            <a:schemeClr val="bg1"/>
                          </a:solidFill>
                          <a:effectLst/>
                          <a:latin typeface="Arial" panose="020B0604020202020204" pitchFamily="34" charset="0"/>
                          <a:ea typeface="맑은 고딕" panose="020B0503020000020004" pitchFamily="50" charset="-127"/>
                        </a:rPr>
                        <a:t>2022 2H F</a:t>
                      </a:r>
                    </a:p>
                  </a:txBody>
                  <a:tcPr marL="36000" marR="36000" marT="0" marB="0" anchor="ctr">
                    <a:lnL w="6350" cap="flat" cmpd="sng" algn="ctr">
                      <a:no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sz="800" b="1" i="0" u="none" strike="noStrike">
                          <a:solidFill>
                            <a:schemeClr val="bg1"/>
                          </a:solidFill>
                          <a:effectLst/>
                          <a:latin typeface="Arial" panose="020B0604020202020204" pitchFamily="34" charset="0"/>
                          <a:ea typeface="맑은 고딕" panose="020B0503020000020004" pitchFamily="50" charset="-127"/>
                        </a:rPr>
                        <a:t>2023 F</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sz="800" b="1" i="0" u="none" strike="noStrike">
                          <a:solidFill>
                            <a:schemeClr val="bg1"/>
                          </a:solidFill>
                          <a:effectLst/>
                          <a:latin typeface="Arial" panose="020B0604020202020204" pitchFamily="34" charset="0"/>
                          <a:ea typeface="맑은 고딕" panose="020B0503020000020004" pitchFamily="50" charset="-127"/>
                        </a:rPr>
                        <a:t>2024 F</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sz="800" b="1" i="0" u="none" strike="noStrike">
                          <a:solidFill>
                            <a:schemeClr val="bg1"/>
                          </a:solidFill>
                          <a:effectLst/>
                          <a:latin typeface="Arial" panose="020B0604020202020204" pitchFamily="34" charset="0"/>
                          <a:ea typeface="맑은 고딕" panose="020B0503020000020004" pitchFamily="50" charset="-127"/>
                        </a:rPr>
                        <a:t>2025 F</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sz="800" b="1" i="0" u="none" strike="noStrike">
                          <a:solidFill>
                            <a:schemeClr val="bg1"/>
                          </a:solidFill>
                          <a:effectLst/>
                          <a:latin typeface="Arial" panose="020B0604020202020204" pitchFamily="34" charset="0"/>
                          <a:ea typeface="맑은 고딕" panose="020B0503020000020004" pitchFamily="50" charset="-127"/>
                        </a:rPr>
                        <a:t>2026 F</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sz="800" b="1" i="0" u="none" strike="noStrike">
                          <a:solidFill>
                            <a:schemeClr val="bg1"/>
                          </a:solidFill>
                          <a:effectLst/>
                          <a:latin typeface="Arial" panose="020B0604020202020204" pitchFamily="34" charset="0"/>
                          <a:ea typeface="맑은 고딕" panose="020B0503020000020004" pitchFamily="50" charset="-127"/>
                        </a:rPr>
                        <a:t>2027 F</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solidFill>
                      <a:srgbClr val="00338D"/>
                    </a:solidFill>
                  </a:tcPr>
                </a:tc>
                <a:extLst>
                  <a:ext uri="{0D108BD9-81ED-4DB2-BD59-A6C34878D82A}">
                    <a16:rowId xmlns:a16="http://schemas.microsoft.com/office/drawing/2014/main" val="205138189"/>
                  </a:ext>
                </a:extLst>
              </a:tr>
              <a:tr h="122400">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복리후생비</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FC</a:t>
                      </a:r>
                    </a:p>
                  </a:txBody>
                  <a:tcPr marL="36000" marR="36000" marT="0" marB="0" anchor="ctr">
                    <a:lnL w="6350" cap="flat" cmpd="sng" algn="ctr">
                      <a:no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700" b="0" i="0" u="none" strike="noStrike" dirty="0">
                          <a:solidFill>
                            <a:srgbClr val="000000"/>
                          </a:solidFill>
                          <a:effectLst/>
                          <a:latin typeface="Arial" panose="020B0604020202020204" pitchFamily="34" charset="0"/>
                          <a:ea typeface="맑은 고딕" panose="020B0503020000020004" pitchFamily="50" charset="-127"/>
                        </a:rPr>
                        <a:t>-</a:t>
                      </a:r>
                    </a:p>
                  </a:txBody>
                  <a:tcPr marL="36000" marR="36000" marT="0" marB="0" anchor="ctr">
                    <a:lnL w="6350" cap="flat" cmpd="sng" algn="ctr">
                      <a:no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700" b="0" i="0" u="none" strike="noStrike" dirty="0">
                          <a:solidFill>
                            <a:srgbClr val="000000"/>
                          </a:solidFill>
                          <a:effectLst/>
                          <a:latin typeface="Arial" panose="020B0604020202020204" pitchFamily="34" charset="0"/>
                          <a:ea typeface="맑은 고딕" panose="020B0503020000020004" pitchFamily="50" charset="-127"/>
                        </a:rPr>
                        <a:t>12</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700" b="0" i="0" u="none" strike="noStrike" dirty="0">
                          <a:solidFill>
                            <a:srgbClr val="000000"/>
                          </a:solidFill>
                          <a:effectLst/>
                          <a:latin typeface="Arial" panose="020B0604020202020204" pitchFamily="34" charset="0"/>
                          <a:ea typeface="맑은 고딕" panose="020B0503020000020004" pitchFamily="50" charset="-127"/>
                        </a:rPr>
                        <a:t>200</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700" b="0" i="0" u="none" strike="noStrike" dirty="0">
                          <a:solidFill>
                            <a:srgbClr val="000000"/>
                          </a:solidFill>
                          <a:effectLst/>
                          <a:latin typeface="Arial" panose="020B0604020202020204" pitchFamily="34" charset="0"/>
                          <a:ea typeface="맑은 고딕" panose="020B0503020000020004" pitchFamily="50" charset="-127"/>
                        </a:rPr>
                        <a:t>1,468</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700" b="0" i="0" u="none" strike="noStrike" dirty="0">
                          <a:solidFill>
                            <a:srgbClr val="000000"/>
                          </a:solidFill>
                          <a:effectLst/>
                          <a:latin typeface="Arial" panose="020B0604020202020204" pitchFamily="34" charset="0"/>
                          <a:ea typeface="맑은 고딕" panose="020B0503020000020004" pitchFamily="50" charset="-127"/>
                        </a:rPr>
                        <a:t>1,504</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700" b="0" i="0" u="none" strike="noStrike" dirty="0">
                          <a:solidFill>
                            <a:srgbClr val="000000"/>
                          </a:solidFill>
                          <a:effectLst/>
                          <a:latin typeface="Arial" panose="020B0604020202020204" pitchFamily="34" charset="0"/>
                          <a:ea typeface="맑은 고딕" panose="020B0503020000020004" pitchFamily="50" charset="-127"/>
                        </a:rPr>
                        <a:t>1,542</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extLst>
                  <a:ext uri="{0D108BD9-81ED-4DB2-BD59-A6C34878D82A}">
                    <a16:rowId xmlns:a16="http://schemas.microsoft.com/office/drawing/2014/main" val="824335338"/>
                  </a:ext>
                </a:extLst>
              </a:tr>
              <a:tr h="122400">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소모품비</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VC</a:t>
                      </a:r>
                    </a:p>
                  </a:txBody>
                  <a:tcPr marL="36000" marR="36000" marT="0" marB="0" anchor="ctr">
                    <a:lnL w="6350" cap="flat" cmpd="sng" algn="ctr">
                      <a:noFill/>
                      <a:prstDash val="solid"/>
                      <a:round/>
                      <a:headEnd type="none" w="med" len="med"/>
                      <a:tailEnd type="none" w="med" len="med"/>
                    </a:lnL>
                    <a:lnR>
                      <a:noFill/>
                    </a:lnR>
                    <a:lnT>
                      <a:noFill/>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w="6350" cap="flat" cmpd="sng" algn="ctr">
                      <a:noFill/>
                      <a:prstDash val="solid"/>
                      <a:round/>
                      <a:headEnd type="none" w="med" len="med"/>
                      <a:tailEnd type="none" w="med" len="med"/>
                    </a:lnL>
                    <a:lnR>
                      <a:noFill/>
                    </a:lnR>
                    <a:lnT>
                      <a:noFill/>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a:noFill/>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a:noFill/>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831</a:t>
                      </a:r>
                    </a:p>
                  </a:txBody>
                  <a:tcPr marL="36000" marR="36000" marT="0" marB="0" anchor="ctr">
                    <a:lnL>
                      <a:noFill/>
                    </a:lnL>
                    <a:lnR>
                      <a:noFill/>
                    </a:lnR>
                    <a:lnT>
                      <a:noFill/>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848</a:t>
                      </a:r>
                    </a:p>
                  </a:txBody>
                  <a:tcPr marL="36000" marR="36000" marT="0" marB="0" anchor="ctr">
                    <a:lnL>
                      <a:noFill/>
                    </a:lnL>
                    <a:lnR>
                      <a:noFill/>
                    </a:lnR>
                    <a:lnT>
                      <a:noFill/>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866</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1694139719"/>
                  </a:ext>
                </a:extLst>
              </a:tr>
              <a:tr h="122400">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전력비</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VC</a:t>
                      </a:r>
                    </a:p>
                  </a:txBody>
                  <a:tcPr marL="36000" marR="36000" marT="0" marB="0" anchor="ctr">
                    <a:lnL w="6350" cap="flat" cmpd="sng" algn="ctr">
                      <a:noFill/>
                      <a:prstDash val="solid"/>
                      <a:round/>
                      <a:headEnd type="none" w="med" len="med"/>
                      <a:tailEnd type="none" w="med" len="med"/>
                    </a:lnL>
                    <a:lnR>
                      <a:noFill/>
                    </a:lnR>
                    <a:lnT>
                      <a:noFill/>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w="6350" cap="flat" cmpd="sng" algn="ctr">
                      <a:noFill/>
                      <a:prstDash val="solid"/>
                      <a:round/>
                      <a:headEnd type="none" w="med" len="med"/>
                      <a:tailEnd type="none" w="med" len="med"/>
                    </a:lnL>
                    <a:lnR>
                      <a:noFill/>
                    </a:lnR>
                    <a:lnT>
                      <a:noFill/>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a:noFill/>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a:noFill/>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1,070</a:t>
                      </a:r>
                    </a:p>
                  </a:txBody>
                  <a:tcPr marL="36000" marR="36000" marT="0" marB="0" anchor="ctr">
                    <a:lnL>
                      <a:noFill/>
                    </a:lnL>
                    <a:lnR>
                      <a:noFill/>
                    </a:lnR>
                    <a:lnT>
                      <a:noFill/>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1,092</a:t>
                      </a:r>
                    </a:p>
                  </a:txBody>
                  <a:tcPr marL="36000" marR="36000" marT="0" marB="0" anchor="ctr">
                    <a:lnL>
                      <a:noFill/>
                    </a:lnL>
                    <a:lnR>
                      <a:noFill/>
                    </a:lnR>
                    <a:lnT>
                      <a:noFill/>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1,114</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3117208531"/>
                  </a:ext>
                </a:extLst>
              </a:tr>
              <a:tr h="122400">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지급수수료</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FC</a:t>
                      </a:r>
                    </a:p>
                  </a:txBody>
                  <a:tcPr marL="36000" marR="36000" marT="0" marB="0" anchor="ctr">
                    <a:lnL w="6350" cap="flat" cmpd="sng" algn="ctr">
                      <a:noFill/>
                      <a:prstDash val="solid"/>
                      <a:round/>
                      <a:headEnd type="none" w="med" len="med"/>
                      <a:tailEnd type="none" w="med" len="med"/>
                    </a:lnL>
                    <a:lnR>
                      <a:noFill/>
                    </a:lnR>
                    <a:lnT>
                      <a:noFill/>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w="6350" cap="flat" cmpd="sng" algn="ctr">
                      <a:noFill/>
                      <a:prstDash val="solid"/>
                      <a:round/>
                      <a:headEnd type="none" w="med" len="med"/>
                      <a:tailEnd type="none" w="med" len="med"/>
                    </a:lnL>
                    <a:lnR>
                      <a:noFill/>
                    </a:lnR>
                    <a:lnT>
                      <a:noFill/>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a:noFill/>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a:noFill/>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a:noFill/>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a:noFill/>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313884345"/>
                  </a:ext>
                </a:extLst>
              </a:tr>
              <a:tr h="122400">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수선비</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VC</a:t>
                      </a:r>
                    </a:p>
                  </a:txBody>
                  <a:tcPr marL="36000" marR="36000" marT="0" marB="0" anchor="ctr">
                    <a:lnL w="6350" cap="flat" cmpd="sng" algn="ctr">
                      <a:noFill/>
                      <a:prstDash val="solid"/>
                      <a:round/>
                      <a:headEnd type="none" w="med" len="med"/>
                      <a:tailEnd type="none" w="med" len="med"/>
                    </a:lnL>
                    <a:lnR>
                      <a:noFill/>
                    </a:lnR>
                    <a:lnT>
                      <a:noFill/>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w="6350" cap="flat" cmpd="sng" algn="ctr">
                      <a:noFill/>
                      <a:prstDash val="solid"/>
                      <a:round/>
                      <a:headEnd type="none" w="med" len="med"/>
                      <a:tailEnd type="none" w="med" len="med"/>
                    </a:lnL>
                    <a:lnR>
                      <a:noFill/>
                    </a:lnR>
                    <a:lnT>
                      <a:noFill/>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a:noFill/>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a:noFill/>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703</a:t>
                      </a:r>
                    </a:p>
                  </a:txBody>
                  <a:tcPr marL="36000" marR="36000" marT="0" marB="0" anchor="ctr">
                    <a:lnL>
                      <a:noFill/>
                    </a:lnL>
                    <a:lnR>
                      <a:noFill/>
                    </a:lnR>
                    <a:lnT>
                      <a:noFill/>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718</a:t>
                      </a:r>
                    </a:p>
                  </a:txBody>
                  <a:tcPr marL="36000" marR="36000" marT="0" marB="0" anchor="ctr">
                    <a:lnL>
                      <a:noFill/>
                    </a:lnL>
                    <a:lnR>
                      <a:noFill/>
                    </a:lnR>
                    <a:lnT>
                      <a:noFill/>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733</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227254886"/>
                  </a:ext>
                </a:extLst>
              </a:tr>
              <a:tr h="122400">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기타</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FC</a:t>
                      </a:r>
                    </a:p>
                  </a:txBody>
                  <a:tcPr marL="36000" marR="36000" marT="0" marB="0" anchor="ctr">
                    <a:lnL w="6350" cap="flat" cmpd="sng" algn="ctr">
                      <a:no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w="6350" cap="flat" cmpd="sng" algn="ctr">
                      <a:no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675101979"/>
                  </a:ext>
                </a:extLst>
              </a:tr>
              <a:tr h="122400">
                <a:tc>
                  <a:txBody>
                    <a:bodyPr/>
                    <a:lstStyle/>
                    <a:p>
                      <a:pPr algn="l" fontAlgn="ctr"/>
                      <a:r>
                        <a:rPr lang="ko-KR" altLang="en-US" sz="800" b="1" i="0" u="none" strike="noStrike">
                          <a:solidFill>
                            <a:srgbClr val="000000"/>
                          </a:solidFill>
                          <a:effectLst/>
                          <a:latin typeface="맑은 고딕" panose="020B0503020000020004" pitchFamily="50" charset="-127"/>
                          <a:ea typeface="맑은 고딕" panose="020B0503020000020004" pitchFamily="50" charset="-127"/>
                        </a:rPr>
                        <a:t>제조경비</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endPar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no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700" b="1"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w="6350" cap="flat" cmpd="sng" algn="ctr">
                      <a:no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700" b="1" i="0" u="none" strike="noStrike" dirty="0">
                          <a:solidFill>
                            <a:srgbClr val="000000"/>
                          </a:solidFill>
                          <a:effectLst/>
                          <a:latin typeface="Arial" panose="020B0604020202020204" pitchFamily="34" charset="0"/>
                          <a:ea typeface="맑은 고딕" panose="020B0503020000020004" pitchFamily="50" charset="-127"/>
                        </a:rPr>
                        <a:t>12</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700" b="1" i="0" u="none" strike="noStrike">
                          <a:solidFill>
                            <a:srgbClr val="000000"/>
                          </a:solidFill>
                          <a:effectLst/>
                          <a:latin typeface="Arial" panose="020B0604020202020204" pitchFamily="34" charset="0"/>
                          <a:ea typeface="맑은 고딕" panose="020B0503020000020004" pitchFamily="50" charset="-127"/>
                        </a:rPr>
                        <a:t>200</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700" b="1" i="0" u="none" strike="noStrike">
                          <a:solidFill>
                            <a:srgbClr val="000000"/>
                          </a:solidFill>
                          <a:effectLst/>
                          <a:latin typeface="Arial" panose="020B0604020202020204" pitchFamily="34" charset="0"/>
                          <a:ea typeface="맑은 고딕" panose="020B0503020000020004" pitchFamily="50" charset="-127"/>
                        </a:rPr>
                        <a:t>4,072</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700" b="1" i="0" u="none" strike="noStrike">
                          <a:solidFill>
                            <a:srgbClr val="000000"/>
                          </a:solidFill>
                          <a:effectLst/>
                          <a:latin typeface="Arial" panose="020B0604020202020204" pitchFamily="34" charset="0"/>
                          <a:ea typeface="맑은 고딕" panose="020B0503020000020004" pitchFamily="50" charset="-127"/>
                        </a:rPr>
                        <a:t>4,162</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700" b="1" i="0" u="none" strike="noStrike" dirty="0">
                          <a:solidFill>
                            <a:srgbClr val="000000"/>
                          </a:solidFill>
                          <a:effectLst/>
                          <a:latin typeface="Arial" panose="020B0604020202020204" pitchFamily="34" charset="0"/>
                          <a:ea typeface="맑은 고딕" panose="020B0503020000020004" pitchFamily="50" charset="-127"/>
                        </a:rPr>
                        <a:t>4,255</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647923687"/>
                  </a:ext>
                </a:extLst>
              </a:tr>
            </a:tbl>
          </a:graphicData>
        </a:graphic>
      </p:graphicFrame>
      <p:sp>
        <p:nvSpPr>
          <p:cNvPr id="17" name="TextBox 16">
            <a:extLst>
              <a:ext uri="{FF2B5EF4-FFF2-40B4-BE49-F238E27FC236}">
                <a16:creationId xmlns:a16="http://schemas.microsoft.com/office/drawing/2014/main" id="{EC0BEAE8-49C4-4E18-B695-E7C0CAC7D9BF}"/>
              </a:ext>
            </a:extLst>
          </p:cNvPr>
          <p:cNvSpPr txBox="1"/>
          <p:nvPr/>
        </p:nvSpPr>
        <p:spPr>
          <a:xfrm>
            <a:off x="5135482" y="1342615"/>
            <a:ext cx="4275218" cy="126364"/>
          </a:xfrm>
          <a:prstGeom prst="rect">
            <a:avLst/>
          </a:prstGeom>
          <a:noFill/>
        </p:spPr>
        <p:txBody>
          <a:bodyPr wrap="square" lIns="0" tIns="0" rIns="0" bIns="0" rtlCol="0">
            <a:spAutoFit/>
          </a:bodyPr>
          <a:lstStyle/>
          <a:p>
            <a:pPr algn="r"/>
            <a:r>
              <a:rPr lang="en-US" altLang="ko-KR" sz="800" dirty="0">
                <a:latin typeface="Arial" panose="020B0604020202020204" pitchFamily="34" charset="0"/>
                <a:ea typeface="+mj-ea"/>
                <a:cs typeface="Arial" panose="020B0604020202020204" pitchFamily="34" charset="0"/>
              </a:rPr>
              <a:t>(Source: </a:t>
            </a:r>
            <a:r>
              <a:rPr lang="ko-KR" altLang="en-US" sz="800" dirty="0">
                <a:latin typeface="Arial" panose="020B0604020202020204" pitchFamily="34" charset="0"/>
                <a:ea typeface="+mj-ea"/>
                <a:cs typeface="Arial" panose="020B0604020202020204" pitchFamily="34" charset="0"/>
              </a:rPr>
              <a:t>사업부 제시 자료</a:t>
            </a:r>
            <a:r>
              <a:rPr lang="en-US" altLang="ko-KR" sz="800" dirty="0">
                <a:latin typeface="Arial" panose="020B0604020202020204" pitchFamily="34" charset="0"/>
                <a:ea typeface="+mj-ea"/>
                <a:cs typeface="Arial" panose="020B0604020202020204" pitchFamily="34" charset="0"/>
              </a:rPr>
              <a:t>, KPMG Analysis)</a:t>
            </a:r>
          </a:p>
        </p:txBody>
      </p:sp>
      <p:sp>
        <p:nvSpPr>
          <p:cNvPr id="20" name="직사각형 19">
            <a:extLst>
              <a:ext uri="{FF2B5EF4-FFF2-40B4-BE49-F238E27FC236}">
                <a16:creationId xmlns:a16="http://schemas.microsoft.com/office/drawing/2014/main" id="{03FC9738-8A9F-4550-80CE-CE121C0A9A07}"/>
              </a:ext>
            </a:extLst>
          </p:cNvPr>
          <p:cNvSpPr/>
          <p:nvPr/>
        </p:nvSpPr>
        <p:spPr>
          <a:xfrm>
            <a:off x="1572241" y="2115123"/>
            <a:ext cx="7838459" cy="103904"/>
          </a:xfrm>
          <a:prstGeom prst="rect">
            <a:avLst/>
          </a:prstGeom>
          <a:solidFill>
            <a:srgbClr val="FF0000">
              <a:alpha val="20000"/>
            </a:srgbClr>
          </a:solid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직사각형 27">
            <a:extLst>
              <a:ext uri="{FF2B5EF4-FFF2-40B4-BE49-F238E27FC236}">
                <a16:creationId xmlns:a16="http://schemas.microsoft.com/office/drawing/2014/main" id="{5F6B7004-0A46-4A84-9A5E-1188A329E5A4}"/>
              </a:ext>
            </a:extLst>
          </p:cNvPr>
          <p:cNvSpPr/>
          <p:nvPr/>
        </p:nvSpPr>
        <p:spPr>
          <a:xfrm>
            <a:off x="1572241" y="2648523"/>
            <a:ext cx="7838459" cy="103904"/>
          </a:xfrm>
          <a:prstGeom prst="rect">
            <a:avLst/>
          </a:prstGeom>
          <a:solidFill>
            <a:srgbClr val="FF0000">
              <a:alpha val="20000"/>
            </a:srgbClr>
          </a:solid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직사각형 28">
            <a:extLst>
              <a:ext uri="{FF2B5EF4-FFF2-40B4-BE49-F238E27FC236}">
                <a16:creationId xmlns:a16="http://schemas.microsoft.com/office/drawing/2014/main" id="{83D2C2C3-BFB5-4BED-BC0E-195571C540BF}"/>
              </a:ext>
            </a:extLst>
          </p:cNvPr>
          <p:cNvSpPr/>
          <p:nvPr/>
        </p:nvSpPr>
        <p:spPr>
          <a:xfrm>
            <a:off x="1572240" y="3189970"/>
            <a:ext cx="7838459" cy="103904"/>
          </a:xfrm>
          <a:prstGeom prst="rect">
            <a:avLst/>
          </a:prstGeom>
          <a:solidFill>
            <a:srgbClr val="FF0000">
              <a:alpha val="20000"/>
            </a:srgbClr>
          </a:solid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직사각형 32">
            <a:extLst>
              <a:ext uri="{FF2B5EF4-FFF2-40B4-BE49-F238E27FC236}">
                <a16:creationId xmlns:a16="http://schemas.microsoft.com/office/drawing/2014/main" id="{8475D4E8-1EAA-4482-97BE-A9372378C88F}"/>
              </a:ext>
            </a:extLst>
          </p:cNvPr>
          <p:cNvSpPr/>
          <p:nvPr/>
        </p:nvSpPr>
        <p:spPr>
          <a:xfrm>
            <a:off x="647614" y="3413760"/>
            <a:ext cx="910341" cy="172720"/>
          </a:xfrm>
          <a:prstGeom prst="rect">
            <a:avLst/>
          </a:prstGeom>
          <a:solidFill>
            <a:srgbClr val="00338D"/>
          </a:solidFill>
          <a:ln w="635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altLang="ko-KR" sz="900" b="1" dirty="0">
                <a:solidFill>
                  <a:schemeClr val="bg1"/>
                </a:solidFill>
                <a:latin typeface="Arial" panose="020B0604020202020204" pitchFamily="34" charset="0"/>
                <a:cs typeface="Arial" panose="020B0604020202020204" pitchFamily="34" charset="0"/>
              </a:rPr>
              <a:t>Case 2</a:t>
            </a:r>
            <a:endParaRPr lang="ko-KR" altLang="en-US" sz="900" b="1" dirty="0">
              <a:solidFill>
                <a:schemeClr val="bg1"/>
              </a:solidFill>
              <a:latin typeface="Arial" panose="020B0604020202020204" pitchFamily="34" charset="0"/>
              <a:cs typeface="Arial" panose="020B0604020202020204" pitchFamily="34" charset="0"/>
            </a:endParaRPr>
          </a:p>
        </p:txBody>
      </p:sp>
      <p:sp>
        <p:nvSpPr>
          <p:cNvPr id="34" name="직사각형 33">
            <a:extLst>
              <a:ext uri="{FF2B5EF4-FFF2-40B4-BE49-F238E27FC236}">
                <a16:creationId xmlns:a16="http://schemas.microsoft.com/office/drawing/2014/main" id="{3796380C-65CD-401C-93A1-B474B0355A81}"/>
              </a:ext>
            </a:extLst>
          </p:cNvPr>
          <p:cNvSpPr/>
          <p:nvPr/>
        </p:nvSpPr>
        <p:spPr>
          <a:xfrm>
            <a:off x="5202769" y="3423568"/>
            <a:ext cx="910341" cy="172720"/>
          </a:xfrm>
          <a:prstGeom prst="rect">
            <a:avLst/>
          </a:prstGeom>
          <a:solidFill>
            <a:srgbClr val="00338D"/>
          </a:solidFill>
          <a:ln w="635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altLang="ko-KR" sz="900" b="1" dirty="0">
                <a:solidFill>
                  <a:schemeClr val="bg1"/>
                </a:solidFill>
                <a:latin typeface="Arial" panose="020B0604020202020204" pitchFamily="34" charset="0"/>
                <a:cs typeface="Arial" panose="020B0604020202020204" pitchFamily="34" charset="0"/>
              </a:rPr>
              <a:t>Case 1,2</a:t>
            </a:r>
            <a:endParaRPr lang="ko-KR" altLang="en-US" sz="900" b="1" dirty="0">
              <a:solidFill>
                <a:schemeClr val="bg1"/>
              </a:solidFill>
              <a:latin typeface="Arial" panose="020B0604020202020204" pitchFamily="34" charset="0"/>
              <a:cs typeface="Arial" panose="020B0604020202020204" pitchFamily="34" charset="0"/>
            </a:endParaRPr>
          </a:p>
        </p:txBody>
      </p:sp>
      <p:sp>
        <p:nvSpPr>
          <p:cNvPr id="36" name="직사각형 35">
            <a:extLst>
              <a:ext uri="{FF2B5EF4-FFF2-40B4-BE49-F238E27FC236}">
                <a16:creationId xmlns:a16="http://schemas.microsoft.com/office/drawing/2014/main" id="{A7733CE2-C5DB-4BDE-A510-CF4749F6595C}"/>
              </a:ext>
            </a:extLst>
          </p:cNvPr>
          <p:cNvSpPr/>
          <p:nvPr/>
        </p:nvSpPr>
        <p:spPr>
          <a:xfrm>
            <a:off x="567827" y="5570555"/>
            <a:ext cx="4356101" cy="215444"/>
          </a:xfrm>
          <a:prstGeom prst="rect">
            <a:avLst/>
          </a:prstGeom>
        </p:spPr>
        <p:txBody>
          <a:bodyPr wrap="square" lIns="0" tIns="0" rIns="0" bIns="0" anchor="b">
            <a:spAutoFit/>
          </a:bodyPr>
          <a:lstStyle/>
          <a:p>
            <a:pPr>
              <a:defRPr/>
            </a:pPr>
            <a:r>
              <a:rPr lang="en-US" altLang="ko-KR" sz="700" kern="0" dirty="0">
                <a:latin typeface="Arial" panose="020B0604020202020204" pitchFamily="34" charset="0"/>
                <a:cs typeface="Arial" panose="020B0604020202020204" pitchFamily="34" charset="0"/>
              </a:rPr>
              <a:t>Note 2: </a:t>
            </a:r>
            <a:r>
              <a:rPr lang="ko-KR" altLang="en-US" sz="700" kern="0" dirty="0">
                <a:latin typeface="Arial" panose="020B0604020202020204" pitchFamily="34" charset="0"/>
                <a:cs typeface="Arial" panose="020B0604020202020204" pitchFamily="34" charset="0"/>
              </a:rPr>
              <a:t>사업부는 해외 진출 시 필요한 </a:t>
            </a:r>
            <a:r>
              <a:rPr lang="en-US" altLang="ko-KR" sz="700" kern="0" dirty="0">
                <a:latin typeface="Arial" panose="020B0604020202020204" pitchFamily="34" charset="0"/>
                <a:cs typeface="Arial" panose="020B0604020202020204" pitchFamily="34" charset="0"/>
              </a:rPr>
              <a:t>key-man 1</a:t>
            </a:r>
            <a:r>
              <a:rPr lang="ko-KR" altLang="en-US" sz="700" kern="0" dirty="0">
                <a:latin typeface="Arial" panose="020B0604020202020204" pitchFamily="34" charset="0"/>
                <a:cs typeface="Arial" panose="020B0604020202020204" pitchFamily="34" charset="0"/>
              </a:rPr>
              <a:t>명을 </a:t>
            </a:r>
            <a:r>
              <a:rPr lang="en-US" altLang="ko-KR" sz="700" kern="0" dirty="0">
                <a:latin typeface="Arial" panose="020B0604020202020204" pitchFamily="34" charset="0"/>
                <a:cs typeface="Arial" panose="020B0604020202020204" pitchFamily="34" charset="0"/>
              </a:rPr>
              <a:t>2022</a:t>
            </a:r>
            <a:r>
              <a:rPr lang="ko-KR" altLang="en-US" sz="700" kern="0" dirty="0">
                <a:latin typeface="Arial" panose="020B0604020202020204" pitchFamily="34" charset="0"/>
                <a:cs typeface="Arial" panose="020B0604020202020204" pitchFamily="34" charset="0"/>
              </a:rPr>
              <a:t>년 </a:t>
            </a:r>
            <a:r>
              <a:rPr lang="en-US" altLang="ko-KR" sz="700" kern="0" dirty="0">
                <a:latin typeface="Arial" panose="020B0604020202020204" pitchFamily="34" charset="0"/>
                <a:cs typeface="Arial" panose="020B0604020202020204" pitchFamily="34" charset="0"/>
              </a:rPr>
              <a:t>9</a:t>
            </a:r>
            <a:r>
              <a:rPr lang="ko-KR" altLang="en-US" sz="700" kern="0" dirty="0">
                <a:latin typeface="Arial" panose="020B0604020202020204" pitchFamily="34" charset="0"/>
                <a:cs typeface="Arial" panose="020B0604020202020204" pitchFamily="34" charset="0"/>
              </a:rPr>
              <a:t>월 채용하였으며</a:t>
            </a:r>
            <a:r>
              <a:rPr lang="en-US" altLang="ko-KR" sz="700" kern="0" dirty="0">
                <a:latin typeface="Arial" panose="020B0604020202020204" pitchFamily="34" charset="0"/>
                <a:cs typeface="Arial" panose="020B0604020202020204" pitchFamily="34" charset="0"/>
              </a:rPr>
              <a:t>, </a:t>
            </a:r>
            <a:r>
              <a:rPr lang="ko-KR" altLang="en-US" sz="700" kern="0" dirty="0">
                <a:latin typeface="Arial" panose="020B0604020202020204" pitchFamily="34" charset="0"/>
                <a:cs typeface="Arial" panose="020B0604020202020204" pitchFamily="34" charset="0"/>
              </a:rPr>
              <a:t>해외 진출 여부에 따라 해당 인원에 대한 노무비 귀속이 달라지므로</a:t>
            </a:r>
            <a:r>
              <a:rPr lang="en-US" altLang="ko-KR" sz="700" kern="0" dirty="0">
                <a:latin typeface="Arial" panose="020B0604020202020204" pitchFamily="34" charset="0"/>
                <a:cs typeface="Arial" panose="020B0604020202020204" pitchFamily="34" charset="0"/>
              </a:rPr>
              <a:t> </a:t>
            </a:r>
            <a:r>
              <a:rPr lang="ko-KR" altLang="en-US" sz="700" kern="0" dirty="0">
                <a:latin typeface="Arial" panose="020B0604020202020204" pitchFamily="34" charset="0"/>
                <a:cs typeface="Arial" panose="020B0604020202020204" pitchFamily="34" charset="0"/>
              </a:rPr>
              <a:t>국내 복리후생비 금액이 하기와 같이 구분됨</a:t>
            </a:r>
            <a:endParaRPr lang="en-US" altLang="ko-KR" sz="700" kern="0" dirty="0">
              <a:latin typeface="Arial" panose="020B0604020202020204" pitchFamily="34" charset="0"/>
              <a:cs typeface="Arial" panose="020B0604020202020204" pitchFamily="34" charset="0"/>
            </a:endParaRPr>
          </a:p>
        </p:txBody>
      </p:sp>
      <p:sp>
        <p:nvSpPr>
          <p:cNvPr id="18" name="직사각형 17">
            <a:extLst>
              <a:ext uri="{FF2B5EF4-FFF2-40B4-BE49-F238E27FC236}">
                <a16:creationId xmlns:a16="http://schemas.microsoft.com/office/drawing/2014/main" id="{213D9641-8AB6-4CEE-8D2F-2D88B53867D2}"/>
              </a:ext>
            </a:extLst>
          </p:cNvPr>
          <p:cNvSpPr/>
          <p:nvPr/>
        </p:nvSpPr>
        <p:spPr>
          <a:xfrm>
            <a:off x="495298" y="3289002"/>
            <a:ext cx="4356101" cy="107722"/>
          </a:xfrm>
          <a:prstGeom prst="rect">
            <a:avLst/>
          </a:prstGeom>
        </p:spPr>
        <p:txBody>
          <a:bodyPr wrap="square" lIns="0" tIns="0" rIns="0" bIns="0" anchor="b">
            <a:spAutoFit/>
          </a:bodyPr>
          <a:lstStyle/>
          <a:p>
            <a:pPr>
              <a:defRPr/>
            </a:pPr>
            <a:r>
              <a:rPr lang="en-US" altLang="ko-KR" sz="700" kern="0" dirty="0">
                <a:latin typeface="Arial" panose="020B0604020202020204" pitchFamily="34" charset="0"/>
                <a:ea typeface="+mj-ea"/>
                <a:cs typeface="Arial" panose="020B0604020202020204" pitchFamily="34" charset="0"/>
              </a:rPr>
              <a:t>Note 1: Actual COGS</a:t>
            </a:r>
            <a:r>
              <a:rPr lang="ko-KR" altLang="en-US" sz="700" kern="0" dirty="0">
                <a:latin typeface="Arial" panose="020B0604020202020204" pitchFamily="34" charset="0"/>
                <a:ea typeface="+mj-ea"/>
                <a:cs typeface="Arial" panose="020B0604020202020204" pitchFamily="34" charset="0"/>
              </a:rPr>
              <a:t>는 기타재고변동 등 포함</a:t>
            </a:r>
            <a:endParaRPr lang="en-US" altLang="ko-KR" sz="700" kern="0" dirty="0">
              <a:latin typeface="Arial" panose="020B0604020202020204" pitchFamily="34" charset="0"/>
              <a:ea typeface="+mj-ea"/>
              <a:cs typeface="Arial" panose="020B0604020202020204" pitchFamily="34" charset="0"/>
            </a:endParaRPr>
          </a:p>
        </p:txBody>
      </p:sp>
      <p:graphicFrame>
        <p:nvGraphicFramePr>
          <p:cNvPr id="21" name="표 20">
            <a:extLst>
              <a:ext uri="{FF2B5EF4-FFF2-40B4-BE49-F238E27FC236}">
                <a16:creationId xmlns:a16="http://schemas.microsoft.com/office/drawing/2014/main" id="{3594C901-F787-4AD9-95D1-1D5D35578CEC}"/>
              </a:ext>
            </a:extLst>
          </p:cNvPr>
          <p:cNvGraphicFramePr>
            <a:graphicFrameLocks noGrp="1"/>
          </p:cNvGraphicFramePr>
          <p:nvPr>
            <p:extLst>
              <p:ext uri="{D42A27DB-BD31-4B8C-83A1-F6EECF244321}">
                <p14:modId xmlns:p14="http://schemas.microsoft.com/office/powerpoint/2010/main" val="1054351282"/>
              </p:ext>
            </p:extLst>
          </p:nvPr>
        </p:nvGraphicFramePr>
        <p:xfrm>
          <a:off x="495299" y="1476540"/>
          <a:ext cx="8915408" cy="1813560"/>
        </p:xfrm>
        <a:graphic>
          <a:graphicData uri="http://schemas.openxmlformats.org/drawingml/2006/table">
            <a:tbl>
              <a:tblPr/>
              <a:tblGrid>
                <a:gridCol w="1069849">
                  <a:extLst>
                    <a:ext uri="{9D8B030D-6E8A-4147-A177-3AD203B41FA5}">
                      <a16:colId xmlns:a16="http://schemas.microsoft.com/office/drawing/2014/main" val="2084094682"/>
                    </a:ext>
                  </a:extLst>
                </a:gridCol>
                <a:gridCol w="1069849">
                  <a:extLst>
                    <a:ext uri="{9D8B030D-6E8A-4147-A177-3AD203B41FA5}">
                      <a16:colId xmlns:a16="http://schemas.microsoft.com/office/drawing/2014/main" val="1735593211"/>
                    </a:ext>
                  </a:extLst>
                </a:gridCol>
                <a:gridCol w="677571">
                  <a:extLst>
                    <a:ext uri="{9D8B030D-6E8A-4147-A177-3AD203B41FA5}">
                      <a16:colId xmlns:a16="http://schemas.microsoft.com/office/drawing/2014/main" val="215447901"/>
                    </a:ext>
                  </a:extLst>
                </a:gridCol>
                <a:gridCol w="677571">
                  <a:extLst>
                    <a:ext uri="{9D8B030D-6E8A-4147-A177-3AD203B41FA5}">
                      <a16:colId xmlns:a16="http://schemas.microsoft.com/office/drawing/2014/main" val="151791895"/>
                    </a:ext>
                  </a:extLst>
                </a:gridCol>
                <a:gridCol w="677571">
                  <a:extLst>
                    <a:ext uri="{9D8B030D-6E8A-4147-A177-3AD203B41FA5}">
                      <a16:colId xmlns:a16="http://schemas.microsoft.com/office/drawing/2014/main" val="2527012931"/>
                    </a:ext>
                  </a:extLst>
                </a:gridCol>
                <a:gridCol w="677571">
                  <a:extLst>
                    <a:ext uri="{9D8B030D-6E8A-4147-A177-3AD203B41FA5}">
                      <a16:colId xmlns:a16="http://schemas.microsoft.com/office/drawing/2014/main" val="1133862561"/>
                    </a:ext>
                  </a:extLst>
                </a:gridCol>
                <a:gridCol w="677571">
                  <a:extLst>
                    <a:ext uri="{9D8B030D-6E8A-4147-A177-3AD203B41FA5}">
                      <a16:colId xmlns:a16="http://schemas.microsoft.com/office/drawing/2014/main" val="3434064316"/>
                    </a:ext>
                  </a:extLst>
                </a:gridCol>
                <a:gridCol w="677571">
                  <a:extLst>
                    <a:ext uri="{9D8B030D-6E8A-4147-A177-3AD203B41FA5}">
                      <a16:colId xmlns:a16="http://schemas.microsoft.com/office/drawing/2014/main" val="3804422858"/>
                    </a:ext>
                  </a:extLst>
                </a:gridCol>
                <a:gridCol w="677571">
                  <a:extLst>
                    <a:ext uri="{9D8B030D-6E8A-4147-A177-3AD203B41FA5}">
                      <a16:colId xmlns:a16="http://schemas.microsoft.com/office/drawing/2014/main" val="2625983768"/>
                    </a:ext>
                  </a:extLst>
                </a:gridCol>
                <a:gridCol w="677571">
                  <a:extLst>
                    <a:ext uri="{9D8B030D-6E8A-4147-A177-3AD203B41FA5}">
                      <a16:colId xmlns:a16="http://schemas.microsoft.com/office/drawing/2014/main" val="2245310754"/>
                    </a:ext>
                  </a:extLst>
                </a:gridCol>
                <a:gridCol w="677571">
                  <a:extLst>
                    <a:ext uri="{9D8B030D-6E8A-4147-A177-3AD203B41FA5}">
                      <a16:colId xmlns:a16="http://schemas.microsoft.com/office/drawing/2014/main" val="1975226249"/>
                    </a:ext>
                  </a:extLst>
                </a:gridCol>
                <a:gridCol w="677571">
                  <a:extLst>
                    <a:ext uri="{9D8B030D-6E8A-4147-A177-3AD203B41FA5}">
                      <a16:colId xmlns:a16="http://schemas.microsoft.com/office/drawing/2014/main" val="2165601275"/>
                    </a:ext>
                  </a:extLst>
                </a:gridCol>
              </a:tblGrid>
              <a:tr h="83742">
                <a:tc rowSpan="2">
                  <a:txBody>
                    <a:bodyPr/>
                    <a:lstStyle/>
                    <a:p>
                      <a:pPr algn="l" fontAlgn="ctr"/>
                      <a:r>
                        <a:rPr lang="en-US" altLang="ko-KR" sz="700" b="1" i="0" u="none" strike="noStrike">
                          <a:solidFill>
                            <a:schemeClr val="bg1"/>
                          </a:solidFill>
                          <a:effectLst/>
                          <a:latin typeface="맑은 고딕" panose="020B0503020000020004" pitchFamily="50" charset="-127"/>
                          <a:ea typeface="맑은 고딕" panose="020B0503020000020004" pitchFamily="50" charset="-127"/>
                        </a:rPr>
                        <a:t>(</a:t>
                      </a:r>
                      <a:r>
                        <a:rPr lang="ko-KR" altLang="en-US" sz="700" b="1" i="0" u="none" strike="noStrike">
                          <a:solidFill>
                            <a:schemeClr val="bg1"/>
                          </a:solidFill>
                          <a:effectLst/>
                          <a:latin typeface="맑은 고딕" panose="020B0503020000020004" pitchFamily="50" charset="-127"/>
                          <a:ea typeface="맑은 고딕" panose="020B0503020000020004" pitchFamily="50" charset="-127"/>
                        </a:rPr>
                        <a:t>단위 </a:t>
                      </a:r>
                      <a:r>
                        <a:rPr lang="en-US" altLang="ko-KR" sz="700" b="1" i="0" u="none" strike="noStrike">
                          <a:solidFill>
                            <a:schemeClr val="bg1"/>
                          </a:solidFill>
                          <a:effectLst/>
                          <a:latin typeface="맑은 고딕" panose="020B0503020000020004" pitchFamily="50" charset="-127"/>
                          <a:ea typeface="맑은 고딕" panose="020B0503020000020004" pitchFamily="50" charset="-127"/>
                        </a:rPr>
                        <a:t>: </a:t>
                      </a:r>
                      <a:r>
                        <a:rPr lang="ko-KR" altLang="en-US" sz="700" b="1" i="0" u="none" strike="noStrike">
                          <a:solidFill>
                            <a:schemeClr val="bg1"/>
                          </a:solidFill>
                          <a:effectLst/>
                          <a:latin typeface="맑은 고딕" panose="020B0503020000020004" pitchFamily="50" charset="-127"/>
                          <a:ea typeface="맑은 고딕" panose="020B0503020000020004" pitchFamily="50" charset="-127"/>
                        </a:rPr>
                        <a:t>백만원</a:t>
                      </a:r>
                      <a:r>
                        <a:rPr lang="en-US" altLang="ko-KR" sz="700" b="1" i="0" u="none" strike="noStrike">
                          <a:solidFill>
                            <a:schemeClr val="bg1"/>
                          </a:solidFill>
                          <a:effectLst/>
                          <a:latin typeface="맑은 고딕" panose="020B0503020000020004" pitchFamily="50" charset="-127"/>
                          <a:ea typeface="맑은 고딕" panose="020B0503020000020004" pitchFamily="50" charset="-127"/>
                        </a:rPr>
                        <a:t>)</a:t>
                      </a:r>
                      <a:endParaRPr lang="ko-KR" altLang="en-US" sz="700" b="1" i="0" u="none" strike="noStrike">
                        <a:solidFill>
                          <a:schemeClr val="bg1"/>
                        </a:solidFill>
                        <a:effectLst/>
                        <a:latin typeface="맑은 고딕" panose="020B0503020000020004" pitchFamily="50" charset="-127"/>
                        <a:ea typeface="맑은 고딕" panose="020B0503020000020004" pitchFamily="50" charset="-127"/>
                      </a:endParaRP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rowSpan="2">
                  <a:txBody>
                    <a:bodyPr/>
                    <a:lstStyle/>
                    <a:p>
                      <a:pPr algn="ctr" fontAlgn="ctr"/>
                      <a:r>
                        <a:rPr lang="en-US" altLang="ko-KR" sz="700" b="1" i="0" u="none" strike="noStrike">
                          <a:solidFill>
                            <a:schemeClr val="bg1"/>
                          </a:solidFill>
                          <a:effectLst/>
                          <a:latin typeface="맑은 고딕" panose="020B0503020000020004" pitchFamily="50" charset="-127"/>
                          <a:ea typeface="맑은 고딕" panose="020B0503020000020004" pitchFamily="50" charset="-127"/>
                        </a:rPr>
                        <a:t>Case </a:t>
                      </a:r>
                      <a:r>
                        <a:rPr lang="ko-KR" altLang="en-US" sz="700" b="1" i="0" u="none" strike="noStrike">
                          <a:solidFill>
                            <a:schemeClr val="bg1"/>
                          </a:solidFill>
                          <a:effectLst/>
                          <a:latin typeface="맑은 고딕" panose="020B0503020000020004" pitchFamily="50" charset="-127"/>
                          <a:ea typeface="맑은 고딕" panose="020B0503020000020004" pitchFamily="50" charset="-127"/>
                        </a:rPr>
                        <a:t>구분</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fontAlgn="ctr"/>
                      <a:r>
                        <a:rPr lang="en-US" sz="700" b="1" i="0" u="none" strike="noStrike">
                          <a:solidFill>
                            <a:srgbClr val="FFFFFF"/>
                          </a:solidFill>
                          <a:effectLst/>
                          <a:latin typeface="Arial" panose="020B0604020202020204" pitchFamily="34" charset="0"/>
                          <a:ea typeface="맑은 고딕" panose="020B0503020000020004" pitchFamily="50" charset="-127"/>
                        </a:rPr>
                        <a:t>Actual</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l" fontAlgn="ctr"/>
                      <a:r>
                        <a:rPr lang="ko-KR" altLang="en-US" sz="700" b="1" i="0" u="none" strike="noStrike">
                          <a:solidFill>
                            <a:srgbClr val="FFFFFF"/>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l" fontAlgn="ctr"/>
                      <a:r>
                        <a:rPr lang="ko-KR" altLang="en-US" sz="700" b="1" i="0" u="none" strike="noStrike">
                          <a:solidFill>
                            <a:srgbClr val="FFFFFF"/>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l" fontAlgn="ctr"/>
                      <a:r>
                        <a:rPr lang="ko-KR" altLang="en-US" sz="700" b="1" i="0" u="none" strike="noStrike">
                          <a:solidFill>
                            <a:srgbClr val="FFFFFF"/>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sz="700" b="1" i="0" u="none" strike="noStrike" dirty="0">
                          <a:solidFill>
                            <a:srgbClr val="FFFFFF"/>
                          </a:solidFill>
                          <a:effectLst/>
                          <a:latin typeface="Arial" panose="020B0604020202020204" pitchFamily="34" charset="0"/>
                          <a:ea typeface="맑은 고딕" panose="020B0503020000020004" pitchFamily="50" charset="-127"/>
                        </a:rPr>
                        <a:t>Forecast</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l" fontAlgn="ctr"/>
                      <a:r>
                        <a:rPr lang="ko-KR" altLang="en-US" sz="700" b="1" i="0" u="none" strike="noStrike">
                          <a:solidFill>
                            <a:srgbClr val="FFFFFF"/>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l" fontAlgn="ctr"/>
                      <a:r>
                        <a:rPr lang="ko-KR" altLang="en-US" sz="700" b="1" i="0" u="none" strike="noStrike">
                          <a:solidFill>
                            <a:srgbClr val="FFFFFF"/>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l" fontAlgn="ctr"/>
                      <a:r>
                        <a:rPr lang="ko-KR" altLang="en-US" sz="700" b="1" i="0" u="none" strike="noStrike">
                          <a:solidFill>
                            <a:srgbClr val="FFFFFF"/>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l" fontAlgn="ctr"/>
                      <a:r>
                        <a:rPr lang="ko-KR" altLang="en-US" sz="700" b="1" i="0" u="none" strike="noStrike">
                          <a:solidFill>
                            <a:srgbClr val="FFFFFF"/>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l" fontAlgn="ctr"/>
                      <a:r>
                        <a:rPr lang="ko-KR" altLang="en-US" sz="700" b="1" i="0" u="none" strike="noStrike">
                          <a:solidFill>
                            <a:srgbClr val="FFFFFF"/>
                          </a:solidFill>
                          <a:effectLst/>
                          <a:latin typeface="Arial" panose="020B0604020202020204" pitchFamily="34" charset="0"/>
                          <a:ea typeface="맑은 고딕" panose="020B0503020000020004" pitchFamily="50" charset="-127"/>
                        </a:rPr>
                        <a:t>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extLst>
                  <a:ext uri="{0D108BD9-81ED-4DB2-BD59-A6C34878D82A}">
                    <a16:rowId xmlns:a16="http://schemas.microsoft.com/office/drawing/2014/main" val="3818432422"/>
                  </a:ext>
                </a:extLst>
              </a:tr>
              <a:tr h="83742">
                <a:tc vMerge="1">
                  <a:txBody>
                    <a:bodyPr/>
                    <a:lstStyle/>
                    <a:p>
                      <a:pPr algn="l" fontAlgn="ctr"/>
                      <a:endParaRPr lang="en-US" altLang="ko-KR" sz="900" b="1" i="0" u="none" strike="noStrike">
                        <a:solidFill>
                          <a:schemeClr val="bg1"/>
                        </a:solidFill>
                        <a:effectLst/>
                        <a:latin typeface="Arial" panose="020B0604020202020204" pitchFamily="34" charset="0"/>
                        <a:ea typeface="맑은 고딕" panose="020B0503020000020004" pitchFamily="50" charset="-127"/>
                      </a:endParaRPr>
                    </a:p>
                  </a:txBody>
                  <a:tcPr marL="36000" marR="36000" marT="0" marB="0" anchor="ctr">
                    <a:lnL w="6350" cap="flat" cmpd="sng" algn="ctr">
                      <a:no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solidFill>
                      <a:srgbClr val="00338D"/>
                    </a:solidFill>
                  </a:tcPr>
                </a:tc>
                <a:tc vMerge="1">
                  <a:txBody>
                    <a:bodyPr/>
                    <a:lstStyle/>
                    <a:p>
                      <a:pPr algn="l" fontAlgn="ctr"/>
                      <a:endParaRPr lang="en-US" altLang="ko-KR" sz="900" b="1" i="0" u="none" strike="noStrike">
                        <a:solidFill>
                          <a:schemeClr val="bg1"/>
                        </a:solidFill>
                        <a:effectLst/>
                        <a:latin typeface="Arial" panose="020B0604020202020204" pitchFamily="34" charset="0"/>
                        <a:ea typeface="맑은 고딕" panose="020B0503020000020004" pitchFamily="50" charset="-127"/>
                      </a:endParaRPr>
                    </a:p>
                  </a:txBody>
                  <a:tcPr marL="36000" marR="36000" marT="0" marB="0" anchor="ctr">
                    <a:lnL w="6350" cap="flat" cmpd="sng" algn="ctr">
                      <a:no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fontAlgn="ctr"/>
                      <a:r>
                        <a:rPr lang="en-US" sz="700" b="1" i="0" u="none" strike="noStrike">
                          <a:solidFill>
                            <a:srgbClr val="FFFFFF"/>
                          </a:solidFill>
                          <a:effectLst/>
                          <a:latin typeface="Arial" panose="020B0604020202020204" pitchFamily="34" charset="0"/>
                          <a:ea typeface="맑은 고딕" panose="020B0503020000020004" pitchFamily="50" charset="-127"/>
                        </a:rPr>
                        <a:t>2019 A</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fontAlgn="ctr"/>
                      <a:r>
                        <a:rPr lang="en-US" sz="700" b="1" i="0" u="none" strike="noStrike" dirty="0">
                          <a:solidFill>
                            <a:srgbClr val="FFFFFF"/>
                          </a:solidFill>
                          <a:effectLst/>
                          <a:latin typeface="Arial" panose="020B0604020202020204" pitchFamily="34" charset="0"/>
                          <a:ea typeface="맑은 고딕" panose="020B0503020000020004" pitchFamily="50" charset="-127"/>
                        </a:rPr>
                        <a:t>2020 A</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fontAlgn="ctr"/>
                      <a:r>
                        <a:rPr lang="en-US" sz="700" b="1" i="0" u="none" strike="noStrike">
                          <a:solidFill>
                            <a:srgbClr val="FFFFFF"/>
                          </a:solidFill>
                          <a:effectLst/>
                          <a:latin typeface="Arial" panose="020B0604020202020204" pitchFamily="34" charset="0"/>
                          <a:ea typeface="맑은 고딕" panose="020B0503020000020004" pitchFamily="50" charset="-127"/>
                        </a:rPr>
                        <a:t>2021 A</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fontAlgn="ctr"/>
                      <a:r>
                        <a:rPr lang="en-US" sz="700" b="1" i="0" u="none" strike="noStrike">
                          <a:solidFill>
                            <a:srgbClr val="FFFFFF"/>
                          </a:solidFill>
                          <a:effectLst/>
                          <a:latin typeface="Arial" panose="020B0604020202020204" pitchFamily="34" charset="0"/>
                          <a:ea typeface="맑은 고딕" panose="020B0503020000020004" pitchFamily="50" charset="-127"/>
                        </a:rPr>
                        <a:t>2022 1H A</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fontAlgn="ctr"/>
                      <a:r>
                        <a:rPr lang="en-US" sz="700" b="1" i="0" u="none" strike="noStrike" dirty="0">
                          <a:solidFill>
                            <a:srgbClr val="FFFFFF"/>
                          </a:solidFill>
                          <a:effectLst/>
                          <a:latin typeface="Arial" panose="020B0604020202020204" pitchFamily="34" charset="0"/>
                          <a:ea typeface="맑은 고딕" panose="020B0503020000020004" pitchFamily="50" charset="-127"/>
                        </a:rPr>
                        <a:t>2022 2H F</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fontAlgn="ctr"/>
                      <a:r>
                        <a:rPr lang="en-US" sz="700" b="1" i="0" u="none" strike="noStrike">
                          <a:solidFill>
                            <a:srgbClr val="FFFFFF"/>
                          </a:solidFill>
                          <a:effectLst/>
                          <a:latin typeface="Arial" panose="020B0604020202020204" pitchFamily="34" charset="0"/>
                          <a:ea typeface="맑은 고딕" panose="020B0503020000020004" pitchFamily="50" charset="-127"/>
                        </a:rPr>
                        <a:t>2023 F</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fontAlgn="ctr"/>
                      <a:r>
                        <a:rPr lang="en-US" sz="700" b="1" i="0" u="none" strike="noStrike">
                          <a:solidFill>
                            <a:srgbClr val="FFFFFF"/>
                          </a:solidFill>
                          <a:effectLst/>
                          <a:latin typeface="Arial" panose="020B0604020202020204" pitchFamily="34" charset="0"/>
                          <a:ea typeface="맑은 고딕" panose="020B0503020000020004" pitchFamily="50" charset="-127"/>
                        </a:rPr>
                        <a:t>2024 F</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fontAlgn="ctr"/>
                      <a:r>
                        <a:rPr lang="en-US" sz="700" b="1" i="0" u="none" strike="noStrike">
                          <a:solidFill>
                            <a:srgbClr val="FFFFFF"/>
                          </a:solidFill>
                          <a:effectLst/>
                          <a:latin typeface="Arial" panose="020B0604020202020204" pitchFamily="34" charset="0"/>
                          <a:ea typeface="맑은 고딕" panose="020B0503020000020004" pitchFamily="50" charset="-127"/>
                        </a:rPr>
                        <a:t>2025 F</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fontAlgn="ctr"/>
                      <a:r>
                        <a:rPr lang="en-US" sz="700" b="1" i="0" u="none" strike="noStrike">
                          <a:solidFill>
                            <a:srgbClr val="FFFFFF"/>
                          </a:solidFill>
                          <a:effectLst/>
                          <a:latin typeface="Arial" panose="020B0604020202020204" pitchFamily="34" charset="0"/>
                          <a:ea typeface="맑은 고딕" panose="020B0503020000020004" pitchFamily="50" charset="-127"/>
                        </a:rPr>
                        <a:t>2026 F</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fontAlgn="ctr"/>
                      <a:r>
                        <a:rPr lang="en-US" sz="700" b="1" i="0" u="none" strike="noStrike">
                          <a:solidFill>
                            <a:srgbClr val="FFFFFF"/>
                          </a:solidFill>
                          <a:effectLst/>
                          <a:latin typeface="Arial" panose="020B0604020202020204" pitchFamily="34" charset="0"/>
                          <a:ea typeface="맑은 고딕" panose="020B0503020000020004" pitchFamily="50" charset="-127"/>
                        </a:rPr>
                        <a:t>2027 F</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solidFill>
                      <a:srgbClr val="00338D"/>
                    </a:solidFill>
                  </a:tcPr>
                </a:tc>
                <a:extLst>
                  <a:ext uri="{0D108BD9-81ED-4DB2-BD59-A6C34878D82A}">
                    <a16:rowId xmlns:a16="http://schemas.microsoft.com/office/drawing/2014/main" val="2479629347"/>
                  </a:ext>
                </a:extLst>
              </a:tr>
              <a:tr h="83742">
                <a:tc>
                  <a:txBody>
                    <a:bodyPr/>
                    <a:lstStyle/>
                    <a:p>
                      <a:pPr algn="l" fontAlgn="ctr"/>
                      <a:r>
                        <a:rPr lang="en-US" sz="700" b="1" i="0" u="none" strike="noStrike" dirty="0">
                          <a:solidFill>
                            <a:schemeClr val="tx1"/>
                          </a:solidFill>
                          <a:effectLst/>
                          <a:latin typeface="Arial" panose="020B0604020202020204" pitchFamily="34" charset="0"/>
                          <a:ea typeface="맑은 고딕" panose="020B0503020000020004" pitchFamily="50" charset="-127"/>
                        </a:rPr>
                        <a:t>COGS</a:t>
                      </a:r>
                      <a:r>
                        <a:rPr lang="en-US" sz="700" b="1" i="0" u="none" strike="noStrike" baseline="30000" dirty="0">
                          <a:solidFill>
                            <a:schemeClr val="tx1"/>
                          </a:solidFill>
                          <a:effectLst/>
                          <a:latin typeface="Arial" panose="020B0604020202020204" pitchFamily="34" charset="0"/>
                          <a:ea typeface="맑은 고딕" panose="020B0503020000020004" pitchFamily="50" charset="-127"/>
                        </a:rPr>
                        <a:t>1</a:t>
                      </a:r>
                    </a:p>
                  </a:txBody>
                  <a:tcPr marL="36000" marR="36000" marT="0" marB="0" anchor="ctr">
                    <a:lnL w="6350" cap="flat" cmpd="sng" algn="ctr">
                      <a:solidFill>
                        <a:srgbClr val="00338D"/>
                      </a:solidFill>
                      <a:prstDash val="solid"/>
                      <a:round/>
                      <a:headEnd type="none" w="med" len="med"/>
                      <a:tailEnd type="none" w="med" len="med"/>
                    </a:lnL>
                    <a:lnR w="6350" cap="flat" cmpd="sng" algn="ctr">
                      <a:noFill/>
                      <a:prstDash val="dot"/>
                      <a:round/>
                      <a:headEnd type="none" w="med" len="med"/>
                      <a:tailEnd type="none" w="med" len="med"/>
                    </a:lnR>
                    <a:lnT>
                      <a:noFill/>
                    </a:lnT>
                    <a:lnB>
                      <a:noFill/>
                    </a:lnB>
                  </a:tcPr>
                </a:tc>
                <a:tc>
                  <a:txBody>
                    <a:bodyPr/>
                    <a:lstStyle/>
                    <a:p>
                      <a:pPr algn="l" fontAlgn="ctr"/>
                      <a:r>
                        <a:rPr lang="en-US" sz="700" b="1" i="0" u="none" strike="noStrike" dirty="0">
                          <a:solidFill>
                            <a:srgbClr val="000000"/>
                          </a:solidFill>
                          <a:effectLst/>
                          <a:latin typeface="Arial" panose="020B0604020202020204" pitchFamily="34" charset="0"/>
                          <a:ea typeface="맑은 고딕" panose="020B0503020000020004" pitchFamily="50" charset="-127"/>
                        </a:rPr>
                        <a:t>Case 1 (Best</a:t>
                      </a:r>
                      <a:r>
                        <a:rPr lang="en-US" altLang="ko-KR" sz="700" b="1" i="0" u="none" strike="noStrike" dirty="0">
                          <a:solidFill>
                            <a:srgbClr val="000000"/>
                          </a:solidFill>
                          <a:effectLst/>
                          <a:latin typeface="Arial" panose="020B0604020202020204" pitchFamily="34" charset="0"/>
                          <a:ea typeface="맑은 고딕" panose="020B0503020000020004" pitchFamily="50" charset="-127"/>
                        </a:rPr>
                        <a:t>)</a:t>
                      </a:r>
                      <a:endParaRPr lang="en-US" sz="700" b="1"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noFill/>
                      <a:prstDash val="dot"/>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700" b="1" i="0" u="none" strike="noStrike" dirty="0">
                          <a:solidFill>
                            <a:srgbClr val="000000"/>
                          </a:solidFill>
                          <a:effectLst/>
                          <a:latin typeface="Arial" panose="020B0604020202020204" pitchFamily="34" charset="0"/>
                          <a:ea typeface="맑은 고딕" panose="020B0503020000020004" pitchFamily="50" charset="-127"/>
                        </a:rPr>
                        <a:t>11,908</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700" b="1" i="0" u="none" strike="noStrike">
                          <a:solidFill>
                            <a:srgbClr val="000000"/>
                          </a:solidFill>
                          <a:effectLst/>
                          <a:latin typeface="Arial" panose="020B0604020202020204" pitchFamily="34" charset="0"/>
                          <a:ea typeface="맑은 고딕" panose="020B0503020000020004" pitchFamily="50" charset="-127"/>
                        </a:rPr>
                        <a:t>19,671</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700" b="1" i="0" u="none" strike="noStrike">
                          <a:solidFill>
                            <a:srgbClr val="000000"/>
                          </a:solidFill>
                          <a:effectLst/>
                          <a:latin typeface="Arial" panose="020B0604020202020204" pitchFamily="34" charset="0"/>
                          <a:ea typeface="맑은 고딕" panose="020B0503020000020004" pitchFamily="50" charset="-127"/>
                        </a:rPr>
                        <a:t>19,734</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700" b="1" i="0" u="none" strike="noStrike" dirty="0">
                          <a:solidFill>
                            <a:srgbClr val="000000"/>
                          </a:solidFill>
                          <a:effectLst/>
                          <a:latin typeface="Arial" panose="020B0604020202020204" pitchFamily="34" charset="0"/>
                          <a:ea typeface="맑은 고딕" panose="020B0503020000020004" pitchFamily="50" charset="-127"/>
                        </a:rPr>
                        <a:t>8,231</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700" b="1" i="0" u="none" strike="noStrike">
                          <a:solidFill>
                            <a:srgbClr val="000000"/>
                          </a:solidFill>
                          <a:effectLst/>
                          <a:latin typeface="Arial" panose="020B0604020202020204" pitchFamily="34" charset="0"/>
                          <a:ea typeface="맑은 고딕" panose="020B0503020000020004" pitchFamily="50" charset="-127"/>
                        </a:rPr>
                        <a:t>9,533</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700" b="1" i="0" u="none" strike="noStrike">
                          <a:solidFill>
                            <a:srgbClr val="000000"/>
                          </a:solidFill>
                          <a:effectLst/>
                          <a:latin typeface="Arial" panose="020B0604020202020204" pitchFamily="34" charset="0"/>
                          <a:ea typeface="맑은 고딕" panose="020B0503020000020004" pitchFamily="50" charset="-127"/>
                        </a:rPr>
                        <a:t>19,263</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700" b="1" i="0" u="none" strike="noStrike">
                          <a:solidFill>
                            <a:srgbClr val="000000"/>
                          </a:solidFill>
                          <a:effectLst/>
                          <a:latin typeface="Arial" panose="020B0604020202020204" pitchFamily="34" charset="0"/>
                          <a:ea typeface="맑은 고딕" panose="020B0503020000020004" pitchFamily="50" charset="-127"/>
                        </a:rPr>
                        <a:t>24,155</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700" b="1" i="0" u="none" strike="noStrike">
                          <a:solidFill>
                            <a:srgbClr val="000000"/>
                          </a:solidFill>
                          <a:effectLst/>
                          <a:latin typeface="Arial" panose="020B0604020202020204" pitchFamily="34" charset="0"/>
                          <a:ea typeface="맑은 고딕" panose="020B0503020000020004" pitchFamily="50" charset="-127"/>
                        </a:rPr>
                        <a:t>179,882</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700" b="1" i="0" u="none" strike="noStrike">
                          <a:solidFill>
                            <a:srgbClr val="000000"/>
                          </a:solidFill>
                          <a:effectLst/>
                          <a:latin typeface="Arial" panose="020B0604020202020204" pitchFamily="34" charset="0"/>
                          <a:ea typeface="맑은 고딕" panose="020B0503020000020004" pitchFamily="50" charset="-127"/>
                        </a:rPr>
                        <a:t>182,652</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700" b="1" i="0" u="none" strike="noStrike">
                          <a:solidFill>
                            <a:srgbClr val="000000"/>
                          </a:solidFill>
                          <a:effectLst/>
                          <a:latin typeface="Arial" panose="020B0604020202020204" pitchFamily="34" charset="0"/>
                          <a:ea typeface="맑은 고딕" panose="020B0503020000020004" pitchFamily="50" charset="-127"/>
                        </a:rPr>
                        <a:t>185,476</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1384809447"/>
                  </a:ext>
                </a:extLst>
              </a:tr>
              <a:tr h="83742">
                <a:tc>
                  <a:txBody>
                    <a:bodyPr/>
                    <a:lstStyle/>
                    <a:p>
                      <a:pPr algn="l" fontAlgn="ctr"/>
                      <a:endParaRPr lang="en-US" sz="700" b="1" i="0" u="none" strike="noStrike">
                        <a:solidFill>
                          <a:schemeClr val="tx1"/>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noFill/>
                      <a:prstDash val="solid"/>
                      <a:round/>
                      <a:headEnd type="none" w="med" len="med"/>
                      <a:tailEnd type="none" w="med" len="med"/>
                    </a:lnB>
                  </a:tcPr>
                </a:tc>
                <a:tc>
                  <a:txBody>
                    <a:bodyPr/>
                    <a:lstStyle/>
                    <a:p>
                      <a:pPr algn="l" fontAlgn="ctr"/>
                      <a:r>
                        <a:rPr lang="ko-KR" altLang="en-US" sz="700" b="0" i="0" u="none" strike="noStrike" dirty="0">
                          <a:solidFill>
                            <a:srgbClr val="000000"/>
                          </a:solidFill>
                          <a:effectLst/>
                          <a:latin typeface="Arial" panose="020B0604020202020204" pitchFamily="34" charset="0"/>
                          <a:ea typeface="맑은 고딕" panose="020B0503020000020004" pitchFamily="50" charset="-127"/>
                        </a:rPr>
                        <a:t>재료비</a:t>
                      </a:r>
                      <a:endParaRPr lang="en-US" sz="7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700" b="0" i="0" u="none" strike="noStrike" dirty="0">
                          <a:solidFill>
                            <a:srgbClr val="000000"/>
                          </a:solidFill>
                          <a:effectLst/>
                          <a:latin typeface="Arial" panose="020B0604020202020204" pitchFamily="34" charset="0"/>
                          <a:ea typeface="맑은 고딕" panose="020B0503020000020004" pitchFamily="50" charset="-127"/>
                        </a:rPr>
                        <a:t>7,709</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dot"/>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700" b="0" i="0" u="none" strike="noStrike" dirty="0">
                          <a:solidFill>
                            <a:srgbClr val="000000"/>
                          </a:solidFill>
                          <a:effectLst/>
                          <a:latin typeface="Arial" panose="020B0604020202020204" pitchFamily="34" charset="0"/>
                          <a:ea typeface="맑은 고딕" panose="020B0503020000020004" pitchFamily="50" charset="-127"/>
                        </a:rPr>
                        <a:t>13,756</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14,587</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6,401</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7,675</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dot"/>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14,793</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17,641</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152,998</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155,246</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157,550</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noFill/>
                      <a:prstDash val="solid"/>
                      <a:round/>
                      <a:headEnd type="none" w="med" len="med"/>
                      <a:tailEnd type="none" w="med" len="med"/>
                    </a:lnB>
                  </a:tcPr>
                </a:tc>
                <a:extLst>
                  <a:ext uri="{0D108BD9-81ED-4DB2-BD59-A6C34878D82A}">
                    <a16:rowId xmlns:a16="http://schemas.microsoft.com/office/drawing/2014/main" val="1251727326"/>
                  </a:ext>
                </a:extLst>
              </a:tr>
              <a:tr h="83742">
                <a:tc>
                  <a:txBody>
                    <a:bodyPr/>
                    <a:lstStyle/>
                    <a:p>
                      <a:pPr algn="l" fontAlgn="ctr"/>
                      <a:endParaRPr lang="en-US" sz="700" b="1" i="0" u="none" strike="noStrike">
                        <a:solidFill>
                          <a:schemeClr val="tx1"/>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noFill/>
                      <a:prstDash val="solid"/>
                      <a:round/>
                      <a:headEnd type="none" w="med" len="med"/>
                      <a:tailEnd type="none" w="med" len="med"/>
                    </a:lnB>
                  </a:tcPr>
                </a:tc>
                <a:tc>
                  <a:txBody>
                    <a:bodyPr/>
                    <a:lstStyle/>
                    <a:p>
                      <a:pPr algn="l" fontAlgn="ctr"/>
                      <a:r>
                        <a:rPr lang="ko-KR" altLang="en-US" sz="700" b="0" i="0" u="none" strike="noStrike" dirty="0">
                          <a:solidFill>
                            <a:srgbClr val="000000"/>
                          </a:solidFill>
                          <a:effectLst/>
                          <a:latin typeface="Arial" panose="020B0604020202020204" pitchFamily="34" charset="0"/>
                          <a:ea typeface="맑은 고딕" panose="020B0503020000020004" pitchFamily="50" charset="-127"/>
                        </a:rPr>
                        <a:t>노무비</a:t>
                      </a:r>
                      <a:endParaRPr lang="en-US" sz="7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noFill/>
                      <a:prstDash val="solid"/>
                      <a:round/>
                      <a:headEnd type="none" w="med" len="med"/>
                      <a:tailEnd type="none" w="med" len="med"/>
                    </a:lnB>
                  </a:tcPr>
                </a:tc>
                <a:tc>
                  <a:txBody>
                    <a:bodyPr/>
                    <a:lstStyle/>
                    <a:p>
                      <a:pPr algn="r" fontAlgn="ctr"/>
                      <a:r>
                        <a:rPr lang="en-US" altLang="ko-KR" sz="700" b="0" i="0" u="none" strike="noStrike" dirty="0">
                          <a:solidFill>
                            <a:srgbClr val="000000"/>
                          </a:solidFill>
                          <a:effectLst/>
                          <a:latin typeface="Arial" panose="020B0604020202020204" pitchFamily="34" charset="0"/>
                          <a:ea typeface="맑은 고딕" panose="020B0503020000020004" pitchFamily="50" charset="-127"/>
                        </a:rPr>
                        <a:t>2,331</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noFill/>
                      <a:prstDash val="solid"/>
                      <a:round/>
                      <a:headEnd type="none" w="med" len="med"/>
                      <a:tailEnd type="none" w="med" len="med"/>
                    </a:lnB>
                  </a:tcPr>
                </a:tc>
                <a:tc>
                  <a:txBody>
                    <a:bodyPr/>
                    <a:lstStyle/>
                    <a:p>
                      <a:pPr algn="r" fontAlgn="ctr"/>
                      <a:r>
                        <a:rPr lang="en-US" altLang="ko-KR" sz="700" b="0" i="0" u="none" strike="noStrike" dirty="0">
                          <a:solidFill>
                            <a:srgbClr val="000000"/>
                          </a:solidFill>
                          <a:effectLst/>
                          <a:latin typeface="Arial" panose="020B0604020202020204" pitchFamily="34" charset="0"/>
                          <a:ea typeface="맑은 고딕" panose="020B0503020000020004" pitchFamily="50" charset="-127"/>
                        </a:rPr>
                        <a:t>3,556</a:t>
                      </a:r>
                    </a:p>
                  </a:txBody>
                  <a:tcPr marL="36000" marR="36000" marT="0" marB="0" anchor="ctr">
                    <a:lnL>
                      <a:noFill/>
                    </a:lnL>
                    <a:lnR>
                      <a:noFill/>
                    </a:lnR>
                    <a:lnT>
                      <a:noFill/>
                    </a:lnT>
                    <a:lnB w="6350" cap="flat" cmpd="sng" algn="ctr">
                      <a:noFill/>
                      <a:prstDash val="solid"/>
                      <a:round/>
                      <a:headEnd type="none" w="med" len="med"/>
                      <a:tailEnd type="none" w="med" len="med"/>
                    </a:lnB>
                  </a:tcPr>
                </a:tc>
                <a:tc>
                  <a:txBody>
                    <a:bodyPr/>
                    <a:lstStyle/>
                    <a:p>
                      <a:pPr algn="r" fontAlgn="ctr"/>
                      <a:r>
                        <a:rPr lang="en-US" altLang="ko-KR" sz="700" b="0" i="0" u="none" strike="noStrike" dirty="0">
                          <a:solidFill>
                            <a:srgbClr val="000000"/>
                          </a:solidFill>
                          <a:effectLst/>
                          <a:latin typeface="Arial" panose="020B0604020202020204" pitchFamily="34" charset="0"/>
                          <a:ea typeface="맑은 고딕" panose="020B0503020000020004" pitchFamily="50" charset="-127"/>
                        </a:rPr>
                        <a:t>2,847</a:t>
                      </a:r>
                    </a:p>
                  </a:txBody>
                  <a:tcPr marL="36000" marR="36000" marT="0" marB="0" anchor="ctr">
                    <a:lnL>
                      <a:noFill/>
                    </a:lnL>
                    <a:lnR>
                      <a:noFill/>
                    </a:lnR>
                    <a:lnT>
                      <a:noFill/>
                    </a:lnT>
                    <a:lnB w="6350" cap="flat" cmpd="sng" algn="ctr">
                      <a:no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1,005</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no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928</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no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2,411</a:t>
                      </a:r>
                    </a:p>
                  </a:txBody>
                  <a:tcPr marL="36000" marR="36000" marT="0" marB="0" anchor="ctr">
                    <a:lnL>
                      <a:noFill/>
                    </a:lnL>
                    <a:lnR>
                      <a:noFill/>
                    </a:lnR>
                    <a:lnT>
                      <a:noFill/>
                    </a:lnT>
                    <a:lnB w="6350" cap="flat" cmpd="sng" algn="ctr">
                      <a:no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4,023</a:t>
                      </a:r>
                    </a:p>
                  </a:txBody>
                  <a:tcPr marL="36000" marR="36000" marT="0" marB="0" anchor="ctr">
                    <a:lnL>
                      <a:noFill/>
                    </a:lnL>
                    <a:lnR>
                      <a:noFill/>
                    </a:lnR>
                    <a:lnT>
                      <a:noFill/>
                    </a:lnT>
                    <a:lnB w="6350" cap="flat" cmpd="sng" algn="ctr">
                      <a:no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14,619</a:t>
                      </a:r>
                    </a:p>
                  </a:txBody>
                  <a:tcPr marL="36000" marR="36000" marT="0" marB="0" anchor="ctr">
                    <a:lnL>
                      <a:noFill/>
                    </a:lnL>
                    <a:lnR>
                      <a:noFill/>
                    </a:lnR>
                    <a:lnT>
                      <a:noFill/>
                    </a:lnT>
                    <a:lnB w="6350" cap="flat" cmpd="sng" algn="ctr">
                      <a:no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15,001</a:t>
                      </a:r>
                    </a:p>
                  </a:txBody>
                  <a:tcPr marL="36000" marR="36000" marT="0" marB="0" anchor="ctr">
                    <a:lnL>
                      <a:noFill/>
                    </a:lnL>
                    <a:lnR>
                      <a:noFill/>
                    </a:lnR>
                    <a:lnT>
                      <a:noFill/>
                    </a:lnT>
                    <a:lnB w="6350" cap="flat" cmpd="sng" algn="ctr">
                      <a:no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15,394</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noFill/>
                      <a:prstDash val="solid"/>
                      <a:round/>
                      <a:headEnd type="none" w="med" len="med"/>
                      <a:tailEnd type="none" w="med" len="med"/>
                    </a:lnB>
                  </a:tcPr>
                </a:tc>
                <a:extLst>
                  <a:ext uri="{0D108BD9-81ED-4DB2-BD59-A6C34878D82A}">
                    <a16:rowId xmlns:a16="http://schemas.microsoft.com/office/drawing/2014/main" val="1303663748"/>
                  </a:ext>
                </a:extLst>
              </a:tr>
              <a:tr h="83742">
                <a:tc>
                  <a:txBody>
                    <a:bodyPr/>
                    <a:lstStyle/>
                    <a:p>
                      <a:pPr algn="l" fontAlgn="ctr"/>
                      <a:endParaRPr lang="en-US" sz="700" b="1" i="0" u="none" strike="noStrike">
                        <a:solidFill>
                          <a:schemeClr val="tx1"/>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noFill/>
                      <a:prstDash val="solid"/>
                      <a:round/>
                      <a:headEnd type="none" w="med" len="med"/>
                      <a:tailEnd type="none" w="med" len="med"/>
                    </a:lnB>
                  </a:tcPr>
                </a:tc>
                <a:tc>
                  <a:txBody>
                    <a:bodyPr/>
                    <a:lstStyle/>
                    <a:p>
                      <a:pPr algn="l" fontAlgn="ctr"/>
                      <a:r>
                        <a:rPr lang="ko-KR" altLang="en-US" sz="700" b="0" i="0" u="none" strike="noStrike" dirty="0">
                          <a:solidFill>
                            <a:srgbClr val="000000"/>
                          </a:solidFill>
                          <a:effectLst/>
                          <a:latin typeface="Arial" panose="020B0604020202020204" pitchFamily="34" charset="0"/>
                          <a:ea typeface="맑은 고딕" panose="020B0503020000020004" pitchFamily="50" charset="-127"/>
                        </a:rPr>
                        <a:t>감가상각비</a:t>
                      </a:r>
                      <a:endParaRPr lang="en-US" sz="7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noFill/>
                      <a:prstDash val="solid"/>
                      <a:round/>
                      <a:headEnd type="none" w="med" len="med"/>
                      <a:tailEnd type="none" w="med" len="med"/>
                    </a:lnB>
                  </a:tcPr>
                </a:tc>
                <a:tc>
                  <a:txBody>
                    <a:bodyPr/>
                    <a:lstStyle/>
                    <a:p>
                      <a:pPr algn="r" fontAlgn="ctr"/>
                      <a:r>
                        <a:rPr lang="en-US" altLang="ko-KR" sz="700" b="0" i="0" u="none" strike="noStrike" dirty="0">
                          <a:solidFill>
                            <a:srgbClr val="000000"/>
                          </a:solidFill>
                          <a:effectLst/>
                          <a:latin typeface="Arial" panose="020B0604020202020204" pitchFamily="34" charset="0"/>
                          <a:ea typeface="맑은 고딕" panose="020B0503020000020004" pitchFamily="50" charset="-127"/>
                        </a:rPr>
                        <a:t>1,115</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no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1,115</a:t>
                      </a:r>
                    </a:p>
                  </a:txBody>
                  <a:tcPr marL="36000" marR="36000" marT="0" marB="0" anchor="ctr">
                    <a:lnL>
                      <a:noFill/>
                    </a:lnL>
                    <a:lnR>
                      <a:noFill/>
                    </a:lnR>
                    <a:lnT>
                      <a:noFill/>
                    </a:lnT>
                    <a:lnB w="6350" cap="flat" cmpd="sng" algn="ctr">
                      <a:noFill/>
                      <a:prstDash val="solid"/>
                      <a:round/>
                      <a:headEnd type="none" w="med" len="med"/>
                      <a:tailEnd type="none" w="med" len="med"/>
                    </a:lnB>
                  </a:tcPr>
                </a:tc>
                <a:tc>
                  <a:txBody>
                    <a:bodyPr/>
                    <a:lstStyle/>
                    <a:p>
                      <a:pPr algn="r" fontAlgn="ctr"/>
                      <a:r>
                        <a:rPr lang="en-US" altLang="ko-KR" sz="700" b="0" i="0" u="none" strike="noStrike" dirty="0">
                          <a:solidFill>
                            <a:srgbClr val="000000"/>
                          </a:solidFill>
                          <a:effectLst/>
                          <a:latin typeface="Arial" panose="020B0604020202020204" pitchFamily="34" charset="0"/>
                          <a:ea typeface="맑은 고딕" panose="020B0503020000020004" pitchFamily="50" charset="-127"/>
                        </a:rPr>
                        <a:t>1,085</a:t>
                      </a:r>
                    </a:p>
                  </a:txBody>
                  <a:tcPr marL="36000" marR="36000" marT="0" marB="0" anchor="ctr">
                    <a:lnL>
                      <a:noFill/>
                    </a:lnL>
                    <a:lnR>
                      <a:noFill/>
                    </a:lnR>
                    <a:lnT>
                      <a:noFill/>
                    </a:lnT>
                    <a:lnB w="6350" cap="flat" cmpd="sng" algn="ctr">
                      <a:noFill/>
                      <a:prstDash val="solid"/>
                      <a:round/>
                      <a:headEnd type="none" w="med" len="med"/>
                      <a:tailEnd type="none" w="med" len="med"/>
                    </a:lnB>
                  </a:tcPr>
                </a:tc>
                <a:tc>
                  <a:txBody>
                    <a:bodyPr/>
                    <a:lstStyle/>
                    <a:p>
                      <a:pPr algn="r" fontAlgn="ctr"/>
                      <a:r>
                        <a:rPr lang="en-US" altLang="ko-KR" sz="700" b="0" i="0" u="none" strike="noStrike" dirty="0">
                          <a:solidFill>
                            <a:srgbClr val="000000"/>
                          </a:solidFill>
                          <a:effectLst/>
                          <a:latin typeface="Arial" panose="020B0604020202020204" pitchFamily="34" charset="0"/>
                          <a:ea typeface="맑은 고딕" panose="020B0503020000020004" pitchFamily="50" charset="-127"/>
                        </a:rPr>
                        <a:t>488</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no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491</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no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992</a:t>
                      </a:r>
                    </a:p>
                  </a:txBody>
                  <a:tcPr marL="36000" marR="36000" marT="0" marB="0" anchor="ctr">
                    <a:lnL>
                      <a:noFill/>
                    </a:lnL>
                    <a:lnR>
                      <a:noFill/>
                    </a:lnR>
                    <a:lnT>
                      <a:noFill/>
                    </a:lnT>
                    <a:lnB w="6350" cap="flat" cmpd="sng" algn="ctr">
                      <a:no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1,101</a:t>
                      </a:r>
                    </a:p>
                  </a:txBody>
                  <a:tcPr marL="36000" marR="36000" marT="0" marB="0" anchor="ctr">
                    <a:lnL>
                      <a:noFill/>
                    </a:lnL>
                    <a:lnR>
                      <a:noFill/>
                    </a:lnR>
                    <a:lnT>
                      <a:noFill/>
                    </a:lnT>
                    <a:lnB w="6350" cap="flat" cmpd="sng" algn="ctr">
                      <a:no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6,986</a:t>
                      </a:r>
                    </a:p>
                  </a:txBody>
                  <a:tcPr marL="36000" marR="36000" marT="0" marB="0" anchor="ctr">
                    <a:lnL>
                      <a:noFill/>
                    </a:lnL>
                    <a:lnR>
                      <a:noFill/>
                    </a:lnR>
                    <a:lnT>
                      <a:noFill/>
                    </a:lnT>
                    <a:lnB w="6350" cap="flat" cmpd="sng" algn="ctr">
                      <a:no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7,016</a:t>
                      </a:r>
                    </a:p>
                  </a:txBody>
                  <a:tcPr marL="36000" marR="36000" marT="0" marB="0" anchor="ctr">
                    <a:lnL>
                      <a:noFill/>
                    </a:lnL>
                    <a:lnR>
                      <a:noFill/>
                    </a:lnR>
                    <a:lnT>
                      <a:noFill/>
                    </a:lnT>
                    <a:lnB w="6350" cap="flat" cmpd="sng" algn="ctr">
                      <a:no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7,026</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noFill/>
                      <a:prstDash val="solid"/>
                      <a:round/>
                      <a:headEnd type="none" w="med" len="med"/>
                      <a:tailEnd type="none" w="med" len="med"/>
                    </a:lnB>
                  </a:tcPr>
                </a:tc>
                <a:extLst>
                  <a:ext uri="{0D108BD9-81ED-4DB2-BD59-A6C34878D82A}">
                    <a16:rowId xmlns:a16="http://schemas.microsoft.com/office/drawing/2014/main" val="1083598996"/>
                  </a:ext>
                </a:extLst>
              </a:tr>
              <a:tr h="83742">
                <a:tc>
                  <a:txBody>
                    <a:bodyPr/>
                    <a:lstStyle/>
                    <a:p>
                      <a:pPr algn="l" fontAlgn="ctr"/>
                      <a:endParaRPr lang="en-US" sz="700" b="1" i="0" u="none" strike="noStrike">
                        <a:solidFill>
                          <a:schemeClr val="tx1"/>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noFill/>
                      <a:prstDash val="solid"/>
                      <a:round/>
                      <a:headEnd type="none" w="med" len="med"/>
                      <a:tailEnd type="none" w="med" len="med"/>
                    </a:lnB>
                  </a:tcPr>
                </a:tc>
                <a:tc>
                  <a:txBody>
                    <a:bodyPr/>
                    <a:lstStyle/>
                    <a:p>
                      <a:pPr marL="0" marR="0" lvl="0" indent="0" algn="l" defTabSz="914400" rtl="0" eaLnBrk="1" fontAlgn="ctr" latinLnBrk="1" hangingPunct="1">
                        <a:lnSpc>
                          <a:spcPct val="100000"/>
                        </a:lnSpc>
                        <a:spcBef>
                          <a:spcPts val="0"/>
                        </a:spcBef>
                        <a:spcAft>
                          <a:spcPts val="0"/>
                        </a:spcAft>
                        <a:buClrTx/>
                        <a:buSzTx/>
                        <a:buFontTx/>
                        <a:buNone/>
                        <a:tabLst/>
                        <a:defRPr/>
                      </a:pPr>
                      <a:r>
                        <a:rPr lang="ko-KR" altLang="en-US" sz="700" b="0" i="0" u="none" strike="noStrike" dirty="0">
                          <a:solidFill>
                            <a:srgbClr val="000000"/>
                          </a:solidFill>
                          <a:effectLst/>
                          <a:latin typeface="Arial" panose="020B0604020202020204" pitchFamily="34" charset="0"/>
                          <a:ea typeface="맑은 고딕" panose="020B0503020000020004" pitchFamily="50" charset="-127"/>
                        </a:rPr>
                        <a:t>제조경비</a:t>
                      </a:r>
                      <a:endParaRPr lang="en-US" altLang="ko-KR" sz="7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700" b="0" i="0" u="none" strike="noStrike" dirty="0">
                          <a:solidFill>
                            <a:srgbClr val="000000"/>
                          </a:solidFill>
                          <a:effectLst/>
                          <a:latin typeface="Arial" panose="020B0604020202020204" pitchFamily="34" charset="0"/>
                          <a:ea typeface="맑은 고딕" panose="020B0503020000020004" pitchFamily="50" charset="-127"/>
                        </a:rPr>
                        <a:t>1,035</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1,348</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1,128</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700" b="0" i="0" u="none" strike="noStrike" dirty="0">
                          <a:solidFill>
                            <a:srgbClr val="000000"/>
                          </a:solidFill>
                          <a:effectLst/>
                          <a:latin typeface="Arial" panose="020B0604020202020204" pitchFamily="34" charset="0"/>
                          <a:ea typeface="맑은 고딕" panose="020B0503020000020004" pitchFamily="50" charset="-127"/>
                        </a:rPr>
                        <a:t>425</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439</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1,066</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1,390</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5,280</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5,390</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5,506</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3094775406"/>
                  </a:ext>
                </a:extLst>
              </a:tr>
              <a:tr h="83742">
                <a:tc>
                  <a:txBody>
                    <a:bodyPr/>
                    <a:lstStyle/>
                    <a:p>
                      <a:pPr algn="l" fontAlgn="ctr"/>
                      <a:endParaRPr lang="en-US" sz="700" b="1" i="0" u="none" strike="noStrike">
                        <a:solidFill>
                          <a:schemeClr val="tx1"/>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noFill/>
                      <a:prstDash val="dot"/>
                      <a:round/>
                      <a:headEnd type="none" w="med" len="med"/>
                      <a:tailEnd type="none" w="med" len="med"/>
                    </a:lnR>
                    <a:lnT>
                      <a:noFill/>
                    </a:lnT>
                    <a:lnB w="6350" cap="flat" cmpd="sng" algn="ctr">
                      <a:noFill/>
                      <a:prstDash val="solid"/>
                      <a:round/>
                      <a:headEnd type="none" w="med" len="med"/>
                      <a:tailEnd type="none" w="med" len="med"/>
                    </a:lnB>
                  </a:tcPr>
                </a:tc>
                <a:tc>
                  <a:txBody>
                    <a:bodyPr/>
                    <a:lstStyle/>
                    <a:p>
                      <a:pPr algn="l" fontAlgn="ctr"/>
                      <a:r>
                        <a:rPr lang="en-US" sz="700" b="1" i="0" u="none" strike="noStrike" dirty="0">
                          <a:solidFill>
                            <a:srgbClr val="000000"/>
                          </a:solidFill>
                          <a:effectLst/>
                          <a:latin typeface="Arial" panose="020B0604020202020204" pitchFamily="34" charset="0"/>
                          <a:ea typeface="맑은 고딕" panose="020B0503020000020004" pitchFamily="50" charset="-127"/>
                        </a:rPr>
                        <a:t>Case 2 (Base</a:t>
                      </a:r>
                      <a:r>
                        <a:rPr lang="en-US" altLang="ko-KR" sz="700" b="1" i="0" u="none" strike="noStrike" dirty="0">
                          <a:solidFill>
                            <a:srgbClr val="000000"/>
                          </a:solidFill>
                          <a:effectLst/>
                          <a:latin typeface="Arial" panose="020B0604020202020204" pitchFamily="34" charset="0"/>
                          <a:ea typeface="맑은 고딕" panose="020B0503020000020004" pitchFamily="50" charset="-127"/>
                        </a:rPr>
                        <a:t>)</a:t>
                      </a:r>
                      <a:endParaRPr lang="en-US" sz="700" b="1"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noFill/>
                      <a:prstDash val="dot"/>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700" b="1" i="0" u="none" strike="noStrike" dirty="0">
                          <a:solidFill>
                            <a:srgbClr val="000000"/>
                          </a:solidFill>
                          <a:effectLst/>
                          <a:latin typeface="Arial" panose="020B0604020202020204" pitchFamily="34" charset="0"/>
                          <a:ea typeface="맑은 고딕" panose="020B0503020000020004" pitchFamily="50" charset="-127"/>
                        </a:rPr>
                        <a:t>11,908</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700" b="1" i="0" u="none" strike="noStrike">
                          <a:solidFill>
                            <a:srgbClr val="000000"/>
                          </a:solidFill>
                          <a:effectLst/>
                          <a:latin typeface="Arial" panose="020B0604020202020204" pitchFamily="34" charset="0"/>
                          <a:ea typeface="맑은 고딕" panose="020B0503020000020004" pitchFamily="50" charset="-127"/>
                        </a:rPr>
                        <a:t>19,671</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700" b="1" i="0" u="none" strike="noStrike">
                          <a:solidFill>
                            <a:srgbClr val="000000"/>
                          </a:solidFill>
                          <a:effectLst/>
                          <a:latin typeface="Arial" panose="020B0604020202020204" pitchFamily="34" charset="0"/>
                          <a:ea typeface="맑은 고딕" panose="020B0503020000020004" pitchFamily="50" charset="-127"/>
                        </a:rPr>
                        <a:t>19,734</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700" b="1" i="0" u="none" strike="noStrike" dirty="0">
                          <a:solidFill>
                            <a:srgbClr val="000000"/>
                          </a:solidFill>
                          <a:effectLst/>
                          <a:latin typeface="Arial" panose="020B0604020202020204" pitchFamily="34" charset="0"/>
                          <a:ea typeface="맑은 고딕" panose="020B0503020000020004" pitchFamily="50" charset="-127"/>
                        </a:rPr>
                        <a:t>8,231</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700" b="1" i="0" u="none" strike="noStrike">
                          <a:solidFill>
                            <a:srgbClr val="000000"/>
                          </a:solidFill>
                          <a:effectLst/>
                          <a:latin typeface="Arial" panose="020B0604020202020204" pitchFamily="34" charset="0"/>
                          <a:ea typeface="맑은 고딕" panose="020B0503020000020004" pitchFamily="50" charset="-127"/>
                        </a:rPr>
                        <a:t>9,533</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700" b="1" i="0" u="none" strike="noStrike">
                          <a:solidFill>
                            <a:srgbClr val="000000"/>
                          </a:solidFill>
                          <a:effectLst/>
                          <a:latin typeface="Arial" panose="020B0604020202020204" pitchFamily="34" charset="0"/>
                          <a:ea typeface="맑은 고딕" panose="020B0503020000020004" pitchFamily="50" charset="-127"/>
                        </a:rPr>
                        <a:t>19,244</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700" b="1" i="0" u="none" strike="noStrike">
                          <a:solidFill>
                            <a:srgbClr val="000000"/>
                          </a:solidFill>
                          <a:effectLst/>
                          <a:latin typeface="Arial" panose="020B0604020202020204" pitchFamily="34" charset="0"/>
                          <a:ea typeface="맑은 고딕" panose="020B0503020000020004" pitchFamily="50" charset="-127"/>
                        </a:rPr>
                        <a:t>20,771</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700" b="1" i="0" u="none" strike="noStrike">
                          <a:solidFill>
                            <a:srgbClr val="000000"/>
                          </a:solidFill>
                          <a:effectLst/>
                          <a:latin typeface="Arial" panose="020B0604020202020204" pitchFamily="34" charset="0"/>
                          <a:ea typeface="맑은 고딕" panose="020B0503020000020004" pitchFamily="50" charset="-127"/>
                        </a:rPr>
                        <a:t>176,871</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700" b="1" i="0" u="none" strike="noStrike">
                          <a:solidFill>
                            <a:srgbClr val="000000"/>
                          </a:solidFill>
                          <a:effectLst/>
                          <a:latin typeface="Arial" panose="020B0604020202020204" pitchFamily="34" charset="0"/>
                          <a:ea typeface="맑은 고딕" panose="020B0503020000020004" pitchFamily="50" charset="-127"/>
                        </a:rPr>
                        <a:t>180,008</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700" b="1" i="0" u="none" strike="noStrike">
                          <a:solidFill>
                            <a:srgbClr val="000000"/>
                          </a:solidFill>
                          <a:effectLst/>
                          <a:latin typeface="Arial" panose="020B0604020202020204" pitchFamily="34" charset="0"/>
                          <a:ea typeface="맑은 고딕" panose="020B0503020000020004" pitchFamily="50" charset="-127"/>
                        </a:rPr>
                        <a:t>183,182</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706045820"/>
                  </a:ext>
                </a:extLst>
              </a:tr>
              <a:tr h="83742">
                <a:tc>
                  <a:txBody>
                    <a:bodyPr/>
                    <a:lstStyle/>
                    <a:p>
                      <a:pPr algn="l" fontAlgn="ctr"/>
                      <a:endParaRPr lang="en-US" sz="700" b="1" i="0" u="none" strike="noStrike">
                        <a:solidFill>
                          <a:schemeClr val="tx1"/>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noFill/>
                      <a:prstDash val="solid"/>
                      <a:round/>
                      <a:headEnd type="none" w="med" len="med"/>
                      <a:tailEnd type="none" w="med" len="med"/>
                    </a:lnB>
                  </a:tcPr>
                </a:tc>
                <a:tc>
                  <a:txBody>
                    <a:bodyPr/>
                    <a:lstStyle/>
                    <a:p>
                      <a:pPr algn="l" fontAlgn="ctr"/>
                      <a:r>
                        <a:rPr lang="ko-KR" altLang="en-US" sz="700" b="0" i="0" u="none" strike="noStrike">
                          <a:solidFill>
                            <a:srgbClr val="000000"/>
                          </a:solidFill>
                          <a:effectLst/>
                          <a:latin typeface="Arial" panose="020B0604020202020204" pitchFamily="34" charset="0"/>
                          <a:ea typeface="맑은 고딕" panose="020B0503020000020004" pitchFamily="50" charset="-127"/>
                        </a:rPr>
                        <a:t>재료비</a:t>
                      </a:r>
                      <a:endParaRPr lang="en-US" sz="7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700" b="0" i="0" u="none" strike="noStrike" dirty="0">
                          <a:solidFill>
                            <a:srgbClr val="000000"/>
                          </a:solidFill>
                          <a:effectLst/>
                          <a:latin typeface="Arial" panose="020B0604020202020204" pitchFamily="34" charset="0"/>
                          <a:ea typeface="맑은 고딕" panose="020B0503020000020004" pitchFamily="50" charset="-127"/>
                        </a:rPr>
                        <a:t>7,709</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dot"/>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700" b="0" i="0" u="none" strike="noStrike" dirty="0">
                          <a:solidFill>
                            <a:srgbClr val="000000"/>
                          </a:solidFill>
                          <a:effectLst/>
                          <a:latin typeface="Arial" panose="020B0604020202020204" pitchFamily="34" charset="0"/>
                          <a:ea typeface="맑은 고딕" panose="020B0503020000020004" pitchFamily="50" charset="-127"/>
                        </a:rPr>
                        <a:t>13,756</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700" b="0" i="0" u="none" strike="noStrike" dirty="0">
                          <a:solidFill>
                            <a:srgbClr val="000000"/>
                          </a:solidFill>
                          <a:effectLst/>
                          <a:latin typeface="Arial" panose="020B0604020202020204" pitchFamily="34" charset="0"/>
                          <a:ea typeface="맑은 고딕" panose="020B0503020000020004" pitchFamily="50" charset="-127"/>
                        </a:rPr>
                        <a:t>14,587</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700" b="0" i="0" u="none" strike="noStrike" dirty="0">
                          <a:solidFill>
                            <a:srgbClr val="000000"/>
                          </a:solidFill>
                          <a:effectLst/>
                          <a:latin typeface="Arial" panose="020B0604020202020204" pitchFamily="34" charset="0"/>
                          <a:ea typeface="맑은 고딕" panose="020B0503020000020004" pitchFamily="50" charset="-127"/>
                        </a:rPr>
                        <a:t>6,401</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7,675</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dot"/>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14,775</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14,374</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150,095</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152,700</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155,346</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noFill/>
                      <a:prstDash val="solid"/>
                      <a:round/>
                      <a:headEnd type="none" w="med" len="med"/>
                      <a:tailEnd type="none" w="med" len="med"/>
                    </a:lnB>
                  </a:tcPr>
                </a:tc>
                <a:extLst>
                  <a:ext uri="{0D108BD9-81ED-4DB2-BD59-A6C34878D82A}">
                    <a16:rowId xmlns:a16="http://schemas.microsoft.com/office/drawing/2014/main" val="4142075103"/>
                  </a:ext>
                </a:extLst>
              </a:tr>
              <a:tr h="83742">
                <a:tc>
                  <a:txBody>
                    <a:bodyPr/>
                    <a:lstStyle/>
                    <a:p>
                      <a:pPr algn="l" fontAlgn="ctr"/>
                      <a:endParaRPr lang="en-US" sz="700" b="1" i="0" u="none" strike="noStrike">
                        <a:solidFill>
                          <a:schemeClr val="tx1"/>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noFill/>
                      <a:prstDash val="solid"/>
                      <a:round/>
                      <a:headEnd type="none" w="med" len="med"/>
                      <a:tailEnd type="none" w="med" len="med"/>
                    </a:lnB>
                  </a:tcPr>
                </a:tc>
                <a:tc>
                  <a:txBody>
                    <a:bodyPr/>
                    <a:lstStyle/>
                    <a:p>
                      <a:pPr algn="l" fontAlgn="ctr"/>
                      <a:r>
                        <a:rPr lang="ko-KR" altLang="en-US" sz="700" b="0" i="0" u="none" strike="noStrike" dirty="0">
                          <a:solidFill>
                            <a:srgbClr val="000000"/>
                          </a:solidFill>
                          <a:effectLst/>
                          <a:latin typeface="Arial" panose="020B0604020202020204" pitchFamily="34" charset="0"/>
                          <a:ea typeface="맑은 고딕" panose="020B0503020000020004" pitchFamily="50" charset="-127"/>
                        </a:rPr>
                        <a:t>노무비</a:t>
                      </a:r>
                      <a:endParaRPr lang="en-US" sz="7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noFill/>
                      <a:prstDash val="solid"/>
                      <a:round/>
                      <a:headEnd type="none" w="med" len="med"/>
                      <a:tailEnd type="none" w="med" len="med"/>
                    </a:lnB>
                  </a:tcPr>
                </a:tc>
                <a:tc>
                  <a:txBody>
                    <a:bodyPr/>
                    <a:lstStyle/>
                    <a:p>
                      <a:pPr algn="r" fontAlgn="ctr"/>
                      <a:r>
                        <a:rPr lang="en-US" altLang="ko-KR" sz="700" b="0" i="0" u="none" strike="noStrike" dirty="0">
                          <a:solidFill>
                            <a:srgbClr val="000000"/>
                          </a:solidFill>
                          <a:effectLst/>
                          <a:latin typeface="Arial" panose="020B0604020202020204" pitchFamily="34" charset="0"/>
                          <a:ea typeface="맑은 고딕" panose="020B0503020000020004" pitchFamily="50" charset="-127"/>
                        </a:rPr>
                        <a:t>2,331</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noFill/>
                      <a:prstDash val="solid"/>
                      <a:round/>
                      <a:headEnd type="none" w="med" len="med"/>
                      <a:tailEnd type="none" w="med" len="med"/>
                    </a:lnB>
                  </a:tcPr>
                </a:tc>
                <a:tc>
                  <a:txBody>
                    <a:bodyPr/>
                    <a:lstStyle/>
                    <a:p>
                      <a:pPr algn="r" fontAlgn="ctr"/>
                      <a:r>
                        <a:rPr lang="en-US" altLang="ko-KR" sz="700" b="0" i="0" u="none" strike="noStrike" dirty="0">
                          <a:solidFill>
                            <a:srgbClr val="000000"/>
                          </a:solidFill>
                          <a:effectLst/>
                          <a:latin typeface="Arial" panose="020B0604020202020204" pitchFamily="34" charset="0"/>
                          <a:ea typeface="맑은 고딕" panose="020B0503020000020004" pitchFamily="50" charset="-127"/>
                        </a:rPr>
                        <a:t>3,556</a:t>
                      </a:r>
                    </a:p>
                  </a:txBody>
                  <a:tcPr marL="36000" marR="36000" marT="0" marB="0" anchor="ctr">
                    <a:lnL>
                      <a:noFill/>
                    </a:lnL>
                    <a:lnR>
                      <a:noFill/>
                    </a:lnR>
                    <a:lnT>
                      <a:noFill/>
                    </a:lnT>
                    <a:lnB w="6350" cap="flat" cmpd="sng" algn="ctr">
                      <a:no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2,847</a:t>
                      </a:r>
                    </a:p>
                  </a:txBody>
                  <a:tcPr marL="36000" marR="36000" marT="0" marB="0" anchor="ctr">
                    <a:lnL>
                      <a:noFill/>
                    </a:lnL>
                    <a:lnR>
                      <a:noFill/>
                    </a:lnR>
                    <a:lnT>
                      <a:noFill/>
                    </a:lnT>
                    <a:lnB w="6350" cap="flat" cmpd="sng" algn="ctr">
                      <a:noFill/>
                      <a:prstDash val="solid"/>
                      <a:round/>
                      <a:headEnd type="none" w="med" len="med"/>
                      <a:tailEnd type="none" w="med" len="med"/>
                    </a:lnB>
                  </a:tcPr>
                </a:tc>
                <a:tc>
                  <a:txBody>
                    <a:bodyPr/>
                    <a:lstStyle/>
                    <a:p>
                      <a:pPr algn="r" fontAlgn="ctr"/>
                      <a:r>
                        <a:rPr lang="en-US" altLang="ko-KR" sz="700" b="0" i="0" u="none" strike="noStrike" dirty="0">
                          <a:solidFill>
                            <a:srgbClr val="000000"/>
                          </a:solidFill>
                          <a:effectLst/>
                          <a:latin typeface="Arial" panose="020B0604020202020204" pitchFamily="34" charset="0"/>
                          <a:ea typeface="맑은 고딕" panose="020B0503020000020004" pitchFamily="50" charset="-127"/>
                        </a:rPr>
                        <a:t>1,005</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no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928</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no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2,411</a:t>
                      </a:r>
                    </a:p>
                  </a:txBody>
                  <a:tcPr marL="36000" marR="36000" marT="0" marB="0" anchor="ctr">
                    <a:lnL>
                      <a:noFill/>
                    </a:lnL>
                    <a:lnR>
                      <a:noFill/>
                    </a:lnR>
                    <a:lnT>
                      <a:noFill/>
                    </a:lnT>
                    <a:lnB w="6350" cap="flat" cmpd="sng" algn="ctr">
                      <a:no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4,023</a:t>
                      </a:r>
                    </a:p>
                  </a:txBody>
                  <a:tcPr marL="36000" marR="36000" marT="0" marB="0" anchor="ctr">
                    <a:lnL>
                      <a:noFill/>
                    </a:lnL>
                    <a:lnR>
                      <a:noFill/>
                    </a:lnR>
                    <a:lnT>
                      <a:noFill/>
                    </a:lnT>
                    <a:lnB w="6350" cap="flat" cmpd="sng" algn="ctr">
                      <a:no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14,619</a:t>
                      </a:r>
                    </a:p>
                  </a:txBody>
                  <a:tcPr marL="36000" marR="36000" marT="0" marB="0" anchor="ctr">
                    <a:lnL>
                      <a:noFill/>
                    </a:lnL>
                    <a:lnR>
                      <a:noFill/>
                    </a:lnR>
                    <a:lnT>
                      <a:noFill/>
                    </a:lnT>
                    <a:lnB w="6350" cap="flat" cmpd="sng" algn="ctr">
                      <a:no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15,001</a:t>
                      </a:r>
                    </a:p>
                  </a:txBody>
                  <a:tcPr marL="36000" marR="36000" marT="0" marB="0" anchor="ctr">
                    <a:lnL>
                      <a:noFill/>
                    </a:lnL>
                    <a:lnR>
                      <a:noFill/>
                    </a:lnR>
                    <a:lnT>
                      <a:noFill/>
                    </a:lnT>
                    <a:lnB w="6350" cap="flat" cmpd="sng" algn="ctr">
                      <a:no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15,394</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noFill/>
                      <a:prstDash val="solid"/>
                      <a:round/>
                      <a:headEnd type="none" w="med" len="med"/>
                      <a:tailEnd type="none" w="med" len="med"/>
                    </a:lnB>
                  </a:tcPr>
                </a:tc>
                <a:extLst>
                  <a:ext uri="{0D108BD9-81ED-4DB2-BD59-A6C34878D82A}">
                    <a16:rowId xmlns:a16="http://schemas.microsoft.com/office/drawing/2014/main" val="1865228049"/>
                  </a:ext>
                </a:extLst>
              </a:tr>
              <a:tr h="83742">
                <a:tc>
                  <a:txBody>
                    <a:bodyPr/>
                    <a:lstStyle/>
                    <a:p>
                      <a:pPr algn="l" fontAlgn="ctr"/>
                      <a:endParaRPr lang="en-US" sz="700" b="1" i="0" u="none" strike="noStrike">
                        <a:solidFill>
                          <a:schemeClr val="tx1"/>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noFill/>
                      <a:prstDash val="solid"/>
                      <a:round/>
                      <a:headEnd type="none" w="med" len="med"/>
                      <a:tailEnd type="none" w="med" len="med"/>
                    </a:lnB>
                  </a:tcPr>
                </a:tc>
                <a:tc>
                  <a:txBody>
                    <a:bodyPr/>
                    <a:lstStyle/>
                    <a:p>
                      <a:pPr algn="l" fontAlgn="ctr"/>
                      <a:r>
                        <a:rPr lang="ko-KR" altLang="en-US" sz="700" b="0" i="0" u="none" strike="noStrike" dirty="0">
                          <a:solidFill>
                            <a:srgbClr val="000000"/>
                          </a:solidFill>
                          <a:effectLst/>
                          <a:latin typeface="Arial" panose="020B0604020202020204" pitchFamily="34" charset="0"/>
                          <a:ea typeface="맑은 고딕" panose="020B0503020000020004" pitchFamily="50" charset="-127"/>
                        </a:rPr>
                        <a:t>감가상각비</a:t>
                      </a:r>
                      <a:endParaRPr lang="en-US" sz="7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noFill/>
                      <a:prstDash val="solid"/>
                      <a:round/>
                      <a:headEnd type="none" w="med" len="med"/>
                      <a:tailEnd type="none" w="med" len="med"/>
                    </a:lnB>
                  </a:tcPr>
                </a:tc>
                <a:tc>
                  <a:txBody>
                    <a:bodyPr/>
                    <a:lstStyle/>
                    <a:p>
                      <a:pPr algn="r" fontAlgn="ctr"/>
                      <a:r>
                        <a:rPr lang="en-US" altLang="ko-KR" sz="700" b="0" i="0" u="none" strike="noStrike" dirty="0">
                          <a:solidFill>
                            <a:srgbClr val="000000"/>
                          </a:solidFill>
                          <a:effectLst/>
                          <a:latin typeface="Arial" panose="020B0604020202020204" pitchFamily="34" charset="0"/>
                          <a:ea typeface="맑은 고딕" panose="020B0503020000020004" pitchFamily="50" charset="-127"/>
                        </a:rPr>
                        <a:t>1,115</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noFill/>
                      <a:prstDash val="solid"/>
                      <a:round/>
                      <a:headEnd type="none" w="med" len="med"/>
                      <a:tailEnd type="none" w="med" len="med"/>
                    </a:lnB>
                  </a:tcPr>
                </a:tc>
                <a:tc>
                  <a:txBody>
                    <a:bodyPr/>
                    <a:lstStyle/>
                    <a:p>
                      <a:pPr algn="r" fontAlgn="ctr"/>
                      <a:r>
                        <a:rPr lang="en-US" altLang="ko-KR" sz="700" b="0" i="0" u="none" strike="noStrike" dirty="0">
                          <a:solidFill>
                            <a:srgbClr val="000000"/>
                          </a:solidFill>
                          <a:effectLst/>
                          <a:latin typeface="Arial" panose="020B0604020202020204" pitchFamily="34" charset="0"/>
                          <a:ea typeface="맑은 고딕" panose="020B0503020000020004" pitchFamily="50" charset="-127"/>
                        </a:rPr>
                        <a:t>1,115</a:t>
                      </a:r>
                    </a:p>
                  </a:txBody>
                  <a:tcPr marL="36000" marR="36000" marT="0" marB="0" anchor="ctr">
                    <a:lnL>
                      <a:noFill/>
                    </a:lnL>
                    <a:lnR>
                      <a:noFill/>
                    </a:lnR>
                    <a:lnT>
                      <a:noFill/>
                    </a:lnT>
                    <a:lnB w="6350" cap="flat" cmpd="sng" algn="ctr">
                      <a:noFill/>
                      <a:prstDash val="solid"/>
                      <a:round/>
                      <a:headEnd type="none" w="med" len="med"/>
                      <a:tailEnd type="none" w="med" len="med"/>
                    </a:lnB>
                  </a:tcPr>
                </a:tc>
                <a:tc>
                  <a:txBody>
                    <a:bodyPr/>
                    <a:lstStyle/>
                    <a:p>
                      <a:pPr algn="r" fontAlgn="ctr"/>
                      <a:r>
                        <a:rPr lang="en-US" altLang="ko-KR" sz="700" b="0" i="0" u="none" strike="noStrike" dirty="0">
                          <a:solidFill>
                            <a:srgbClr val="000000"/>
                          </a:solidFill>
                          <a:effectLst/>
                          <a:latin typeface="Arial" panose="020B0604020202020204" pitchFamily="34" charset="0"/>
                          <a:ea typeface="맑은 고딕" panose="020B0503020000020004" pitchFamily="50" charset="-127"/>
                        </a:rPr>
                        <a:t>1,085</a:t>
                      </a:r>
                    </a:p>
                  </a:txBody>
                  <a:tcPr marL="36000" marR="36000" marT="0" marB="0" anchor="ctr">
                    <a:lnL>
                      <a:noFill/>
                    </a:lnL>
                    <a:lnR>
                      <a:noFill/>
                    </a:lnR>
                    <a:lnT>
                      <a:noFill/>
                    </a:lnT>
                    <a:lnB w="6350" cap="flat" cmpd="sng" algn="ctr">
                      <a:noFill/>
                      <a:prstDash val="solid"/>
                      <a:round/>
                      <a:headEnd type="none" w="med" len="med"/>
                      <a:tailEnd type="none" w="med" len="med"/>
                    </a:lnB>
                  </a:tcPr>
                </a:tc>
                <a:tc>
                  <a:txBody>
                    <a:bodyPr/>
                    <a:lstStyle/>
                    <a:p>
                      <a:pPr algn="r" fontAlgn="ctr"/>
                      <a:r>
                        <a:rPr lang="en-US" altLang="ko-KR" sz="700" b="0" i="0" u="none" strike="noStrike" dirty="0">
                          <a:solidFill>
                            <a:srgbClr val="000000"/>
                          </a:solidFill>
                          <a:effectLst/>
                          <a:latin typeface="Arial" panose="020B0604020202020204" pitchFamily="34" charset="0"/>
                          <a:ea typeface="맑은 고딕" panose="020B0503020000020004" pitchFamily="50" charset="-127"/>
                        </a:rPr>
                        <a:t>488</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no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491</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no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992</a:t>
                      </a:r>
                    </a:p>
                  </a:txBody>
                  <a:tcPr marL="36000" marR="36000" marT="0" marB="0" anchor="ctr">
                    <a:lnL>
                      <a:noFill/>
                    </a:lnL>
                    <a:lnR>
                      <a:noFill/>
                    </a:lnR>
                    <a:lnT>
                      <a:noFill/>
                    </a:lnT>
                    <a:lnB w="6350" cap="flat" cmpd="sng" algn="ctr">
                      <a:no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1,101</a:t>
                      </a:r>
                    </a:p>
                  </a:txBody>
                  <a:tcPr marL="36000" marR="36000" marT="0" marB="0" anchor="ctr">
                    <a:lnL>
                      <a:noFill/>
                    </a:lnL>
                    <a:lnR>
                      <a:noFill/>
                    </a:lnR>
                    <a:lnT>
                      <a:noFill/>
                    </a:lnT>
                    <a:lnB w="6350" cap="flat" cmpd="sng" algn="ctr">
                      <a:no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6,986</a:t>
                      </a:r>
                    </a:p>
                  </a:txBody>
                  <a:tcPr marL="36000" marR="36000" marT="0" marB="0" anchor="ctr">
                    <a:lnL>
                      <a:noFill/>
                    </a:lnL>
                    <a:lnR>
                      <a:noFill/>
                    </a:lnR>
                    <a:lnT>
                      <a:noFill/>
                    </a:lnT>
                    <a:lnB w="6350" cap="flat" cmpd="sng" algn="ctr">
                      <a:no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7,016</a:t>
                      </a:r>
                    </a:p>
                  </a:txBody>
                  <a:tcPr marL="36000" marR="36000" marT="0" marB="0" anchor="ctr">
                    <a:lnL>
                      <a:noFill/>
                    </a:lnL>
                    <a:lnR>
                      <a:noFill/>
                    </a:lnR>
                    <a:lnT>
                      <a:noFill/>
                    </a:lnT>
                    <a:lnB w="6350" cap="flat" cmpd="sng" algn="ctr">
                      <a:no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7,026</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noFill/>
                      <a:prstDash val="solid"/>
                      <a:round/>
                      <a:headEnd type="none" w="med" len="med"/>
                      <a:tailEnd type="none" w="med" len="med"/>
                    </a:lnB>
                  </a:tcPr>
                </a:tc>
                <a:extLst>
                  <a:ext uri="{0D108BD9-81ED-4DB2-BD59-A6C34878D82A}">
                    <a16:rowId xmlns:a16="http://schemas.microsoft.com/office/drawing/2014/main" val="3884055125"/>
                  </a:ext>
                </a:extLst>
              </a:tr>
              <a:tr h="83742">
                <a:tc>
                  <a:txBody>
                    <a:bodyPr/>
                    <a:lstStyle/>
                    <a:p>
                      <a:pPr algn="l" fontAlgn="ctr"/>
                      <a:endParaRPr lang="en-US" sz="700" b="1" i="0" u="none" strike="noStrike">
                        <a:solidFill>
                          <a:schemeClr val="tx1"/>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noFill/>
                      <a:prstDash val="solid"/>
                      <a:round/>
                      <a:headEnd type="none" w="med" len="med"/>
                      <a:tailEnd type="none" w="med" len="med"/>
                    </a:lnB>
                  </a:tcPr>
                </a:tc>
                <a:tc>
                  <a:txBody>
                    <a:bodyPr/>
                    <a:lstStyle/>
                    <a:p>
                      <a:pPr marL="0" marR="0" lvl="0" indent="0" algn="l" defTabSz="914400" rtl="0" eaLnBrk="1" fontAlgn="ctr" latinLnBrk="1" hangingPunct="1">
                        <a:lnSpc>
                          <a:spcPct val="100000"/>
                        </a:lnSpc>
                        <a:spcBef>
                          <a:spcPts val="0"/>
                        </a:spcBef>
                        <a:spcAft>
                          <a:spcPts val="0"/>
                        </a:spcAft>
                        <a:buClrTx/>
                        <a:buSzTx/>
                        <a:buFontTx/>
                        <a:buNone/>
                        <a:tabLst/>
                        <a:defRPr/>
                      </a:pPr>
                      <a:r>
                        <a:rPr lang="ko-KR" altLang="en-US" sz="700" b="0" i="0" u="none" strike="noStrike" dirty="0">
                          <a:solidFill>
                            <a:srgbClr val="000000"/>
                          </a:solidFill>
                          <a:effectLst/>
                          <a:latin typeface="Arial" panose="020B0604020202020204" pitchFamily="34" charset="0"/>
                          <a:ea typeface="맑은 고딕" panose="020B0503020000020004" pitchFamily="50" charset="-127"/>
                        </a:rPr>
                        <a:t>제조경비</a:t>
                      </a:r>
                      <a:endParaRPr lang="en-US" altLang="ko-KR" sz="7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700" b="0" i="0" u="none" strike="noStrike" dirty="0">
                          <a:solidFill>
                            <a:srgbClr val="000000"/>
                          </a:solidFill>
                          <a:effectLst/>
                          <a:latin typeface="Arial" panose="020B0604020202020204" pitchFamily="34" charset="0"/>
                          <a:ea typeface="맑은 고딕" panose="020B0503020000020004" pitchFamily="50" charset="-127"/>
                        </a:rPr>
                        <a:t>1,035</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1,348</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700" b="0" i="0" u="none" strike="noStrike" dirty="0">
                          <a:solidFill>
                            <a:srgbClr val="000000"/>
                          </a:solidFill>
                          <a:effectLst/>
                          <a:latin typeface="Arial" panose="020B0604020202020204" pitchFamily="34" charset="0"/>
                          <a:ea typeface="맑은 고딕" panose="020B0503020000020004" pitchFamily="50" charset="-127"/>
                        </a:rPr>
                        <a:t>1,128</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700" b="0" i="0" u="none" strike="noStrike" dirty="0">
                          <a:solidFill>
                            <a:srgbClr val="000000"/>
                          </a:solidFill>
                          <a:effectLst/>
                          <a:latin typeface="Arial" panose="020B0604020202020204" pitchFamily="34" charset="0"/>
                          <a:ea typeface="맑은 고딕" panose="020B0503020000020004" pitchFamily="50" charset="-127"/>
                        </a:rPr>
                        <a:t>425</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439</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1,066</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1,273</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5,172</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5,292</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5,417</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914933998"/>
                  </a:ext>
                </a:extLst>
              </a:tr>
              <a:tr h="83742">
                <a:tc>
                  <a:txBody>
                    <a:bodyPr/>
                    <a:lstStyle/>
                    <a:p>
                      <a:pPr algn="l" fontAlgn="ctr"/>
                      <a:endParaRPr lang="en-US" sz="700" b="1" i="0" u="none" strike="noStrike">
                        <a:solidFill>
                          <a:schemeClr val="tx1"/>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noFill/>
                      <a:prstDash val="solid"/>
                      <a:round/>
                      <a:headEnd type="none" w="med" len="med"/>
                      <a:tailEnd type="none" w="med" len="med"/>
                    </a:lnR>
                    <a:lnT>
                      <a:noFill/>
                    </a:lnT>
                    <a:lnB w="6350" cap="flat" cmpd="sng" algn="ctr">
                      <a:noFill/>
                      <a:prstDash val="solid"/>
                      <a:round/>
                      <a:headEnd type="none" w="med" len="med"/>
                      <a:tailEnd type="none" w="med" len="med"/>
                    </a:lnB>
                  </a:tcPr>
                </a:tc>
                <a:tc>
                  <a:txBody>
                    <a:bodyPr/>
                    <a:lstStyle/>
                    <a:p>
                      <a:pPr algn="l" fontAlgn="ctr"/>
                      <a:r>
                        <a:rPr lang="en-US" sz="700" b="1" i="0" u="none" strike="noStrike" dirty="0">
                          <a:solidFill>
                            <a:srgbClr val="000000"/>
                          </a:solidFill>
                          <a:effectLst/>
                          <a:latin typeface="Arial" panose="020B0604020202020204" pitchFamily="34" charset="0"/>
                          <a:ea typeface="맑은 고딕" panose="020B0503020000020004" pitchFamily="50" charset="-127"/>
                        </a:rPr>
                        <a:t>Case 3 (Worst)</a:t>
                      </a:r>
                    </a:p>
                  </a:txBody>
                  <a:tcPr marL="36000" marR="36000" marT="0" marB="0" anchor="ctr">
                    <a:lnL w="6350" cap="flat" cmpd="sng" algn="ctr">
                      <a:no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700" b="1" i="0" u="none" strike="noStrike" dirty="0">
                          <a:solidFill>
                            <a:srgbClr val="000000"/>
                          </a:solidFill>
                          <a:effectLst/>
                          <a:latin typeface="Arial" panose="020B0604020202020204" pitchFamily="34" charset="0"/>
                          <a:ea typeface="맑은 고딕" panose="020B0503020000020004" pitchFamily="50" charset="-127"/>
                        </a:rPr>
                        <a:t>11,908</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700" b="1" i="0" u="none" strike="noStrike">
                          <a:solidFill>
                            <a:srgbClr val="000000"/>
                          </a:solidFill>
                          <a:effectLst/>
                          <a:latin typeface="Arial" panose="020B0604020202020204" pitchFamily="34" charset="0"/>
                          <a:ea typeface="맑은 고딕" panose="020B0503020000020004" pitchFamily="50" charset="-127"/>
                        </a:rPr>
                        <a:t>19,671</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700" b="1" i="0" u="none" strike="noStrike" dirty="0">
                          <a:solidFill>
                            <a:srgbClr val="000000"/>
                          </a:solidFill>
                          <a:effectLst/>
                          <a:latin typeface="Arial" panose="020B0604020202020204" pitchFamily="34" charset="0"/>
                          <a:ea typeface="맑은 고딕" panose="020B0503020000020004" pitchFamily="50" charset="-127"/>
                        </a:rPr>
                        <a:t>19,734</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700" b="1" i="0" u="none" strike="noStrike" dirty="0">
                          <a:solidFill>
                            <a:srgbClr val="000000"/>
                          </a:solidFill>
                          <a:effectLst/>
                          <a:latin typeface="Arial" panose="020B0604020202020204" pitchFamily="34" charset="0"/>
                          <a:ea typeface="맑은 고딕" panose="020B0503020000020004" pitchFamily="50" charset="-127"/>
                        </a:rPr>
                        <a:t>8,231</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700" b="1" i="0" u="none" strike="noStrike">
                          <a:solidFill>
                            <a:srgbClr val="000000"/>
                          </a:solidFill>
                          <a:effectLst/>
                          <a:latin typeface="Arial" panose="020B0604020202020204" pitchFamily="34" charset="0"/>
                          <a:ea typeface="맑은 고딕" panose="020B0503020000020004" pitchFamily="50" charset="-127"/>
                        </a:rPr>
                        <a:t>9,533</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700" b="1" i="0" u="none" strike="noStrike">
                          <a:solidFill>
                            <a:srgbClr val="000000"/>
                          </a:solidFill>
                          <a:effectLst/>
                          <a:latin typeface="Arial" panose="020B0604020202020204" pitchFamily="34" charset="0"/>
                          <a:ea typeface="맑은 고딕" panose="020B0503020000020004" pitchFamily="50" charset="-127"/>
                        </a:rPr>
                        <a:t>19,213</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700" b="1" i="0" u="none" strike="noStrike">
                          <a:solidFill>
                            <a:srgbClr val="000000"/>
                          </a:solidFill>
                          <a:effectLst/>
                          <a:latin typeface="Arial" panose="020B0604020202020204" pitchFamily="34" charset="0"/>
                          <a:ea typeface="맑은 고딕" panose="020B0503020000020004" pitchFamily="50" charset="-127"/>
                        </a:rPr>
                        <a:t>22,355</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700" b="1" i="0" u="none" strike="noStrike">
                          <a:solidFill>
                            <a:srgbClr val="000000"/>
                          </a:solidFill>
                          <a:effectLst/>
                          <a:latin typeface="Arial" panose="020B0604020202020204" pitchFamily="34" charset="0"/>
                          <a:ea typeface="맑은 고딕" panose="020B0503020000020004" pitchFamily="50" charset="-127"/>
                        </a:rPr>
                        <a:t>22,022</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700" b="1" i="0" u="none" strike="noStrike">
                          <a:solidFill>
                            <a:srgbClr val="000000"/>
                          </a:solidFill>
                          <a:effectLst/>
                          <a:latin typeface="Arial" panose="020B0604020202020204" pitchFamily="34" charset="0"/>
                          <a:ea typeface="맑은 고딕" panose="020B0503020000020004" pitchFamily="50" charset="-127"/>
                        </a:rPr>
                        <a:t>21,683</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700" b="1" i="0" u="none" strike="noStrike">
                          <a:solidFill>
                            <a:srgbClr val="000000"/>
                          </a:solidFill>
                          <a:effectLst/>
                          <a:latin typeface="Arial" panose="020B0604020202020204" pitchFamily="34" charset="0"/>
                          <a:ea typeface="맑은 고딕" panose="020B0503020000020004" pitchFamily="50" charset="-127"/>
                        </a:rPr>
                        <a:t>21,333</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76777957"/>
                  </a:ext>
                </a:extLst>
              </a:tr>
              <a:tr h="83742">
                <a:tc>
                  <a:txBody>
                    <a:bodyPr/>
                    <a:lstStyle/>
                    <a:p>
                      <a:pPr algn="l" fontAlgn="ctr"/>
                      <a:endParaRPr lang="en-US" sz="700" b="1" i="0" u="none" strike="noStrike">
                        <a:solidFill>
                          <a:schemeClr val="tx1"/>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noFill/>
                      <a:prstDash val="solid"/>
                      <a:round/>
                      <a:headEnd type="none" w="med" len="med"/>
                      <a:tailEnd type="none" w="med" len="med"/>
                    </a:lnB>
                  </a:tcPr>
                </a:tc>
                <a:tc>
                  <a:txBody>
                    <a:bodyPr/>
                    <a:lstStyle/>
                    <a:p>
                      <a:pPr algn="l" fontAlgn="ctr"/>
                      <a:r>
                        <a:rPr lang="ko-KR" altLang="en-US" sz="700" b="0" i="0" u="none" strike="noStrike" dirty="0">
                          <a:solidFill>
                            <a:srgbClr val="000000"/>
                          </a:solidFill>
                          <a:effectLst/>
                          <a:latin typeface="Arial" panose="020B0604020202020204" pitchFamily="34" charset="0"/>
                          <a:ea typeface="맑은 고딕" panose="020B0503020000020004" pitchFamily="50" charset="-127"/>
                        </a:rPr>
                        <a:t>재료비</a:t>
                      </a:r>
                      <a:endParaRPr lang="en-US" sz="7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700" b="0" i="0" u="none" strike="noStrike" dirty="0">
                          <a:solidFill>
                            <a:srgbClr val="000000"/>
                          </a:solidFill>
                          <a:effectLst/>
                          <a:latin typeface="Arial" panose="020B0604020202020204" pitchFamily="34" charset="0"/>
                          <a:ea typeface="맑은 고딕" panose="020B0503020000020004" pitchFamily="50" charset="-127"/>
                        </a:rPr>
                        <a:t>7,709</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dot"/>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700" b="0" i="0" u="none" strike="noStrike" dirty="0">
                          <a:solidFill>
                            <a:srgbClr val="000000"/>
                          </a:solidFill>
                          <a:effectLst/>
                          <a:latin typeface="Arial" panose="020B0604020202020204" pitchFamily="34" charset="0"/>
                          <a:ea typeface="맑은 고딕" panose="020B0503020000020004" pitchFamily="50" charset="-127"/>
                        </a:rPr>
                        <a:t>13,756</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700" b="0" i="0" u="none" strike="noStrike" dirty="0">
                          <a:solidFill>
                            <a:srgbClr val="000000"/>
                          </a:solidFill>
                          <a:effectLst/>
                          <a:latin typeface="Arial" panose="020B0604020202020204" pitchFamily="34" charset="0"/>
                          <a:ea typeface="맑은 고딕" panose="020B0503020000020004" pitchFamily="50" charset="-127"/>
                        </a:rPr>
                        <a:t>14,587</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700" b="0" i="0" u="none" strike="noStrike" dirty="0">
                          <a:solidFill>
                            <a:srgbClr val="000000"/>
                          </a:solidFill>
                          <a:effectLst/>
                          <a:latin typeface="Arial" panose="020B0604020202020204" pitchFamily="34" charset="0"/>
                          <a:ea typeface="맑은 고딕" panose="020B0503020000020004" pitchFamily="50" charset="-127"/>
                        </a:rPr>
                        <a:t>6,401</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7,675</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dot"/>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14,793</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17,641</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17,222</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16,754</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16,288</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noFill/>
                      <a:prstDash val="solid"/>
                      <a:round/>
                      <a:headEnd type="none" w="med" len="med"/>
                      <a:tailEnd type="none" w="med" len="med"/>
                    </a:lnB>
                  </a:tcPr>
                </a:tc>
                <a:extLst>
                  <a:ext uri="{0D108BD9-81ED-4DB2-BD59-A6C34878D82A}">
                    <a16:rowId xmlns:a16="http://schemas.microsoft.com/office/drawing/2014/main" val="3450134895"/>
                  </a:ext>
                </a:extLst>
              </a:tr>
              <a:tr h="83742">
                <a:tc>
                  <a:txBody>
                    <a:bodyPr/>
                    <a:lstStyle/>
                    <a:p>
                      <a:pPr algn="l" fontAlgn="ctr"/>
                      <a:endParaRPr lang="en-US" sz="700" b="1" i="0" u="none" strike="noStrike">
                        <a:solidFill>
                          <a:schemeClr val="tx1"/>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noFill/>
                      <a:prstDash val="solid"/>
                      <a:round/>
                      <a:headEnd type="none" w="med" len="med"/>
                      <a:tailEnd type="none" w="med" len="med"/>
                    </a:lnB>
                  </a:tcPr>
                </a:tc>
                <a:tc>
                  <a:txBody>
                    <a:bodyPr/>
                    <a:lstStyle/>
                    <a:p>
                      <a:pPr algn="l" fontAlgn="ctr"/>
                      <a:r>
                        <a:rPr lang="ko-KR" altLang="en-US" sz="700" b="0" i="0" u="none" strike="noStrike" dirty="0">
                          <a:solidFill>
                            <a:srgbClr val="000000"/>
                          </a:solidFill>
                          <a:effectLst/>
                          <a:latin typeface="Arial" panose="020B0604020202020204" pitchFamily="34" charset="0"/>
                          <a:ea typeface="맑은 고딕" panose="020B0503020000020004" pitchFamily="50" charset="-127"/>
                        </a:rPr>
                        <a:t>노무비</a:t>
                      </a:r>
                      <a:endParaRPr lang="en-US" sz="7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no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2,331</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no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3,556</a:t>
                      </a:r>
                    </a:p>
                  </a:txBody>
                  <a:tcPr marL="36000" marR="36000" marT="0" marB="0" anchor="ctr">
                    <a:lnL>
                      <a:noFill/>
                    </a:lnL>
                    <a:lnR>
                      <a:noFill/>
                    </a:lnR>
                    <a:lnT>
                      <a:noFill/>
                    </a:lnT>
                    <a:lnB w="6350" cap="flat" cmpd="sng" algn="ctr">
                      <a:no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2,847</a:t>
                      </a:r>
                    </a:p>
                  </a:txBody>
                  <a:tcPr marL="36000" marR="36000" marT="0" marB="0" anchor="ctr">
                    <a:lnL>
                      <a:noFill/>
                    </a:lnL>
                    <a:lnR>
                      <a:noFill/>
                    </a:lnR>
                    <a:lnT>
                      <a:noFill/>
                    </a:lnT>
                    <a:lnB w="6350" cap="flat" cmpd="sng" algn="ctr">
                      <a:noFill/>
                      <a:prstDash val="solid"/>
                      <a:round/>
                      <a:headEnd type="none" w="med" len="med"/>
                      <a:tailEnd type="none" w="med" len="med"/>
                    </a:lnB>
                  </a:tcPr>
                </a:tc>
                <a:tc>
                  <a:txBody>
                    <a:bodyPr/>
                    <a:lstStyle/>
                    <a:p>
                      <a:pPr algn="r" fontAlgn="ctr"/>
                      <a:r>
                        <a:rPr lang="en-US" altLang="ko-KR" sz="700" b="0" i="0" u="none" strike="noStrike" dirty="0">
                          <a:solidFill>
                            <a:srgbClr val="000000"/>
                          </a:solidFill>
                          <a:effectLst/>
                          <a:latin typeface="Arial" panose="020B0604020202020204" pitchFamily="34" charset="0"/>
                          <a:ea typeface="맑은 고딕" panose="020B0503020000020004" pitchFamily="50" charset="-127"/>
                        </a:rPr>
                        <a:t>1,005</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no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928</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no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2,366</a:t>
                      </a:r>
                    </a:p>
                  </a:txBody>
                  <a:tcPr marL="36000" marR="36000" marT="0" marB="0" anchor="ctr">
                    <a:lnL>
                      <a:noFill/>
                    </a:lnL>
                    <a:lnR>
                      <a:noFill/>
                    </a:lnR>
                    <a:lnT>
                      <a:noFill/>
                    </a:lnT>
                    <a:lnB w="6350" cap="flat" cmpd="sng" algn="ctr">
                      <a:no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2,416</a:t>
                      </a:r>
                    </a:p>
                  </a:txBody>
                  <a:tcPr marL="36000" marR="36000" marT="0" marB="0" anchor="ctr">
                    <a:lnL>
                      <a:noFill/>
                    </a:lnL>
                    <a:lnR>
                      <a:noFill/>
                    </a:lnR>
                    <a:lnT>
                      <a:noFill/>
                    </a:lnT>
                    <a:lnB w="6350" cap="flat" cmpd="sng" algn="ctr">
                      <a:no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2,469</a:t>
                      </a:r>
                    </a:p>
                  </a:txBody>
                  <a:tcPr marL="36000" marR="36000" marT="0" marB="0" anchor="ctr">
                    <a:lnL>
                      <a:noFill/>
                    </a:lnL>
                    <a:lnR>
                      <a:noFill/>
                    </a:lnR>
                    <a:lnT>
                      <a:noFill/>
                    </a:lnT>
                    <a:lnB w="6350" cap="flat" cmpd="sng" algn="ctr">
                      <a:no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2,548</a:t>
                      </a:r>
                    </a:p>
                  </a:txBody>
                  <a:tcPr marL="36000" marR="36000" marT="0" marB="0" anchor="ctr">
                    <a:lnL>
                      <a:noFill/>
                    </a:lnL>
                    <a:lnR>
                      <a:noFill/>
                    </a:lnR>
                    <a:lnT>
                      <a:noFill/>
                    </a:lnT>
                    <a:lnB w="6350" cap="flat" cmpd="sng" algn="ctr">
                      <a:no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2,630</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noFill/>
                      <a:prstDash val="solid"/>
                      <a:round/>
                      <a:headEnd type="none" w="med" len="med"/>
                      <a:tailEnd type="none" w="med" len="med"/>
                    </a:lnB>
                  </a:tcPr>
                </a:tc>
                <a:extLst>
                  <a:ext uri="{0D108BD9-81ED-4DB2-BD59-A6C34878D82A}">
                    <a16:rowId xmlns:a16="http://schemas.microsoft.com/office/drawing/2014/main" val="1677515156"/>
                  </a:ext>
                </a:extLst>
              </a:tr>
              <a:tr h="83742">
                <a:tc>
                  <a:txBody>
                    <a:bodyPr/>
                    <a:lstStyle/>
                    <a:p>
                      <a:pPr algn="l" fontAlgn="ctr"/>
                      <a:endParaRPr lang="en-US" sz="700" b="1" i="0" u="none" strike="noStrike">
                        <a:solidFill>
                          <a:schemeClr val="tx1"/>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noFill/>
                      <a:prstDash val="solid"/>
                      <a:round/>
                      <a:headEnd type="none" w="med" len="med"/>
                      <a:tailEnd type="none" w="med" len="med"/>
                    </a:lnB>
                  </a:tcPr>
                </a:tc>
                <a:tc>
                  <a:txBody>
                    <a:bodyPr/>
                    <a:lstStyle/>
                    <a:p>
                      <a:pPr algn="l" fontAlgn="ctr"/>
                      <a:r>
                        <a:rPr lang="ko-KR" altLang="en-US" sz="700" b="0" i="0" u="none" strike="noStrike" dirty="0">
                          <a:solidFill>
                            <a:srgbClr val="000000"/>
                          </a:solidFill>
                          <a:effectLst/>
                          <a:latin typeface="Arial" panose="020B0604020202020204" pitchFamily="34" charset="0"/>
                          <a:ea typeface="맑은 고딕" panose="020B0503020000020004" pitchFamily="50" charset="-127"/>
                        </a:rPr>
                        <a:t>감가상각비</a:t>
                      </a:r>
                      <a:endParaRPr lang="en-US" sz="7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no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1,115</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no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1,115</a:t>
                      </a:r>
                    </a:p>
                  </a:txBody>
                  <a:tcPr marL="36000" marR="36000" marT="0" marB="0" anchor="ctr">
                    <a:lnL>
                      <a:noFill/>
                    </a:lnL>
                    <a:lnR>
                      <a:noFill/>
                    </a:lnR>
                    <a:lnT>
                      <a:noFill/>
                    </a:lnT>
                    <a:lnB w="6350" cap="flat" cmpd="sng" algn="ctr">
                      <a:no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1,085</a:t>
                      </a:r>
                    </a:p>
                  </a:txBody>
                  <a:tcPr marL="36000" marR="36000" marT="0" marB="0" anchor="ctr">
                    <a:lnL>
                      <a:noFill/>
                    </a:lnL>
                    <a:lnR>
                      <a:noFill/>
                    </a:lnR>
                    <a:lnT>
                      <a:noFill/>
                    </a:lnT>
                    <a:lnB w="6350" cap="flat" cmpd="sng" algn="ctr">
                      <a:noFill/>
                      <a:prstDash val="solid"/>
                      <a:round/>
                      <a:headEnd type="none" w="med" len="med"/>
                      <a:tailEnd type="none" w="med" len="med"/>
                    </a:lnB>
                  </a:tcPr>
                </a:tc>
                <a:tc>
                  <a:txBody>
                    <a:bodyPr/>
                    <a:lstStyle/>
                    <a:p>
                      <a:pPr algn="r" fontAlgn="ctr"/>
                      <a:r>
                        <a:rPr lang="en-US" altLang="ko-KR" sz="700" b="0" i="0" u="none" strike="noStrike" dirty="0">
                          <a:solidFill>
                            <a:srgbClr val="000000"/>
                          </a:solidFill>
                          <a:effectLst/>
                          <a:latin typeface="Arial" panose="020B0604020202020204" pitchFamily="34" charset="0"/>
                          <a:ea typeface="맑은 고딕" panose="020B0503020000020004" pitchFamily="50" charset="-127"/>
                        </a:rPr>
                        <a:t>488</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no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491</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no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992</a:t>
                      </a:r>
                    </a:p>
                  </a:txBody>
                  <a:tcPr marL="36000" marR="36000" marT="0" marB="0" anchor="ctr">
                    <a:lnL>
                      <a:noFill/>
                    </a:lnL>
                    <a:lnR>
                      <a:noFill/>
                    </a:lnR>
                    <a:lnT>
                      <a:noFill/>
                    </a:lnT>
                    <a:lnB w="6350" cap="flat" cmpd="sng" algn="ctr">
                      <a:no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1,101</a:t>
                      </a:r>
                    </a:p>
                  </a:txBody>
                  <a:tcPr marL="36000" marR="36000" marT="0" marB="0" anchor="ctr">
                    <a:lnL>
                      <a:noFill/>
                    </a:lnL>
                    <a:lnR>
                      <a:noFill/>
                    </a:lnR>
                    <a:lnT>
                      <a:noFill/>
                    </a:lnT>
                    <a:lnB w="6350" cap="flat" cmpd="sng" algn="ctr">
                      <a:no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1,117</a:t>
                      </a:r>
                    </a:p>
                  </a:txBody>
                  <a:tcPr marL="36000" marR="36000" marT="0" marB="0" anchor="ctr">
                    <a:lnL>
                      <a:noFill/>
                    </a:lnL>
                    <a:lnR>
                      <a:noFill/>
                    </a:lnR>
                    <a:lnT>
                      <a:noFill/>
                    </a:lnT>
                    <a:lnB w="6350" cap="flat" cmpd="sng" algn="ctr">
                      <a:no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1,147</a:t>
                      </a:r>
                    </a:p>
                  </a:txBody>
                  <a:tcPr marL="36000" marR="36000" marT="0" marB="0" anchor="ctr">
                    <a:lnL>
                      <a:noFill/>
                    </a:lnL>
                    <a:lnR>
                      <a:noFill/>
                    </a:lnR>
                    <a:lnT>
                      <a:noFill/>
                    </a:lnT>
                    <a:lnB w="6350" cap="flat" cmpd="sng" algn="ctr">
                      <a:no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1,157</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noFill/>
                      <a:prstDash val="solid"/>
                      <a:round/>
                      <a:headEnd type="none" w="med" len="med"/>
                      <a:tailEnd type="none" w="med" len="med"/>
                    </a:lnB>
                  </a:tcPr>
                </a:tc>
                <a:extLst>
                  <a:ext uri="{0D108BD9-81ED-4DB2-BD59-A6C34878D82A}">
                    <a16:rowId xmlns:a16="http://schemas.microsoft.com/office/drawing/2014/main" val="1620769585"/>
                  </a:ext>
                </a:extLst>
              </a:tr>
              <a:tr h="83742">
                <a:tc>
                  <a:txBody>
                    <a:bodyPr/>
                    <a:lstStyle/>
                    <a:p>
                      <a:pPr algn="l" fontAlgn="ctr"/>
                      <a:endParaRPr lang="en-US" sz="700" b="1" i="0" u="none" strike="noStrike">
                        <a:solidFill>
                          <a:schemeClr val="tx1"/>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marL="0" marR="0" lvl="0" indent="0" algn="l" defTabSz="914400" rtl="0" eaLnBrk="1" fontAlgn="ctr" latinLnBrk="1" hangingPunct="1">
                        <a:lnSpc>
                          <a:spcPct val="100000"/>
                        </a:lnSpc>
                        <a:spcBef>
                          <a:spcPts val="0"/>
                        </a:spcBef>
                        <a:spcAft>
                          <a:spcPts val="0"/>
                        </a:spcAft>
                        <a:buClrTx/>
                        <a:buSzTx/>
                        <a:buFontTx/>
                        <a:buNone/>
                        <a:tabLst/>
                        <a:defRPr/>
                      </a:pPr>
                      <a:r>
                        <a:rPr lang="ko-KR" altLang="en-US" sz="700" b="0" i="0" u="none" strike="noStrike" dirty="0">
                          <a:solidFill>
                            <a:srgbClr val="000000"/>
                          </a:solidFill>
                          <a:effectLst/>
                          <a:latin typeface="Arial" panose="020B0604020202020204" pitchFamily="34" charset="0"/>
                          <a:ea typeface="맑은 고딕" panose="020B0503020000020004" pitchFamily="50" charset="-127"/>
                        </a:rPr>
                        <a:t>제조경비</a:t>
                      </a:r>
                      <a:endParaRPr lang="en-US" altLang="ko-KR" sz="7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1,035</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1,348</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1,128</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700" b="0" i="0" u="none" strike="noStrike" dirty="0">
                          <a:solidFill>
                            <a:srgbClr val="000000"/>
                          </a:solidFill>
                          <a:effectLst/>
                          <a:latin typeface="Arial" panose="020B0604020202020204" pitchFamily="34" charset="0"/>
                          <a:ea typeface="맑은 고딕" panose="020B0503020000020004" pitchFamily="50" charset="-127"/>
                        </a:rPr>
                        <a:t>425</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439</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1,061</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1,197</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1,214</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1,234</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700" b="0" i="0" u="none" strike="noStrike" dirty="0">
                          <a:solidFill>
                            <a:srgbClr val="000000"/>
                          </a:solidFill>
                          <a:effectLst/>
                          <a:latin typeface="Arial" panose="020B0604020202020204" pitchFamily="34" charset="0"/>
                          <a:ea typeface="맑은 고딕" panose="020B0503020000020004" pitchFamily="50" charset="-127"/>
                        </a:rPr>
                        <a:t>1,259</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492773995"/>
                  </a:ext>
                </a:extLst>
              </a:tr>
            </a:tbl>
          </a:graphicData>
        </a:graphic>
      </p:graphicFrame>
      <p:graphicFrame>
        <p:nvGraphicFramePr>
          <p:cNvPr id="24" name="표 23">
            <a:extLst>
              <a:ext uri="{FF2B5EF4-FFF2-40B4-BE49-F238E27FC236}">
                <a16:creationId xmlns:a16="http://schemas.microsoft.com/office/drawing/2014/main" id="{2B89A68B-3005-49B1-A325-10A6C7BC827B}"/>
              </a:ext>
            </a:extLst>
          </p:cNvPr>
          <p:cNvGraphicFramePr>
            <a:graphicFrameLocks noGrp="1"/>
          </p:cNvGraphicFramePr>
          <p:nvPr>
            <p:extLst>
              <p:ext uri="{D42A27DB-BD31-4B8C-83A1-F6EECF244321}">
                <p14:modId xmlns:p14="http://schemas.microsoft.com/office/powerpoint/2010/main" val="3390038449"/>
              </p:ext>
            </p:extLst>
          </p:nvPr>
        </p:nvGraphicFramePr>
        <p:xfrm>
          <a:off x="567827" y="5795684"/>
          <a:ext cx="4211884" cy="324000"/>
        </p:xfrm>
        <a:graphic>
          <a:graphicData uri="http://schemas.openxmlformats.org/drawingml/2006/table">
            <a:tbl>
              <a:tblPr/>
              <a:tblGrid>
                <a:gridCol w="1368000">
                  <a:extLst>
                    <a:ext uri="{9D8B030D-6E8A-4147-A177-3AD203B41FA5}">
                      <a16:colId xmlns:a16="http://schemas.microsoft.com/office/drawing/2014/main" val="3521265040"/>
                    </a:ext>
                  </a:extLst>
                </a:gridCol>
                <a:gridCol w="683884">
                  <a:extLst>
                    <a:ext uri="{9D8B030D-6E8A-4147-A177-3AD203B41FA5}">
                      <a16:colId xmlns:a16="http://schemas.microsoft.com/office/drawing/2014/main" val="1108194258"/>
                    </a:ext>
                  </a:extLst>
                </a:gridCol>
                <a:gridCol w="432000">
                  <a:extLst>
                    <a:ext uri="{9D8B030D-6E8A-4147-A177-3AD203B41FA5}">
                      <a16:colId xmlns:a16="http://schemas.microsoft.com/office/drawing/2014/main" val="3871319869"/>
                    </a:ext>
                  </a:extLst>
                </a:gridCol>
                <a:gridCol w="432000">
                  <a:extLst>
                    <a:ext uri="{9D8B030D-6E8A-4147-A177-3AD203B41FA5}">
                      <a16:colId xmlns:a16="http://schemas.microsoft.com/office/drawing/2014/main" val="2330132995"/>
                    </a:ext>
                  </a:extLst>
                </a:gridCol>
                <a:gridCol w="432000">
                  <a:extLst>
                    <a:ext uri="{9D8B030D-6E8A-4147-A177-3AD203B41FA5}">
                      <a16:colId xmlns:a16="http://schemas.microsoft.com/office/drawing/2014/main" val="2051851639"/>
                    </a:ext>
                  </a:extLst>
                </a:gridCol>
                <a:gridCol w="432000">
                  <a:extLst>
                    <a:ext uri="{9D8B030D-6E8A-4147-A177-3AD203B41FA5}">
                      <a16:colId xmlns:a16="http://schemas.microsoft.com/office/drawing/2014/main" val="3571652433"/>
                    </a:ext>
                  </a:extLst>
                </a:gridCol>
                <a:gridCol w="432000">
                  <a:extLst>
                    <a:ext uri="{9D8B030D-6E8A-4147-A177-3AD203B41FA5}">
                      <a16:colId xmlns:a16="http://schemas.microsoft.com/office/drawing/2014/main" val="1352799421"/>
                    </a:ext>
                  </a:extLst>
                </a:gridCol>
              </a:tblGrid>
              <a:tr h="108000">
                <a:tc>
                  <a:txBody>
                    <a:bodyPr/>
                    <a:lstStyle/>
                    <a:p>
                      <a:pPr algn="l" fontAlgn="ctr"/>
                      <a:r>
                        <a:rPr lang="en-US" sz="700" b="1" i="0" u="none" strike="noStrike" dirty="0" err="1">
                          <a:solidFill>
                            <a:schemeClr val="bg1"/>
                          </a:solidFill>
                          <a:effectLst/>
                          <a:latin typeface="맑은 고딕" panose="020B0503020000020004" pitchFamily="50" charset="-127"/>
                          <a:ea typeface="맑은 고딕" panose="020B0503020000020004" pitchFamily="50" charset="-127"/>
                        </a:rPr>
                        <a:t>KRWm</a:t>
                      </a:r>
                      <a:endParaRPr lang="en-US" sz="700" b="1" i="0" u="none" strike="noStrike" dirty="0">
                        <a:solidFill>
                          <a:schemeClr val="bg1"/>
                        </a:solidFill>
                        <a:effectLst/>
                        <a:latin typeface="맑은 고딕" panose="020B0503020000020004" pitchFamily="50" charset="-127"/>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sz="700" b="1" i="0" u="none" strike="noStrike">
                          <a:solidFill>
                            <a:schemeClr val="bg1"/>
                          </a:solidFill>
                          <a:effectLst/>
                          <a:latin typeface="Arial" panose="020B0604020202020204" pitchFamily="34" charset="0"/>
                          <a:ea typeface="맑은 고딕" panose="020B0503020000020004" pitchFamily="50" charset="-127"/>
                        </a:rPr>
                        <a:t>2022 2H F</a:t>
                      </a:r>
                    </a:p>
                  </a:txBody>
                  <a:tcPr marL="36000" marR="36000" marT="0" marB="0" anchor="ctr">
                    <a:lnL w="6350" cap="flat" cmpd="sng" algn="ctr">
                      <a:no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sz="700" b="1" i="0" u="none" strike="noStrike">
                          <a:solidFill>
                            <a:schemeClr val="bg1"/>
                          </a:solidFill>
                          <a:effectLst/>
                          <a:latin typeface="Arial" panose="020B0604020202020204" pitchFamily="34" charset="0"/>
                          <a:ea typeface="맑은 고딕" panose="020B0503020000020004" pitchFamily="50" charset="-127"/>
                        </a:rPr>
                        <a:t>2023 F</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sz="700" b="1" i="0" u="none" strike="noStrike">
                          <a:solidFill>
                            <a:schemeClr val="bg1"/>
                          </a:solidFill>
                          <a:effectLst/>
                          <a:latin typeface="Arial" panose="020B0604020202020204" pitchFamily="34" charset="0"/>
                          <a:ea typeface="맑은 고딕" panose="020B0503020000020004" pitchFamily="50" charset="-127"/>
                        </a:rPr>
                        <a:t>2024 F</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sz="700" b="1" i="0" u="none" strike="noStrike">
                          <a:solidFill>
                            <a:schemeClr val="bg1"/>
                          </a:solidFill>
                          <a:effectLst/>
                          <a:latin typeface="Arial" panose="020B0604020202020204" pitchFamily="34" charset="0"/>
                          <a:ea typeface="맑은 고딕" panose="020B0503020000020004" pitchFamily="50" charset="-127"/>
                        </a:rPr>
                        <a:t>2025 F</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sz="700" b="1" i="0" u="none" strike="noStrike">
                          <a:solidFill>
                            <a:schemeClr val="bg1"/>
                          </a:solidFill>
                          <a:effectLst/>
                          <a:latin typeface="Arial" panose="020B0604020202020204" pitchFamily="34" charset="0"/>
                          <a:ea typeface="맑은 고딕" panose="020B0503020000020004" pitchFamily="50" charset="-127"/>
                        </a:rPr>
                        <a:t>2026 F</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sz="700" b="1" i="0" u="none" strike="noStrike">
                          <a:solidFill>
                            <a:schemeClr val="bg1"/>
                          </a:solidFill>
                          <a:effectLst/>
                          <a:latin typeface="Arial" panose="020B0604020202020204" pitchFamily="34" charset="0"/>
                          <a:ea typeface="맑은 고딕" panose="020B0503020000020004" pitchFamily="50" charset="-127"/>
                        </a:rPr>
                        <a:t>2027 F</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solidFill>
                      <a:srgbClr val="00338D"/>
                    </a:solidFill>
                  </a:tcPr>
                </a:tc>
                <a:extLst>
                  <a:ext uri="{0D108BD9-81ED-4DB2-BD59-A6C34878D82A}">
                    <a16:rowId xmlns:a16="http://schemas.microsoft.com/office/drawing/2014/main" val="205138189"/>
                  </a:ext>
                </a:extLst>
              </a:tr>
              <a:tr h="108000">
                <a:tc>
                  <a:txBody>
                    <a:bodyPr/>
                    <a:lstStyle/>
                    <a:p>
                      <a:pPr algn="l" fontAlgn="ctr"/>
                      <a:r>
                        <a:rPr lang="ko-KR" altLang="en-US" sz="700" b="0" i="0" u="none" strike="noStrike" dirty="0">
                          <a:solidFill>
                            <a:srgbClr val="000000"/>
                          </a:solidFill>
                          <a:effectLst/>
                          <a:latin typeface="맑은 고딕" panose="020B0503020000020004" pitchFamily="50" charset="-127"/>
                          <a:ea typeface="맑은 고딕" panose="020B0503020000020004" pitchFamily="50" charset="-127"/>
                        </a:rPr>
                        <a:t>국내복리후생비 </a:t>
                      </a:r>
                      <a:r>
                        <a:rPr lang="en-US" altLang="ko-KR" sz="700" b="0" i="0" u="none" strike="noStrike" dirty="0">
                          <a:solidFill>
                            <a:srgbClr val="000000"/>
                          </a:solidFill>
                          <a:effectLst/>
                          <a:latin typeface="맑은 고딕" panose="020B0503020000020004" pitchFamily="50" charset="-127"/>
                          <a:ea typeface="맑은 고딕" panose="020B0503020000020004" pitchFamily="50" charset="-127"/>
                        </a:rPr>
                        <a:t>(Case</a:t>
                      </a:r>
                      <a:r>
                        <a:rPr lang="ko-KR" altLang="en-US" sz="700" b="0" i="0" u="none" strike="noStrike" dirty="0">
                          <a:solidFill>
                            <a:srgbClr val="000000"/>
                          </a:solidFill>
                          <a:effectLst/>
                          <a:latin typeface="맑은 고딕" panose="020B0503020000020004" pitchFamily="50" charset="-127"/>
                          <a:ea typeface="맑은 고딕" panose="020B0503020000020004" pitchFamily="50" charset="-127"/>
                        </a:rPr>
                        <a:t> </a:t>
                      </a:r>
                      <a:r>
                        <a:rPr lang="en-US" altLang="ko-KR" sz="700" b="0" i="0" u="none" strike="noStrike" dirty="0">
                          <a:solidFill>
                            <a:srgbClr val="000000"/>
                          </a:solidFill>
                          <a:effectLst/>
                          <a:latin typeface="맑은 고딕" panose="020B0503020000020004" pitchFamily="50" charset="-127"/>
                          <a:ea typeface="맑은 고딕" panose="020B0503020000020004" pitchFamily="50" charset="-127"/>
                        </a:rPr>
                        <a:t>1,2)</a:t>
                      </a:r>
                      <a:endParaRPr lang="ko-KR" altLang="en-US" sz="7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700" b="0" i="0" u="none" strike="noStrike" dirty="0">
                          <a:solidFill>
                            <a:srgbClr val="000000"/>
                          </a:solidFill>
                          <a:effectLst/>
                          <a:latin typeface="Arial" panose="020B0604020202020204" pitchFamily="34" charset="0"/>
                          <a:ea typeface="맑은 고딕" panose="020B0503020000020004" pitchFamily="50" charset="-127"/>
                        </a:rPr>
                        <a:t>117</a:t>
                      </a:r>
                    </a:p>
                  </a:txBody>
                  <a:tcPr marL="36000" marR="36000" marT="0" marB="0" anchor="ctr">
                    <a:lnL w="6350" cap="flat" cmpd="sng" algn="ctr">
                      <a:no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278</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284</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290</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300</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700" b="0" i="0" u="none" strike="noStrike" dirty="0">
                          <a:solidFill>
                            <a:srgbClr val="000000"/>
                          </a:solidFill>
                          <a:effectLst/>
                          <a:latin typeface="Arial" panose="020B0604020202020204" pitchFamily="34" charset="0"/>
                          <a:ea typeface="맑은 고딕" panose="020B0503020000020004" pitchFamily="50" charset="-127"/>
                        </a:rPr>
                        <a:t>309</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extLst>
                  <a:ext uri="{0D108BD9-81ED-4DB2-BD59-A6C34878D82A}">
                    <a16:rowId xmlns:a16="http://schemas.microsoft.com/office/drawing/2014/main" val="824335338"/>
                  </a:ext>
                </a:extLst>
              </a:tr>
              <a:tr h="108000">
                <a:tc>
                  <a:txBody>
                    <a:bodyPr/>
                    <a:lstStyle/>
                    <a:p>
                      <a:pPr algn="l" fontAlgn="ctr"/>
                      <a:r>
                        <a:rPr lang="ko-KR" altLang="en-US" sz="700" b="0" i="0" u="none" strike="noStrike" dirty="0">
                          <a:solidFill>
                            <a:srgbClr val="000000"/>
                          </a:solidFill>
                          <a:effectLst/>
                          <a:latin typeface="맑은 고딕" panose="020B0503020000020004" pitchFamily="50" charset="-127"/>
                          <a:ea typeface="맑은 고딕" panose="020B0503020000020004" pitchFamily="50" charset="-127"/>
                        </a:rPr>
                        <a:t>국내복리후생비 </a:t>
                      </a:r>
                      <a:r>
                        <a:rPr lang="en-US" altLang="ko-KR" sz="700" b="0" i="0" u="none" strike="noStrike" dirty="0">
                          <a:solidFill>
                            <a:srgbClr val="000000"/>
                          </a:solidFill>
                          <a:effectLst/>
                          <a:latin typeface="맑은 고딕" panose="020B0503020000020004" pitchFamily="50" charset="-127"/>
                          <a:ea typeface="맑은 고딕" panose="020B0503020000020004" pitchFamily="50" charset="-127"/>
                        </a:rPr>
                        <a:t>(Case 3)</a:t>
                      </a:r>
                      <a:endParaRPr lang="ko-KR" altLang="en-US" sz="7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700" b="0" i="0" u="none" strike="noStrike" dirty="0">
                          <a:solidFill>
                            <a:srgbClr val="000000"/>
                          </a:solidFill>
                          <a:effectLst/>
                          <a:latin typeface="Arial" panose="020B0604020202020204" pitchFamily="34" charset="0"/>
                          <a:ea typeface="맑은 고딕" panose="020B0503020000020004" pitchFamily="50" charset="-127"/>
                        </a:rPr>
                        <a:t>117</a:t>
                      </a:r>
                    </a:p>
                  </a:txBody>
                  <a:tcPr marL="36000" marR="36000" marT="0" marB="0" anchor="ctr">
                    <a:lnL w="6350" cap="flat" cmpd="sng" algn="ctr">
                      <a:noFill/>
                      <a:prstDash val="solid"/>
                      <a:round/>
                      <a:headEnd type="none" w="med" len="med"/>
                      <a:tailEnd type="none" w="med" len="med"/>
                    </a:lnL>
                    <a:lnR>
                      <a:noFill/>
                    </a:lnR>
                    <a:lnT w="635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700" b="0" i="0" u="none" strike="noStrike" dirty="0">
                          <a:solidFill>
                            <a:srgbClr val="000000"/>
                          </a:solidFill>
                          <a:effectLst/>
                          <a:latin typeface="Arial" panose="020B0604020202020204" pitchFamily="34" charset="0"/>
                          <a:ea typeface="맑은 고딕" panose="020B0503020000020004" pitchFamily="50" charset="-127"/>
                        </a:rPr>
                        <a:t>285</a:t>
                      </a:r>
                    </a:p>
                  </a:txBody>
                  <a:tcPr marL="36000" marR="36000" marT="0" marB="0" anchor="ctr">
                    <a:lnL>
                      <a:noFill/>
                    </a:lnL>
                    <a:lnR>
                      <a:noFill/>
                    </a:lnR>
                    <a:lnT w="635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700" b="0" i="0" u="none" strike="noStrike" dirty="0">
                          <a:solidFill>
                            <a:srgbClr val="000000"/>
                          </a:solidFill>
                          <a:effectLst/>
                          <a:latin typeface="Arial" panose="020B0604020202020204" pitchFamily="34" charset="0"/>
                          <a:ea typeface="맑은 고딕" panose="020B0503020000020004" pitchFamily="50" charset="-127"/>
                        </a:rPr>
                        <a:t>291</a:t>
                      </a:r>
                    </a:p>
                  </a:txBody>
                  <a:tcPr marL="36000" marR="36000" marT="0" marB="0" anchor="ctr">
                    <a:lnL>
                      <a:noFill/>
                    </a:lnL>
                    <a:lnR>
                      <a:noFill/>
                    </a:lnR>
                    <a:lnT w="635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700" b="0" i="0" u="none" strike="noStrike" dirty="0">
                          <a:solidFill>
                            <a:srgbClr val="000000"/>
                          </a:solidFill>
                          <a:effectLst/>
                          <a:latin typeface="Arial" panose="020B0604020202020204" pitchFamily="34" charset="0"/>
                          <a:ea typeface="맑은 고딕" panose="020B0503020000020004" pitchFamily="50" charset="-127"/>
                        </a:rPr>
                        <a:t>297</a:t>
                      </a:r>
                    </a:p>
                  </a:txBody>
                  <a:tcPr marL="36000" marR="36000" marT="0" marB="0" anchor="ctr">
                    <a:lnL>
                      <a:noFill/>
                    </a:lnL>
                    <a:lnR>
                      <a:noFill/>
                    </a:lnR>
                    <a:lnT w="635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700" b="0" i="0" u="none" strike="noStrike" dirty="0">
                          <a:solidFill>
                            <a:srgbClr val="000000"/>
                          </a:solidFill>
                          <a:effectLst/>
                          <a:latin typeface="Arial" panose="020B0604020202020204" pitchFamily="34" charset="0"/>
                          <a:ea typeface="맑은 고딕" panose="020B0503020000020004" pitchFamily="50" charset="-127"/>
                        </a:rPr>
                        <a:t>306</a:t>
                      </a:r>
                    </a:p>
                  </a:txBody>
                  <a:tcPr marL="36000" marR="36000" marT="0" marB="0" anchor="ctr">
                    <a:lnL>
                      <a:noFill/>
                    </a:lnL>
                    <a:lnR>
                      <a:noFill/>
                    </a:lnR>
                    <a:lnT w="635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700" b="0" i="0" u="none" strike="noStrike" dirty="0">
                          <a:solidFill>
                            <a:srgbClr val="000000"/>
                          </a:solidFill>
                          <a:effectLst/>
                          <a:latin typeface="Arial" panose="020B0604020202020204" pitchFamily="34" charset="0"/>
                          <a:ea typeface="맑은 고딕" panose="020B0503020000020004" pitchFamily="50" charset="-127"/>
                        </a:rPr>
                        <a:t>316</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647923687"/>
                  </a:ext>
                </a:extLst>
              </a:tr>
            </a:tbl>
          </a:graphicData>
        </a:graphic>
      </p:graphicFrame>
    </p:spTree>
    <p:extLst>
      <p:ext uri="{BB962C8B-B14F-4D97-AF65-F5344CB8AC3E}">
        <p14:creationId xmlns:p14="http://schemas.microsoft.com/office/powerpoint/2010/main" val="38711511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au 7"/>
          <p:cNvGraphicFramePr>
            <a:graphicFrameLocks noGrp="1"/>
          </p:cNvGraphicFramePr>
          <p:nvPr>
            <p:extLst>
              <p:ext uri="{D42A27DB-BD31-4B8C-83A1-F6EECF244321}">
                <p14:modId xmlns:p14="http://schemas.microsoft.com/office/powerpoint/2010/main" val="4237236933"/>
              </p:ext>
            </p:extLst>
          </p:nvPr>
        </p:nvGraphicFramePr>
        <p:xfrm>
          <a:off x="4326288" y="1876892"/>
          <a:ext cx="4483355" cy="1998114"/>
        </p:xfrm>
        <a:graphic>
          <a:graphicData uri="http://schemas.openxmlformats.org/drawingml/2006/table">
            <a:tbl>
              <a:tblPr firstRow="1" bandRow="1">
                <a:tableStyleId>{5C22544A-7EE6-4342-B048-85BDC9FD1C3A}</a:tableStyleId>
              </a:tblPr>
              <a:tblGrid>
                <a:gridCol w="473426">
                  <a:extLst>
                    <a:ext uri="{9D8B030D-6E8A-4147-A177-3AD203B41FA5}">
                      <a16:colId xmlns:a16="http://schemas.microsoft.com/office/drawing/2014/main" val="20000"/>
                    </a:ext>
                  </a:extLst>
                </a:gridCol>
                <a:gridCol w="3559217">
                  <a:extLst>
                    <a:ext uri="{9D8B030D-6E8A-4147-A177-3AD203B41FA5}">
                      <a16:colId xmlns:a16="http://schemas.microsoft.com/office/drawing/2014/main" val="20001"/>
                    </a:ext>
                  </a:extLst>
                </a:gridCol>
                <a:gridCol w="450712">
                  <a:extLst>
                    <a:ext uri="{9D8B030D-6E8A-4147-A177-3AD203B41FA5}">
                      <a16:colId xmlns:a16="http://schemas.microsoft.com/office/drawing/2014/main" val="20002"/>
                    </a:ext>
                  </a:extLst>
                </a:gridCol>
              </a:tblGrid>
              <a:tr h="666038">
                <a:tc>
                  <a:txBody>
                    <a:bodyPr/>
                    <a:lstStyle/>
                    <a:p>
                      <a:pPr marL="0" marR="0" indent="0" algn="r" defTabSz="914400" eaLnBrk="1" fontAlgn="auto" latinLnBrk="0" hangingPunct="1">
                        <a:lnSpc>
                          <a:spcPct val="100000"/>
                        </a:lnSpc>
                        <a:spcBef>
                          <a:spcPts val="0"/>
                        </a:spcBef>
                        <a:spcAft>
                          <a:spcPts val="0"/>
                        </a:spcAft>
                        <a:buClrTx/>
                        <a:buSzTx/>
                        <a:buFontTx/>
                        <a:buNone/>
                        <a:tabLst/>
                        <a:defRPr/>
                      </a:pPr>
                      <a:r>
                        <a:rPr lang="en-GB" sz="2200" b="0">
                          <a:solidFill>
                            <a:schemeClr val="accent3"/>
                          </a:solidFill>
                          <a:latin typeface="Arial" panose="020B0604020202020204" pitchFamily="34" charset="0"/>
                          <a:ea typeface="+mj-ea"/>
                          <a:cs typeface="Arial" panose="020B0604020202020204" pitchFamily="34" charset="0"/>
                        </a:rPr>
                        <a:t>1</a:t>
                      </a:r>
                    </a:p>
                  </a:txBody>
                  <a:tcPr marL="84406" marR="84406" marT="42203" marB="42203" anchor="ctr">
                    <a:lnL w="12700" cmpd="sng">
                      <a:noFill/>
                    </a:lnL>
                    <a:lnR w="12700" cmpd="sng">
                      <a:noFill/>
                    </a:lnR>
                    <a:lnT w="12700" cmpd="sng">
                      <a:noFill/>
                    </a:lnT>
                    <a:lnB w="285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l"/>
                      <a:r>
                        <a:rPr lang="en-GB" sz="1100" b="0" kern="1200">
                          <a:solidFill>
                            <a:schemeClr val="tx1"/>
                          </a:solidFill>
                          <a:latin typeface="Arial" panose="020B0604020202020204" pitchFamily="34" charset="0"/>
                          <a:ea typeface="+mj-ea"/>
                          <a:cs typeface="Arial" panose="020B0604020202020204" pitchFamily="34" charset="0"/>
                        </a:rPr>
                        <a:t>Executive Summary</a:t>
                      </a:r>
                    </a:p>
                  </a:txBody>
                  <a:tcPr marL="33231" marR="0" marT="199385" marB="42203" anchor="ctr">
                    <a:lnL w="12700" cmpd="sng">
                      <a:noFill/>
                    </a:lnL>
                    <a:lnR w="12700" cmpd="sng">
                      <a:noFill/>
                    </a:lnR>
                    <a:lnT w="12700" cmpd="sng">
                      <a:noFill/>
                    </a:lnT>
                    <a:lnB w="285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GB" sz="1100" b="0" kern="1200">
                          <a:solidFill>
                            <a:schemeClr val="tx1"/>
                          </a:solidFill>
                          <a:latin typeface="Arial" panose="020B0604020202020204" pitchFamily="34" charset="0"/>
                          <a:ea typeface="+mj-ea"/>
                          <a:cs typeface="Arial" panose="020B0604020202020204" pitchFamily="34" charset="0"/>
                        </a:rPr>
                        <a:t>2</a:t>
                      </a:r>
                    </a:p>
                  </a:txBody>
                  <a:tcPr marL="84406" marR="84406" marT="199385" marB="42203" anchor="ctr">
                    <a:lnL w="12700" cmpd="sng">
                      <a:noFill/>
                    </a:lnL>
                    <a:lnR w="12700" cmpd="sng">
                      <a:noFill/>
                    </a:lnR>
                    <a:lnT w="12700" cmpd="sng">
                      <a:noFill/>
                    </a:lnT>
                    <a:lnB w="285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666038">
                <a:tc>
                  <a:txBody>
                    <a:bodyPr/>
                    <a:lstStyle/>
                    <a:p>
                      <a:pPr marL="0" marR="0" indent="0" algn="r" defTabSz="914400" eaLnBrk="1" fontAlgn="auto" latinLnBrk="0" hangingPunct="1">
                        <a:lnSpc>
                          <a:spcPct val="100000"/>
                        </a:lnSpc>
                        <a:spcBef>
                          <a:spcPts val="0"/>
                        </a:spcBef>
                        <a:spcAft>
                          <a:spcPts val="0"/>
                        </a:spcAft>
                        <a:buClrTx/>
                        <a:buSzTx/>
                        <a:buFontTx/>
                        <a:buNone/>
                        <a:tabLst/>
                        <a:defRPr/>
                      </a:pPr>
                      <a:r>
                        <a:rPr lang="en-GB" sz="2200" b="0">
                          <a:solidFill>
                            <a:schemeClr val="accent1">
                              <a:lumMod val="40000"/>
                              <a:lumOff val="60000"/>
                            </a:schemeClr>
                          </a:solidFill>
                          <a:latin typeface="Arial" panose="020B0604020202020204" pitchFamily="34" charset="0"/>
                          <a:ea typeface="+mj-ea"/>
                          <a:cs typeface="Arial" panose="020B0604020202020204" pitchFamily="34" charset="0"/>
                        </a:rPr>
                        <a:t>2</a:t>
                      </a:r>
                    </a:p>
                  </a:txBody>
                  <a:tcPr marL="84406" marR="84406" marT="42203" marB="42203" anchor="ctr">
                    <a:lnL w="12700" cmpd="sng">
                      <a:noFill/>
                    </a:lnL>
                    <a:lnR w="12700" cmpd="sng">
                      <a:noFill/>
                    </a:lnR>
                    <a:lnT w="28575" cap="flat" cmpd="sng" algn="ctr">
                      <a:noFill/>
                      <a:prstDash val="sysDot"/>
                      <a:round/>
                      <a:headEnd type="none" w="med" len="med"/>
                      <a:tailEnd type="none" w="med" len="med"/>
                    </a:lnT>
                    <a:lnB w="285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l"/>
                      <a:r>
                        <a:rPr lang="en-US" altLang="ko-KR" sz="1100" b="0">
                          <a:solidFill>
                            <a:schemeClr val="bg1">
                              <a:lumMod val="65000"/>
                            </a:schemeClr>
                          </a:solidFill>
                          <a:latin typeface="Arial" panose="020B0604020202020204" pitchFamily="34" charset="0"/>
                          <a:ea typeface="+mj-ea"/>
                          <a:cs typeface="Arial" panose="020B0604020202020204" pitchFamily="34" charset="0"/>
                        </a:rPr>
                        <a:t>Assumption &amp; Results</a:t>
                      </a:r>
                      <a:endParaRPr lang="en-GB" sz="1100" b="0">
                        <a:solidFill>
                          <a:schemeClr val="bg1">
                            <a:lumMod val="65000"/>
                          </a:schemeClr>
                        </a:solidFill>
                        <a:latin typeface="Arial" panose="020B0604020202020204" pitchFamily="34" charset="0"/>
                        <a:ea typeface="+mj-ea"/>
                        <a:cs typeface="Arial" panose="020B0604020202020204" pitchFamily="34" charset="0"/>
                      </a:endParaRPr>
                    </a:p>
                  </a:txBody>
                  <a:tcPr marL="33231" marR="0" marT="199385" marB="42203" anchor="ctr">
                    <a:lnL w="12700" cmpd="sng">
                      <a:noFill/>
                    </a:lnL>
                    <a:lnR w="12700" cmpd="sng">
                      <a:noFill/>
                    </a:lnR>
                    <a:lnT w="28575" cap="flat" cmpd="sng" algn="ctr">
                      <a:noFill/>
                      <a:prstDash val="sysDot"/>
                      <a:round/>
                      <a:headEnd type="none" w="med" len="med"/>
                      <a:tailEnd type="none" w="med" len="med"/>
                    </a:lnT>
                    <a:lnB w="285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GB" sz="1100" b="0">
                          <a:solidFill>
                            <a:schemeClr val="bg1">
                              <a:lumMod val="65000"/>
                            </a:schemeClr>
                          </a:solidFill>
                          <a:latin typeface="Arial" panose="020B0604020202020204" pitchFamily="34" charset="0"/>
                          <a:ea typeface="+mj-ea"/>
                          <a:cs typeface="Arial" panose="020B0604020202020204" pitchFamily="34" charset="0"/>
                        </a:rPr>
                        <a:t>10</a:t>
                      </a:r>
                    </a:p>
                  </a:txBody>
                  <a:tcPr marL="84406" marR="84406" marT="199385" marB="42203" anchor="ctr">
                    <a:lnL w="12700" cmpd="sng">
                      <a:noFill/>
                    </a:lnL>
                    <a:lnR w="12700" cmpd="sng">
                      <a:noFill/>
                    </a:lnR>
                    <a:lnT w="28575" cap="flat" cmpd="sng" algn="ctr">
                      <a:noFill/>
                      <a:prstDash val="sysDot"/>
                      <a:round/>
                      <a:headEnd type="none" w="med" len="med"/>
                      <a:tailEnd type="none" w="med" len="med"/>
                    </a:lnT>
                    <a:lnB w="285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666038">
                <a:tc>
                  <a:txBody>
                    <a:bodyPr/>
                    <a:lstStyle/>
                    <a:p>
                      <a:pPr marL="0" marR="0" indent="0" algn="r" defTabSz="914400" eaLnBrk="1" fontAlgn="auto" latinLnBrk="0" hangingPunct="1">
                        <a:lnSpc>
                          <a:spcPct val="100000"/>
                        </a:lnSpc>
                        <a:spcBef>
                          <a:spcPts val="0"/>
                        </a:spcBef>
                        <a:spcAft>
                          <a:spcPts val="0"/>
                        </a:spcAft>
                        <a:buClrTx/>
                        <a:buSzTx/>
                        <a:buFontTx/>
                        <a:buNone/>
                        <a:tabLst/>
                        <a:defRPr/>
                      </a:pPr>
                      <a:r>
                        <a:rPr lang="en-GB" altLang="ko-KR" sz="2200" b="0">
                          <a:solidFill>
                            <a:schemeClr val="accent1">
                              <a:lumMod val="40000"/>
                              <a:lumOff val="60000"/>
                            </a:schemeClr>
                          </a:solidFill>
                          <a:latin typeface="Arial" panose="020B0604020202020204" pitchFamily="34" charset="0"/>
                          <a:ea typeface="+mj-ea"/>
                          <a:cs typeface="Arial" panose="020B0604020202020204" pitchFamily="34" charset="0"/>
                        </a:rPr>
                        <a:t>3</a:t>
                      </a:r>
                    </a:p>
                  </a:txBody>
                  <a:tcPr marL="84406" marR="84406" marT="42203" marB="42203" anchor="ctr">
                    <a:lnL w="12700" cmpd="sng">
                      <a:noFill/>
                    </a:lnL>
                    <a:lnR w="12700" cmpd="sng">
                      <a:noFill/>
                    </a:lnR>
                    <a:lnT w="28575" cap="flat" cmpd="sng" algn="ctr">
                      <a:noFill/>
                      <a:prstDash val="sysDot"/>
                      <a:round/>
                      <a:headEnd type="none" w="med" len="med"/>
                      <a:tailEnd type="none" w="med" len="med"/>
                    </a:lnT>
                    <a:lnB w="285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l"/>
                      <a:r>
                        <a:rPr lang="en-US" altLang="ko-KR" sz="1100" b="0">
                          <a:solidFill>
                            <a:schemeClr val="bg1">
                              <a:lumMod val="65000"/>
                            </a:schemeClr>
                          </a:solidFill>
                          <a:latin typeface="Arial" panose="020B0604020202020204" pitchFamily="34" charset="0"/>
                          <a:ea typeface="+mj-ea"/>
                          <a:cs typeface="Arial" panose="020B0604020202020204" pitchFamily="34" charset="0"/>
                        </a:rPr>
                        <a:t>Appendices</a:t>
                      </a:r>
                    </a:p>
                  </a:txBody>
                  <a:tcPr marL="33231" marR="0" marT="199385" marB="42203" anchor="ctr">
                    <a:lnL w="12700" cmpd="sng">
                      <a:noFill/>
                    </a:lnL>
                    <a:lnR w="12700" cmpd="sng">
                      <a:noFill/>
                    </a:lnR>
                    <a:lnT w="28575" cap="flat" cmpd="sng" algn="ctr">
                      <a:noFill/>
                      <a:prstDash val="sysDot"/>
                      <a:round/>
                      <a:headEnd type="none" w="med" len="med"/>
                      <a:tailEnd type="none" w="med" len="med"/>
                    </a:lnT>
                    <a:lnB w="285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GB" sz="1100" b="0">
                          <a:solidFill>
                            <a:schemeClr val="bg1">
                              <a:lumMod val="65000"/>
                            </a:schemeClr>
                          </a:solidFill>
                          <a:latin typeface="Arial" panose="020B0604020202020204" pitchFamily="34" charset="0"/>
                          <a:ea typeface="+mj-ea"/>
                          <a:cs typeface="Arial" panose="020B0604020202020204" pitchFamily="34" charset="0"/>
                        </a:rPr>
                        <a:t>26</a:t>
                      </a:r>
                    </a:p>
                  </a:txBody>
                  <a:tcPr marL="84406" marR="84406" marT="199385" marB="42203" anchor="ctr">
                    <a:lnL w="12700" cmpd="sng">
                      <a:noFill/>
                    </a:lnL>
                    <a:lnR w="12700" cmpd="sng">
                      <a:noFill/>
                    </a:lnR>
                    <a:lnT w="28575" cap="flat" cmpd="sng" algn="ctr">
                      <a:noFill/>
                      <a:prstDash val="sysDot"/>
                      <a:round/>
                      <a:headEnd type="none" w="med" len="med"/>
                      <a:tailEnd type="none" w="med" len="med"/>
                    </a:lnT>
                    <a:lnB w="285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7525026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제목 2">
            <a:extLst>
              <a:ext uri="{FF2B5EF4-FFF2-40B4-BE49-F238E27FC236}">
                <a16:creationId xmlns:a16="http://schemas.microsoft.com/office/drawing/2014/main" id="{EC31AAB1-348F-4B38-BBAE-3ED466156B32}"/>
              </a:ext>
            </a:extLst>
          </p:cNvPr>
          <p:cNvSpPr txBox="1">
            <a:spLocks/>
          </p:cNvSpPr>
          <p:nvPr/>
        </p:nvSpPr>
        <p:spPr>
          <a:xfrm>
            <a:off x="399665" y="496343"/>
            <a:ext cx="8591450" cy="586535"/>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4400" b="1" dirty="0">
                <a:solidFill>
                  <a:srgbClr val="00338D"/>
                </a:solidFill>
                <a:latin typeface="KPMG Extralight" panose="020B0303030202040204" pitchFamily="34" charset="0"/>
              </a:rPr>
              <a:t>Major</a:t>
            </a:r>
            <a:r>
              <a:rPr lang="ko-KR" altLang="en-US" sz="4400" b="1" dirty="0">
                <a:solidFill>
                  <a:srgbClr val="00338D"/>
                </a:solidFill>
                <a:latin typeface="KPMG Extralight" panose="020B0303030202040204" pitchFamily="34" charset="0"/>
              </a:rPr>
              <a:t> </a:t>
            </a:r>
            <a:r>
              <a:rPr lang="en-US" altLang="ko-KR" sz="4400" b="1" dirty="0">
                <a:solidFill>
                  <a:srgbClr val="00338D"/>
                </a:solidFill>
                <a:latin typeface="KPMG Extralight" panose="020B0303030202040204" pitchFamily="34" charset="0"/>
              </a:rPr>
              <a:t>Assumptions (9/17)</a:t>
            </a:r>
          </a:p>
        </p:txBody>
      </p:sp>
      <p:sp>
        <p:nvSpPr>
          <p:cNvPr id="10" name="제목 2">
            <a:extLst>
              <a:ext uri="{FF2B5EF4-FFF2-40B4-BE49-F238E27FC236}">
                <a16:creationId xmlns:a16="http://schemas.microsoft.com/office/drawing/2014/main" id="{3C3ECB29-B165-4523-8AEA-B139D1820DD2}"/>
              </a:ext>
            </a:extLst>
          </p:cNvPr>
          <p:cNvSpPr txBox="1">
            <a:spLocks/>
          </p:cNvSpPr>
          <p:nvPr/>
        </p:nvSpPr>
        <p:spPr>
          <a:xfrm>
            <a:off x="399665" y="227197"/>
            <a:ext cx="8591450" cy="273424"/>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2500" b="1">
                <a:solidFill>
                  <a:srgbClr val="00338D"/>
                </a:solidFill>
                <a:latin typeface="KPMG Extralight" panose="020B0303030202040204" pitchFamily="34" charset="0"/>
              </a:rPr>
              <a:t>Assumptions &amp; Results</a:t>
            </a:r>
          </a:p>
        </p:txBody>
      </p:sp>
      <p:sp>
        <p:nvSpPr>
          <p:cNvPr id="23" name="Rectangle 41">
            <a:extLst>
              <a:ext uri="{FF2B5EF4-FFF2-40B4-BE49-F238E27FC236}">
                <a16:creationId xmlns:a16="http://schemas.microsoft.com/office/drawing/2014/main" id="{93D674CF-A236-4C36-856E-A809C9B90530}"/>
              </a:ext>
            </a:extLst>
          </p:cNvPr>
          <p:cNvSpPr>
            <a:spLocks noChangeArrowheads="1"/>
          </p:cNvSpPr>
          <p:nvPr/>
        </p:nvSpPr>
        <p:spPr bwMode="auto">
          <a:xfrm>
            <a:off x="495300" y="1099709"/>
            <a:ext cx="3763131" cy="360000"/>
          </a:xfrm>
          <a:prstGeom prst="rect">
            <a:avLst/>
          </a:prstGeom>
          <a:noFill/>
          <a:ln w="9525">
            <a:noFill/>
            <a:miter lim="800000"/>
            <a:headEnd/>
            <a:tailEnd/>
          </a:ln>
        </p:spPr>
        <p:txBody>
          <a:bodyPr lIns="0" tIns="0" rIns="0" bIns="0" anchor="ctr"/>
          <a:lstStyle/>
          <a:p>
            <a:pPr fontAlgn="base">
              <a:lnSpc>
                <a:spcPct val="120000"/>
              </a:lnSpc>
              <a:spcBef>
                <a:spcPct val="0"/>
              </a:spcBef>
              <a:spcAft>
                <a:spcPct val="0"/>
              </a:spcAft>
            </a:pPr>
            <a:r>
              <a:rPr lang="ko-KR" altLang="en-US" sz="1200" b="1">
                <a:solidFill>
                  <a:srgbClr val="00338D"/>
                </a:solidFill>
                <a:latin typeface="Arial" panose="020B0604020202020204" pitchFamily="34" charset="0"/>
                <a:cs typeface="Arial" panose="020B0604020202020204" pitchFamily="34" charset="0"/>
              </a:rPr>
              <a:t>▌</a:t>
            </a:r>
            <a:r>
              <a:rPr lang="en-US" altLang="ko-KR" sz="1200" b="1">
                <a:solidFill>
                  <a:srgbClr val="00338D"/>
                </a:solidFill>
                <a:latin typeface="Arial" panose="020B0604020202020204" pitchFamily="34" charset="0"/>
                <a:cs typeface="Arial" panose="020B0604020202020204" pitchFamily="34" charset="0"/>
              </a:rPr>
              <a:t>COGS_</a:t>
            </a:r>
            <a:r>
              <a:rPr lang="ko-KR" altLang="en-US" sz="1200" b="1">
                <a:solidFill>
                  <a:srgbClr val="00338D"/>
                </a:solidFill>
                <a:latin typeface="Arial" panose="020B0604020202020204" pitchFamily="34" charset="0"/>
                <a:cs typeface="Arial" panose="020B0604020202020204" pitchFamily="34" charset="0"/>
              </a:rPr>
              <a:t>제조경비 </a:t>
            </a:r>
            <a:r>
              <a:rPr lang="en-US" altLang="ko-KR" sz="1200" b="1">
                <a:solidFill>
                  <a:srgbClr val="00338D"/>
                </a:solidFill>
                <a:latin typeface="Arial" panose="020B0604020202020204" pitchFamily="34" charset="0"/>
                <a:cs typeface="Arial" panose="020B0604020202020204" pitchFamily="34" charset="0"/>
              </a:rPr>
              <a:t>(</a:t>
            </a:r>
            <a:r>
              <a:rPr lang="ko-KR" altLang="en-US" sz="1200" b="1">
                <a:solidFill>
                  <a:srgbClr val="00338D"/>
                </a:solidFill>
                <a:latin typeface="Arial" panose="020B0604020202020204" pitchFamily="34" charset="0"/>
                <a:cs typeface="Arial" panose="020B0604020202020204" pitchFamily="34" charset="0"/>
              </a:rPr>
              <a:t>계속</a:t>
            </a:r>
            <a:r>
              <a:rPr lang="en-US" altLang="ko-KR" sz="1200" b="1">
                <a:solidFill>
                  <a:srgbClr val="00338D"/>
                </a:solidFill>
                <a:latin typeface="Arial" panose="020B0604020202020204" pitchFamily="34" charset="0"/>
                <a:cs typeface="Arial" panose="020B0604020202020204" pitchFamily="34" charset="0"/>
              </a:rPr>
              <a:t>)</a:t>
            </a:r>
            <a:endParaRPr lang="en-US" altLang="ko-KR" sz="1400" b="1">
              <a:solidFill>
                <a:srgbClr val="00338D"/>
              </a:solidFill>
              <a:latin typeface="Arial" panose="020B0604020202020204" pitchFamily="34" charset="0"/>
              <a:cs typeface="Arial" panose="020B0604020202020204" pitchFamily="34" charset="0"/>
            </a:endParaRPr>
          </a:p>
        </p:txBody>
      </p:sp>
      <p:sp>
        <p:nvSpPr>
          <p:cNvPr id="26" name="직사각형 25">
            <a:extLst>
              <a:ext uri="{FF2B5EF4-FFF2-40B4-BE49-F238E27FC236}">
                <a16:creationId xmlns:a16="http://schemas.microsoft.com/office/drawing/2014/main" id="{516F3D39-6891-4F7E-A35B-B57EF537D319}"/>
              </a:ext>
            </a:extLst>
          </p:cNvPr>
          <p:cNvSpPr/>
          <p:nvPr/>
        </p:nvSpPr>
        <p:spPr>
          <a:xfrm>
            <a:off x="495299" y="3498173"/>
            <a:ext cx="4356101" cy="2792559"/>
          </a:xfrm>
          <a:prstGeom prst="rect">
            <a:avLst/>
          </a:prstGeom>
          <a:noFill/>
          <a:ln w="635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t"/>
          <a:lstStyle/>
          <a:p>
            <a:r>
              <a:rPr lang="en-US" altLang="ko-KR" sz="900" dirty="0">
                <a:solidFill>
                  <a:schemeClr val="bg1"/>
                </a:solidFill>
              </a:rPr>
              <a:t>Dd</a:t>
            </a:r>
          </a:p>
          <a:p>
            <a:pPr marL="171450" indent="-171450">
              <a:buFont typeface="Wingdings" panose="05000000000000000000" pitchFamily="2" charset="2"/>
              <a:buChar char="§"/>
            </a:pPr>
            <a:r>
              <a:rPr lang="ko-KR" altLang="en-US" sz="900" b="1" dirty="0">
                <a:solidFill>
                  <a:schemeClr val="tx1"/>
                </a:solidFill>
              </a:rPr>
              <a:t>국내 제조경비 가정 </a:t>
            </a:r>
            <a:r>
              <a:rPr lang="en-US" altLang="ko-KR" sz="900" b="1" dirty="0">
                <a:solidFill>
                  <a:schemeClr val="tx1"/>
                </a:solidFill>
              </a:rPr>
              <a:t>(</a:t>
            </a:r>
            <a:r>
              <a:rPr lang="ko-KR" altLang="en-US" sz="900" b="1" dirty="0">
                <a:solidFill>
                  <a:schemeClr val="tx1"/>
                </a:solidFill>
              </a:rPr>
              <a:t>계속</a:t>
            </a:r>
            <a:r>
              <a:rPr lang="en-US" altLang="ko-KR" sz="900" b="1" dirty="0">
                <a:solidFill>
                  <a:schemeClr val="tx1"/>
                </a:solidFill>
              </a:rPr>
              <a:t>)</a:t>
            </a:r>
            <a:endParaRPr kumimoji="0" lang="en-US" altLang="ko-KR" sz="900" b="1"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266700" indent="-180975" latinLnBrk="1">
              <a:spcBef>
                <a:spcPts val="400"/>
              </a:spcBef>
              <a:buClr>
                <a:srgbClr val="00338D"/>
              </a:buClr>
              <a:buFont typeface="Wingdings" panose="05000000000000000000" pitchFamily="2" charset="2"/>
              <a:buChar char="ü"/>
              <a:defRPr/>
            </a:pP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지급임차료 </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울산공장 임차료에 해당하며</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물가상승률만큼 상승한다고 가정함</a:t>
            </a:r>
            <a:endPar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266700" indent="-180975" latinLnBrk="1">
              <a:spcBef>
                <a:spcPts val="400"/>
              </a:spcBef>
              <a:buClr>
                <a:srgbClr val="00338D"/>
              </a:buClr>
              <a:buFont typeface="Wingdings" panose="05000000000000000000" pitchFamily="2" charset="2"/>
              <a:buChar char="ü"/>
              <a:defRPr/>
            </a:pP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복리후생비 </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의무가입 보험 </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국민</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건강</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고용</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산재</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장기요양 보험</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관련 사업부 부담비용 및 사내 식대비용으로 구성되어 있으며</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과거 </a:t>
            </a:r>
            <a:r>
              <a:rPr lang="en-US" altLang="ko-KR" sz="900" kern="0" dirty="0">
                <a:solidFill>
                  <a:srgbClr val="000000"/>
                </a:solidFill>
                <a:latin typeface="Arial" panose="020B0604020202020204" pitchFamily="34" charset="0"/>
                <a:cs typeface="Arial" panose="020B0604020202020204" pitchFamily="34" charset="0"/>
              </a:rPr>
              <a:t>3</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개년 급여 대비 평균 발생비율인 약 </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13% </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만큼 향후에도 발생한다고 가정함</a:t>
            </a:r>
            <a:endPar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266700" indent="-180975" latinLnBrk="1">
              <a:spcBef>
                <a:spcPts val="400"/>
              </a:spcBef>
              <a:buClr>
                <a:srgbClr val="00338D"/>
              </a:buClr>
              <a:buFont typeface="Wingdings" panose="05000000000000000000" pitchFamily="2" charset="2"/>
              <a:buChar char="ü"/>
              <a:defRPr/>
            </a:pP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소모품비 </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과거 </a:t>
            </a:r>
            <a:r>
              <a:rPr lang="en-US" altLang="ko-KR" sz="900" kern="0" dirty="0">
                <a:solidFill>
                  <a:srgbClr val="000000"/>
                </a:solidFill>
                <a:latin typeface="Arial" panose="020B0604020202020204" pitchFamily="34" charset="0"/>
                <a:cs typeface="Arial" panose="020B0604020202020204" pitchFamily="34" charset="0"/>
              </a:rPr>
              <a:t>3</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개년 평균 단위당 소모품비 단가가</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lang="ko-KR" altLang="en-US" sz="900" kern="0" dirty="0">
                <a:solidFill>
                  <a:srgbClr val="000000"/>
                </a:solidFill>
                <a:latin typeface="Arial" panose="020B0604020202020204" pitchFamily="34" charset="0"/>
                <a:cs typeface="Arial" panose="020B0604020202020204" pitchFamily="34" charset="0"/>
              </a:rPr>
              <a:t>향</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후 물가상승률만큼 상승한다고 가정함</a:t>
            </a:r>
            <a:endPar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266700" indent="-180975" latinLnBrk="1">
              <a:spcBef>
                <a:spcPts val="400"/>
              </a:spcBef>
              <a:buClr>
                <a:srgbClr val="00338D"/>
              </a:buClr>
              <a:buFont typeface="Wingdings" panose="05000000000000000000" pitchFamily="2" charset="2"/>
              <a:buChar char="ü"/>
              <a:defRPr/>
            </a:pP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전력비 </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과거 </a:t>
            </a:r>
            <a:r>
              <a:rPr lang="en-US" altLang="ko-KR" sz="900" kern="0" dirty="0">
                <a:solidFill>
                  <a:srgbClr val="000000"/>
                </a:solidFill>
                <a:latin typeface="Arial" panose="020B0604020202020204" pitchFamily="34" charset="0"/>
                <a:cs typeface="Arial" panose="020B0604020202020204" pitchFamily="34" charset="0"/>
              </a:rPr>
              <a:t>3</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개년 평균 생산시간당 전력비 단가가</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lang="ko-KR" altLang="en-US" sz="900" kern="0" dirty="0">
                <a:solidFill>
                  <a:srgbClr val="000000"/>
                </a:solidFill>
                <a:latin typeface="Arial" panose="020B0604020202020204" pitchFamily="34" charset="0"/>
                <a:cs typeface="Arial" panose="020B0604020202020204" pitchFamily="34" charset="0"/>
              </a:rPr>
              <a:t>향</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후 물가상승률만큼 상승한다고 가정함</a:t>
            </a:r>
            <a:endPar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266700" indent="-180975" latinLnBrk="1">
              <a:spcBef>
                <a:spcPts val="400"/>
              </a:spcBef>
              <a:buClr>
                <a:srgbClr val="00338D"/>
              </a:buClr>
              <a:buFont typeface="Wingdings" panose="05000000000000000000" pitchFamily="2" charset="2"/>
              <a:buChar char="ü"/>
              <a:defRPr/>
            </a:pP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지급수수료 </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청소용역 및 관세관련 수수료 등에 해당되며</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고정비성 성격으로 향후 물가상승률만큼 상승한다고 가정함</a:t>
            </a:r>
            <a:endPar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266700" indent="-180975" latinLnBrk="1">
              <a:spcBef>
                <a:spcPts val="400"/>
              </a:spcBef>
              <a:buClr>
                <a:srgbClr val="00338D"/>
              </a:buClr>
              <a:buFont typeface="Wingdings" panose="05000000000000000000" pitchFamily="2" charset="2"/>
              <a:buChar char="ü"/>
              <a:defRPr/>
            </a:pP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수선비 </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과거 </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3</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개년 평균 단위당 수선비 단가가 향후 물가상승률만큼 상승한다고 가정함</a:t>
            </a:r>
            <a:endPar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266700" indent="-180975" latinLnBrk="1">
              <a:spcBef>
                <a:spcPts val="400"/>
              </a:spcBef>
              <a:buClr>
                <a:srgbClr val="00338D"/>
              </a:buClr>
              <a:buFont typeface="Wingdings" panose="05000000000000000000" pitchFamily="2" charset="2"/>
              <a:buChar char="ü"/>
              <a:defRPr/>
            </a:pP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기타 </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이외 제조경비 금액은 과거 </a:t>
            </a:r>
            <a:r>
              <a:rPr lang="en-US" altLang="ko-KR" sz="900" kern="0" dirty="0">
                <a:solidFill>
                  <a:srgbClr val="000000"/>
                </a:solidFill>
                <a:latin typeface="Arial" panose="020B0604020202020204" pitchFamily="34" charset="0"/>
                <a:cs typeface="Arial" panose="020B0604020202020204" pitchFamily="34" charset="0"/>
              </a:rPr>
              <a:t>3</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개년 평균 금액이 향후에도 발생한다고 가정하였음</a:t>
            </a:r>
            <a:endPar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266700" indent="-180975" latinLnBrk="1">
              <a:spcBef>
                <a:spcPts val="600"/>
              </a:spcBef>
              <a:buClr>
                <a:srgbClr val="00338D"/>
              </a:buClr>
              <a:buFont typeface="Wingdings" panose="05000000000000000000" pitchFamily="2" charset="2"/>
              <a:buChar char="ü"/>
              <a:defRPr/>
            </a:pPr>
            <a:endPar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266700" indent="-180975" latinLnBrk="1">
              <a:spcBef>
                <a:spcPts val="600"/>
              </a:spcBef>
              <a:buClr>
                <a:srgbClr val="00338D"/>
              </a:buClr>
              <a:buFont typeface="Wingdings" panose="05000000000000000000" pitchFamily="2" charset="2"/>
              <a:buChar char="ü"/>
              <a:defRPr/>
            </a:pPr>
            <a:endPar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266700" indent="-180975" latinLnBrk="1">
              <a:spcBef>
                <a:spcPts val="600"/>
              </a:spcBef>
              <a:buClr>
                <a:srgbClr val="00338D"/>
              </a:buClr>
              <a:buFont typeface="Wingdings" panose="05000000000000000000" pitchFamily="2" charset="2"/>
              <a:buChar char="ü"/>
              <a:defRPr/>
            </a:pPr>
            <a:endPar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266700" indent="-180975" latinLnBrk="1">
              <a:spcBef>
                <a:spcPts val="600"/>
              </a:spcBef>
              <a:buClr>
                <a:srgbClr val="00338D"/>
              </a:buClr>
              <a:buFont typeface="Wingdings" panose="05000000000000000000" pitchFamily="2" charset="2"/>
              <a:buChar char="ü"/>
              <a:defRPr/>
            </a:pPr>
            <a:endPar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266700" indent="-180975" latinLnBrk="1">
              <a:spcBef>
                <a:spcPts val="600"/>
              </a:spcBef>
              <a:buClr>
                <a:srgbClr val="00338D"/>
              </a:buClr>
              <a:buFont typeface="Wingdings" panose="05000000000000000000" pitchFamily="2" charset="2"/>
              <a:buChar char="ü"/>
              <a:defRPr/>
            </a:pPr>
            <a:endPar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266700" indent="-180975" latinLnBrk="1">
              <a:spcBef>
                <a:spcPts val="600"/>
              </a:spcBef>
              <a:buClr>
                <a:srgbClr val="00338D"/>
              </a:buClr>
              <a:buFont typeface="Wingdings" panose="05000000000000000000" pitchFamily="2" charset="2"/>
              <a:buChar char="ü"/>
              <a:defRPr/>
            </a:pPr>
            <a:endPar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1" hangingPunct="1">
              <a:lnSpc>
                <a:spcPct val="100000"/>
              </a:lnSpc>
              <a:spcBef>
                <a:spcPts val="600"/>
              </a:spcBef>
              <a:spcAft>
                <a:spcPts val="0"/>
              </a:spcAft>
              <a:buClr>
                <a:srgbClr val="00338D"/>
              </a:buClr>
              <a:buSzTx/>
              <a:buFont typeface="Wingdings" panose="05000000000000000000" pitchFamily="2" charset="2"/>
              <a:buNone/>
              <a:tabLst/>
              <a:defRPr/>
            </a:pPr>
            <a:endPar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266700" indent="-171450">
              <a:buFont typeface="Wingdings" panose="05000000000000000000" pitchFamily="2" charset="2"/>
              <a:buChar char="ü"/>
            </a:pPr>
            <a:endPar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266700" indent="-171450">
              <a:buFont typeface="Wingdings" panose="05000000000000000000" pitchFamily="2" charset="2"/>
              <a:buChar char="ü"/>
            </a:pPr>
            <a:endParaRPr kumimoji="0" lang="en-US" altLang="ko-KR" sz="8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266700" indent="-171450">
              <a:buFont typeface="Wingdings" panose="05000000000000000000" pitchFamily="2" charset="2"/>
              <a:buChar char="ü"/>
            </a:pPr>
            <a:endParaRPr lang="en-US" altLang="ko-KR" sz="800" dirty="0">
              <a:solidFill>
                <a:schemeClr val="tx1"/>
              </a:solidFill>
              <a:latin typeface="Arial" panose="020B0604020202020204" pitchFamily="34" charset="0"/>
              <a:cs typeface="Arial" panose="020B0604020202020204" pitchFamily="34" charset="0"/>
            </a:endParaRPr>
          </a:p>
          <a:p>
            <a:pPr marL="266700" indent="-171450">
              <a:buFont typeface="Wingdings" panose="05000000000000000000" pitchFamily="2" charset="2"/>
              <a:buChar char="ü"/>
            </a:pPr>
            <a:endParaRPr lang="en-US" altLang="ko-KR" sz="800" dirty="0">
              <a:solidFill>
                <a:schemeClr val="tx1"/>
              </a:solidFill>
              <a:latin typeface="Arial" panose="020B0604020202020204" pitchFamily="34" charset="0"/>
              <a:cs typeface="Arial" panose="020B0604020202020204" pitchFamily="34" charset="0"/>
            </a:endParaRPr>
          </a:p>
          <a:p>
            <a:pPr marL="266700" indent="-171450">
              <a:buFont typeface="Wingdings" panose="05000000000000000000" pitchFamily="2" charset="2"/>
              <a:buChar char="ü"/>
            </a:pPr>
            <a:endParaRPr lang="en-US" altLang="ko-KR" sz="800" dirty="0">
              <a:solidFill>
                <a:schemeClr val="tx1"/>
              </a:solidFill>
              <a:latin typeface="Arial" panose="020B0604020202020204" pitchFamily="34" charset="0"/>
              <a:cs typeface="Arial" panose="020B0604020202020204" pitchFamily="34" charset="0"/>
            </a:endParaRPr>
          </a:p>
          <a:p>
            <a:pPr marL="266700" indent="-171450">
              <a:buFont typeface="Wingdings" panose="05000000000000000000" pitchFamily="2" charset="2"/>
              <a:buChar char="ü"/>
            </a:pPr>
            <a:endParaRPr lang="en-US" altLang="ko-KR" sz="800" dirty="0">
              <a:solidFill>
                <a:schemeClr val="tx1"/>
              </a:solidFill>
              <a:latin typeface="Arial" panose="020B0604020202020204" pitchFamily="34" charset="0"/>
              <a:cs typeface="Arial" panose="020B0604020202020204" pitchFamily="34" charset="0"/>
            </a:endParaRPr>
          </a:p>
          <a:p>
            <a:pPr marL="95250"/>
            <a:endParaRPr lang="en-US" altLang="ko-KR" sz="800" dirty="0">
              <a:solidFill>
                <a:schemeClr val="tx1"/>
              </a:solidFill>
              <a:latin typeface="Arial" panose="020B0604020202020204" pitchFamily="34" charset="0"/>
              <a:cs typeface="Arial" panose="020B0604020202020204" pitchFamily="34" charset="0"/>
            </a:endParaRPr>
          </a:p>
          <a:p>
            <a:pPr marL="266700" indent="-171450">
              <a:buFont typeface="Wingdings" panose="05000000000000000000" pitchFamily="2" charset="2"/>
              <a:buChar char="ü"/>
            </a:pPr>
            <a:endParaRPr kumimoji="0" lang="en-US" altLang="ko-KR" sz="8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266700" indent="-171450">
              <a:buFont typeface="Wingdings" panose="05000000000000000000" pitchFamily="2" charset="2"/>
              <a:buChar char="ü"/>
            </a:pPr>
            <a:endParaRPr lang="ko-KR" altLang="en-US" sz="900" dirty="0">
              <a:solidFill>
                <a:schemeClr val="tx1"/>
              </a:solidFill>
              <a:latin typeface="Arial" panose="020B0604020202020204" pitchFamily="34" charset="0"/>
              <a:cs typeface="Arial" panose="020B0604020202020204" pitchFamily="34" charset="0"/>
            </a:endParaRPr>
          </a:p>
        </p:txBody>
      </p:sp>
      <p:sp>
        <p:nvSpPr>
          <p:cNvPr id="31" name="직사각형 30">
            <a:extLst>
              <a:ext uri="{FF2B5EF4-FFF2-40B4-BE49-F238E27FC236}">
                <a16:creationId xmlns:a16="http://schemas.microsoft.com/office/drawing/2014/main" id="{6E41208B-C894-4055-9693-9F14BD11EE06}"/>
              </a:ext>
            </a:extLst>
          </p:cNvPr>
          <p:cNvSpPr/>
          <p:nvPr/>
        </p:nvSpPr>
        <p:spPr>
          <a:xfrm>
            <a:off x="5054600" y="3498174"/>
            <a:ext cx="4356101" cy="2792557"/>
          </a:xfrm>
          <a:prstGeom prst="rect">
            <a:avLst/>
          </a:prstGeom>
          <a:noFill/>
          <a:ln w="635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t"/>
          <a:lstStyle/>
          <a:p>
            <a:r>
              <a:rPr lang="en-US" altLang="ko-KR" sz="900" dirty="0">
                <a:solidFill>
                  <a:schemeClr val="bg1"/>
                </a:solidFill>
              </a:rPr>
              <a:t>Dd</a:t>
            </a:r>
          </a:p>
          <a:p>
            <a:pPr marL="171450" indent="-171450">
              <a:buFont typeface="Wingdings" panose="05000000000000000000" pitchFamily="2" charset="2"/>
              <a:buChar char="§"/>
            </a:pPr>
            <a:r>
              <a:rPr lang="ko-KR" altLang="en-US" sz="900" b="1" dirty="0">
                <a:solidFill>
                  <a:schemeClr val="tx1"/>
                </a:solidFill>
              </a:rPr>
              <a:t>해외 제조경비 가정 </a:t>
            </a:r>
            <a:r>
              <a:rPr lang="en-US" altLang="ko-KR" sz="900" b="1" dirty="0">
                <a:solidFill>
                  <a:schemeClr val="tx1"/>
                </a:solidFill>
              </a:rPr>
              <a:t>(</a:t>
            </a:r>
            <a:r>
              <a:rPr lang="ko-KR" altLang="en-US" sz="900" b="1" dirty="0">
                <a:solidFill>
                  <a:schemeClr val="tx1"/>
                </a:solidFill>
              </a:rPr>
              <a:t>계속</a:t>
            </a:r>
            <a:r>
              <a:rPr lang="en-US" altLang="ko-KR" sz="900" b="1" dirty="0">
                <a:solidFill>
                  <a:schemeClr val="tx1"/>
                </a:solidFill>
              </a:rPr>
              <a:t>)</a:t>
            </a:r>
          </a:p>
          <a:p>
            <a:pPr marL="266700" indent="-180975" latinLnBrk="1">
              <a:spcBef>
                <a:spcPts val="400"/>
              </a:spcBef>
              <a:buClr>
                <a:srgbClr val="00338D"/>
              </a:buClr>
              <a:buFont typeface="Wingdings" panose="05000000000000000000" pitchFamily="2" charset="2"/>
              <a:buChar char="ü"/>
              <a:defRPr/>
            </a:pP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복리후생비 </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국내와 동일하게 급여 대비 약 </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13% (</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국내 과거 </a:t>
            </a:r>
            <a:r>
              <a:rPr lang="en-US" altLang="ko-KR" sz="900" kern="0" dirty="0">
                <a:solidFill>
                  <a:srgbClr val="000000"/>
                </a:solidFill>
                <a:latin typeface="Arial" panose="020B0604020202020204" pitchFamily="34" charset="0"/>
                <a:cs typeface="Arial" panose="020B0604020202020204" pitchFamily="34" charset="0"/>
              </a:rPr>
              <a:t>3</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개년 평균</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만큼 발생한다고 가정함</a:t>
            </a:r>
            <a:endPar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266700" indent="-180975" latinLnBrk="1">
              <a:spcBef>
                <a:spcPts val="400"/>
              </a:spcBef>
              <a:buClr>
                <a:srgbClr val="00338D"/>
              </a:buClr>
              <a:buFont typeface="Wingdings" panose="05000000000000000000" pitchFamily="2" charset="2"/>
              <a:buChar char="ü"/>
              <a:defRPr/>
            </a:pPr>
            <a:r>
              <a:rPr lang="ko-KR" altLang="en-US" sz="900" kern="0" dirty="0">
                <a:solidFill>
                  <a:srgbClr val="000000"/>
                </a:solidFill>
                <a:latin typeface="Arial" panose="020B0604020202020204" pitchFamily="34" charset="0"/>
                <a:cs typeface="Arial" panose="020B0604020202020204" pitchFamily="34" charset="0"/>
              </a:rPr>
              <a:t>소모품비 </a:t>
            </a:r>
            <a:r>
              <a:rPr lang="en-US" altLang="ko-KR" sz="900" kern="0" dirty="0">
                <a:solidFill>
                  <a:srgbClr val="000000"/>
                </a:solidFill>
                <a:latin typeface="Arial" panose="020B0604020202020204" pitchFamily="34" charset="0"/>
                <a:cs typeface="Arial" panose="020B0604020202020204" pitchFamily="34" charset="0"/>
              </a:rPr>
              <a:t>: </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국내와 동일하게 과거 </a:t>
            </a:r>
            <a:r>
              <a:rPr lang="en-US" altLang="ko-KR" sz="900" kern="0" dirty="0">
                <a:solidFill>
                  <a:srgbClr val="000000"/>
                </a:solidFill>
                <a:latin typeface="Arial" panose="020B0604020202020204" pitchFamily="34" charset="0"/>
                <a:cs typeface="Arial" panose="020B0604020202020204" pitchFamily="34" charset="0"/>
              </a:rPr>
              <a:t>3</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개년 평균 단위당 소모품비 단가가</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lang="ko-KR" altLang="en-US" sz="900" kern="0" dirty="0">
                <a:solidFill>
                  <a:srgbClr val="000000"/>
                </a:solidFill>
                <a:latin typeface="Arial" panose="020B0604020202020204" pitchFamily="34" charset="0"/>
                <a:cs typeface="Arial" panose="020B0604020202020204" pitchFamily="34" charset="0"/>
              </a:rPr>
              <a:t>향</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후 물가상승률만큼 상승한다고 가정함</a:t>
            </a:r>
            <a:endPar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266700" indent="-180975" latinLnBrk="1">
              <a:spcBef>
                <a:spcPts val="400"/>
              </a:spcBef>
              <a:buClr>
                <a:srgbClr val="00338D"/>
              </a:buClr>
              <a:buFont typeface="Wingdings" panose="05000000000000000000" pitchFamily="2" charset="2"/>
              <a:buChar char="ü"/>
              <a:defRPr/>
            </a:pP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전력비 </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2021</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년 국내 전력비 단가에 국내 대비 미국 산업용 전기요금 </a:t>
            </a:r>
            <a:r>
              <a:rPr kumimoji="0" lang="ko-KR" altLang="en-US" sz="900" b="0" i="0" u="none" strike="noStrike" kern="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요율을</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적용</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전력비 단가를 산출</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물가상승률만큼 상승한다고 가정함</a:t>
            </a:r>
            <a:endPar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266700" indent="-180975" latinLnBrk="1">
              <a:spcBef>
                <a:spcPts val="400"/>
              </a:spcBef>
              <a:buClr>
                <a:srgbClr val="00338D"/>
              </a:buClr>
              <a:buFont typeface="Wingdings" panose="05000000000000000000" pitchFamily="2" charset="2"/>
              <a:buChar char="ü"/>
              <a:defRPr/>
            </a:pP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지급수수료 </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국내 지급수수료는 청소용역 및 관세관련 수수료 등으로</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이는 미국 진출 시 발생하지 않는다고 가정함</a:t>
            </a:r>
            <a:endParaRPr lang="en-US" altLang="ko-KR" sz="900" kern="0" dirty="0">
              <a:solidFill>
                <a:srgbClr val="000000"/>
              </a:solidFill>
              <a:latin typeface="Arial" panose="020B0604020202020204" pitchFamily="34" charset="0"/>
              <a:cs typeface="Arial" panose="020B0604020202020204" pitchFamily="34" charset="0"/>
            </a:endParaRPr>
          </a:p>
          <a:p>
            <a:pPr marL="266700" indent="-180975" latinLnBrk="1">
              <a:spcBef>
                <a:spcPts val="400"/>
              </a:spcBef>
              <a:buClr>
                <a:srgbClr val="00338D"/>
              </a:buClr>
              <a:buFont typeface="Wingdings" panose="05000000000000000000" pitchFamily="2" charset="2"/>
              <a:buChar char="ü"/>
              <a:defRPr/>
            </a:pP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수선비 </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국내와 동일하게 과거 </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3</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개년 평균 단위당 수선비 단가가 향후 물가상승률만큼 상승한다고 가정함</a:t>
            </a:r>
            <a:endPar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266700" indent="-180975" latinLnBrk="1">
              <a:spcBef>
                <a:spcPts val="400"/>
              </a:spcBef>
              <a:buClr>
                <a:srgbClr val="00338D"/>
              </a:buClr>
              <a:buFont typeface="Wingdings" panose="05000000000000000000" pitchFamily="2" charset="2"/>
              <a:buChar char="ü"/>
              <a:defRPr/>
            </a:pP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기타 </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이외 제조경비 금액은 미국 진출 시 발생하지 않는다고 가정함</a:t>
            </a:r>
            <a:endPar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266700" indent="-180975" latinLnBrk="1">
              <a:spcBef>
                <a:spcPts val="300"/>
              </a:spcBef>
              <a:buClr>
                <a:srgbClr val="00338D"/>
              </a:buClr>
              <a:buFont typeface="Wingdings" panose="05000000000000000000" pitchFamily="2" charset="2"/>
              <a:buChar char="ü"/>
              <a:defRPr/>
            </a:pPr>
            <a:endPar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266700" indent="-180975" latinLnBrk="1">
              <a:spcBef>
                <a:spcPts val="600"/>
              </a:spcBef>
              <a:buClr>
                <a:srgbClr val="00338D"/>
              </a:buClr>
              <a:buFont typeface="Wingdings" panose="05000000000000000000" pitchFamily="2" charset="2"/>
              <a:buChar char="ü"/>
              <a:defRPr/>
            </a:pPr>
            <a:endPar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266700" indent="-180975" latinLnBrk="1">
              <a:spcBef>
                <a:spcPts val="600"/>
              </a:spcBef>
              <a:buClr>
                <a:srgbClr val="00338D"/>
              </a:buClr>
              <a:buFont typeface="Wingdings" panose="05000000000000000000" pitchFamily="2" charset="2"/>
              <a:buChar char="ü"/>
              <a:defRPr/>
            </a:pPr>
            <a:endPar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266700" indent="-180975" latinLnBrk="1">
              <a:spcBef>
                <a:spcPts val="600"/>
              </a:spcBef>
              <a:buClr>
                <a:srgbClr val="00338D"/>
              </a:buClr>
              <a:buFont typeface="Wingdings" panose="05000000000000000000" pitchFamily="2" charset="2"/>
              <a:buChar char="ü"/>
              <a:defRPr/>
            </a:pPr>
            <a:endPar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266700" indent="-180975" latinLnBrk="1">
              <a:spcBef>
                <a:spcPts val="600"/>
              </a:spcBef>
              <a:buClr>
                <a:srgbClr val="00338D"/>
              </a:buClr>
              <a:buFont typeface="Wingdings" panose="05000000000000000000" pitchFamily="2" charset="2"/>
              <a:buChar char="ü"/>
              <a:defRPr/>
            </a:pPr>
            <a:endPar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266700" indent="-180975" latinLnBrk="1">
              <a:spcBef>
                <a:spcPts val="600"/>
              </a:spcBef>
              <a:buClr>
                <a:srgbClr val="00338D"/>
              </a:buClr>
              <a:buFont typeface="Wingdings" panose="05000000000000000000" pitchFamily="2" charset="2"/>
              <a:buChar char="ü"/>
              <a:defRPr/>
            </a:pPr>
            <a:endPar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95250"/>
            <a:r>
              <a:rPr lang="en-US" altLang="ko-KR" sz="900" dirty="0">
                <a:solidFill>
                  <a:schemeClr val="tx1"/>
                </a:solidFill>
                <a:latin typeface="Arial" panose="020B0604020202020204" pitchFamily="34" charset="0"/>
                <a:cs typeface="Arial" panose="020B0604020202020204" pitchFamily="34" charset="0"/>
              </a:rPr>
              <a:t> </a:t>
            </a:r>
            <a:endParaRPr lang="ko-KR" altLang="en-US" sz="900" dirty="0">
              <a:solidFill>
                <a:schemeClr val="tx1"/>
              </a:solidFill>
              <a:latin typeface="Arial" panose="020B0604020202020204" pitchFamily="34" charset="0"/>
              <a:cs typeface="Arial" panose="020B0604020202020204" pitchFamily="34" charset="0"/>
            </a:endParaRPr>
          </a:p>
        </p:txBody>
      </p:sp>
      <p:sp>
        <p:nvSpPr>
          <p:cNvPr id="16" name="TextBox 15">
            <a:extLst>
              <a:ext uri="{FF2B5EF4-FFF2-40B4-BE49-F238E27FC236}">
                <a16:creationId xmlns:a16="http://schemas.microsoft.com/office/drawing/2014/main" id="{9F14E7A2-3452-4EFA-849D-0695D52AD3F2}"/>
              </a:ext>
            </a:extLst>
          </p:cNvPr>
          <p:cNvSpPr txBox="1"/>
          <p:nvPr/>
        </p:nvSpPr>
        <p:spPr>
          <a:xfrm>
            <a:off x="5135482" y="1342615"/>
            <a:ext cx="4275218" cy="126364"/>
          </a:xfrm>
          <a:prstGeom prst="rect">
            <a:avLst/>
          </a:prstGeom>
          <a:noFill/>
        </p:spPr>
        <p:txBody>
          <a:bodyPr wrap="square" lIns="0" tIns="0" rIns="0" bIns="0" rtlCol="0">
            <a:spAutoFit/>
          </a:bodyPr>
          <a:lstStyle/>
          <a:p>
            <a:pPr algn="r"/>
            <a:r>
              <a:rPr lang="en-US" altLang="ko-KR" sz="800" dirty="0">
                <a:latin typeface="Arial" panose="020B0604020202020204" pitchFamily="34" charset="0"/>
                <a:ea typeface="+mj-ea"/>
                <a:cs typeface="Arial" panose="020B0604020202020204" pitchFamily="34" charset="0"/>
              </a:rPr>
              <a:t>(Source: </a:t>
            </a:r>
            <a:r>
              <a:rPr lang="ko-KR" altLang="en-US" sz="800" dirty="0">
                <a:latin typeface="Arial" panose="020B0604020202020204" pitchFamily="34" charset="0"/>
                <a:ea typeface="+mj-ea"/>
                <a:cs typeface="Arial" panose="020B0604020202020204" pitchFamily="34" charset="0"/>
              </a:rPr>
              <a:t>사업부 제시 자료</a:t>
            </a:r>
            <a:r>
              <a:rPr lang="en-US" altLang="ko-KR" sz="800" dirty="0">
                <a:latin typeface="Arial" panose="020B0604020202020204" pitchFamily="34" charset="0"/>
                <a:ea typeface="+mj-ea"/>
                <a:cs typeface="Arial" panose="020B0604020202020204" pitchFamily="34" charset="0"/>
              </a:rPr>
              <a:t>, KPMG Analysis)</a:t>
            </a:r>
          </a:p>
        </p:txBody>
      </p:sp>
      <p:sp>
        <p:nvSpPr>
          <p:cNvPr id="20" name="직사각형 19">
            <a:extLst>
              <a:ext uri="{FF2B5EF4-FFF2-40B4-BE49-F238E27FC236}">
                <a16:creationId xmlns:a16="http://schemas.microsoft.com/office/drawing/2014/main" id="{BB7D7AC5-E2F8-4BBC-B4FD-03049472353C}"/>
              </a:ext>
            </a:extLst>
          </p:cNvPr>
          <p:cNvSpPr/>
          <p:nvPr/>
        </p:nvSpPr>
        <p:spPr>
          <a:xfrm>
            <a:off x="1572241" y="2115123"/>
            <a:ext cx="7838459" cy="103904"/>
          </a:xfrm>
          <a:prstGeom prst="rect">
            <a:avLst/>
          </a:prstGeom>
          <a:solidFill>
            <a:srgbClr val="FF0000">
              <a:alpha val="20000"/>
            </a:srgbClr>
          </a:solid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직사각형 21">
            <a:extLst>
              <a:ext uri="{FF2B5EF4-FFF2-40B4-BE49-F238E27FC236}">
                <a16:creationId xmlns:a16="http://schemas.microsoft.com/office/drawing/2014/main" id="{AE233905-F5AC-417A-984D-6D09A2C293D1}"/>
              </a:ext>
            </a:extLst>
          </p:cNvPr>
          <p:cNvSpPr/>
          <p:nvPr/>
        </p:nvSpPr>
        <p:spPr>
          <a:xfrm>
            <a:off x="1572241" y="2648523"/>
            <a:ext cx="7838459" cy="103904"/>
          </a:xfrm>
          <a:prstGeom prst="rect">
            <a:avLst/>
          </a:prstGeom>
          <a:solidFill>
            <a:srgbClr val="FF0000">
              <a:alpha val="20000"/>
            </a:srgbClr>
          </a:solid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직사각형 23">
            <a:extLst>
              <a:ext uri="{FF2B5EF4-FFF2-40B4-BE49-F238E27FC236}">
                <a16:creationId xmlns:a16="http://schemas.microsoft.com/office/drawing/2014/main" id="{F5DDFB9B-1738-42BF-950C-39DB3E8EC6EB}"/>
              </a:ext>
            </a:extLst>
          </p:cNvPr>
          <p:cNvSpPr/>
          <p:nvPr/>
        </p:nvSpPr>
        <p:spPr>
          <a:xfrm>
            <a:off x="1572240" y="3189970"/>
            <a:ext cx="7838459" cy="103904"/>
          </a:xfrm>
          <a:prstGeom prst="rect">
            <a:avLst/>
          </a:prstGeom>
          <a:solidFill>
            <a:srgbClr val="FF0000">
              <a:alpha val="20000"/>
            </a:srgbClr>
          </a:solid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직사각형 27">
            <a:extLst>
              <a:ext uri="{FF2B5EF4-FFF2-40B4-BE49-F238E27FC236}">
                <a16:creationId xmlns:a16="http://schemas.microsoft.com/office/drawing/2014/main" id="{6297EBA3-C6A9-455C-8D0A-EE6F41899902}"/>
              </a:ext>
            </a:extLst>
          </p:cNvPr>
          <p:cNvSpPr/>
          <p:nvPr/>
        </p:nvSpPr>
        <p:spPr>
          <a:xfrm>
            <a:off x="647614" y="3413760"/>
            <a:ext cx="910341" cy="172720"/>
          </a:xfrm>
          <a:prstGeom prst="rect">
            <a:avLst/>
          </a:prstGeom>
          <a:solidFill>
            <a:srgbClr val="00338D"/>
          </a:solidFill>
          <a:ln w="635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altLang="ko-KR" sz="900" b="1" dirty="0">
                <a:solidFill>
                  <a:schemeClr val="bg1"/>
                </a:solidFill>
                <a:latin typeface="Arial" panose="020B0604020202020204" pitchFamily="34" charset="0"/>
                <a:cs typeface="Arial" panose="020B0604020202020204" pitchFamily="34" charset="0"/>
              </a:rPr>
              <a:t>Case </a:t>
            </a:r>
            <a:r>
              <a:rPr lang="ko-KR" altLang="en-US" sz="900" b="1" dirty="0">
                <a:solidFill>
                  <a:schemeClr val="bg1"/>
                </a:solidFill>
                <a:latin typeface="Arial" panose="020B0604020202020204" pitchFamily="34" charset="0"/>
                <a:cs typeface="Arial" panose="020B0604020202020204" pitchFamily="34" charset="0"/>
              </a:rPr>
              <a:t>공통</a:t>
            </a:r>
          </a:p>
        </p:txBody>
      </p:sp>
      <p:sp>
        <p:nvSpPr>
          <p:cNvPr id="29" name="직사각형 28">
            <a:extLst>
              <a:ext uri="{FF2B5EF4-FFF2-40B4-BE49-F238E27FC236}">
                <a16:creationId xmlns:a16="http://schemas.microsoft.com/office/drawing/2014/main" id="{680B121A-3418-4139-A3A9-0FE1D6B1B6A6}"/>
              </a:ext>
            </a:extLst>
          </p:cNvPr>
          <p:cNvSpPr/>
          <p:nvPr/>
        </p:nvSpPr>
        <p:spPr>
          <a:xfrm>
            <a:off x="5202769" y="3423568"/>
            <a:ext cx="910341" cy="172720"/>
          </a:xfrm>
          <a:prstGeom prst="rect">
            <a:avLst/>
          </a:prstGeom>
          <a:solidFill>
            <a:srgbClr val="00338D"/>
          </a:solidFill>
          <a:ln w="635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altLang="ko-KR" sz="900" b="1" dirty="0">
                <a:solidFill>
                  <a:schemeClr val="bg1"/>
                </a:solidFill>
                <a:latin typeface="Arial" panose="020B0604020202020204" pitchFamily="34" charset="0"/>
                <a:cs typeface="Arial" panose="020B0604020202020204" pitchFamily="34" charset="0"/>
              </a:rPr>
              <a:t>Case 1,2</a:t>
            </a:r>
            <a:endParaRPr lang="ko-KR" altLang="en-US" sz="900" b="1" dirty="0">
              <a:solidFill>
                <a:schemeClr val="bg1"/>
              </a:solidFill>
              <a:latin typeface="Arial" panose="020B0604020202020204" pitchFamily="34" charset="0"/>
              <a:cs typeface="Arial" panose="020B0604020202020204" pitchFamily="34" charset="0"/>
            </a:endParaRPr>
          </a:p>
        </p:txBody>
      </p:sp>
      <p:sp>
        <p:nvSpPr>
          <p:cNvPr id="15" name="직사각형 14">
            <a:extLst>
              <a:ext uri="{FF2B5EF4-FFF2-40B4-BE49-F238E27FC236}">
                <a16:creationId xmlns:a16="http://schemas.microsoft.com/office/drawing/2014/main" id="{8E038FFC-93FC-4065-9B6D-40BCADB6BB9D}"/>
              </a:ext>
            </a:extLst>
          </p:cNvPr>
          <p:cNvSpPr/>
          <p:nvPr/>
        </p:nvSpPr>
        <p:spPr>
          <a:xfrm>
            <a:off x="495298" y="3289002"/>
            <a:ext cx="4356101" cy="107722"/>
          </a:xfrm>
          <a:prstGeom prst="rect">
            <a:avLst/>
          </a:prstGeom>
        </p:spPr>
        <p:txBody>
          <a:bodyPr wrap="square" lIns="0" tIns="0" rIns="0" bIns="0" anchor="b">
            <a:spAutoFit/>
          </a:bodyPr>
          <a:lstStyle/>
          <a:p>
            <a:pPr>
              <a:defRPr/>
            </a:pPr>
            <a:r>
              <a:rPr lang="en-US" altLang="ko-KR" sz="700" kern="0" dirty="0">
                <a:latin typeface="Arial" panose="020B0604020202020204" pitchFamily="34" charset="0"/>
                <a:ea typeface="+mj-ea"/>
                <a:cs typeface="Arial" panose="020B0604020202020204" pitchFamily="34" charset="0"/>
              </a:rPr>
              <a:t>Note 1: Actual COGS</a:t>
            </a:r>
            <a:r>
              <a:rPr lang="ko-KR" altLang="en-US" sz="700" kern="0" dirty="0">
                <a:latin typeface="Arial" panose="020B0604020202020204" pitchFamily="34" charset="0"/>
                <a:ea typeface="+mj-ea"/>
                <a:cs typeface="Arial" panose="020B0604020202020204" pitchFamily="34" charset="0"/>
              </a:rPr>
              <a:t>는 기타재고변동 등 포함</a:t>
            </a:r>
            <a:endParaRPr lang="en-US" altLang="ko-KR" sz="700" kern="0" dirty="0">
              <a:latin typeface="Arial" panose="020B0604020202020204" pitchFamily="34" charset="0"/>
              <a:ea typeface="+mj-ea"/>
              <a:cs typeface="Arial" panose="020B0604020202020204" pitchFamily="34" charset="0"/>
            </a:endParaRPr>
          </a:p>
        </p:txBody>
      </p:sp>
      <p:graphicFrame>
        <p:nvGraphicFramePr>
          <p:cNvPr id="18" name="표 17">
            <a:extLst>
              <a:ext uri="{FF2B5EF4-FFF2-40B4-BE49-F238E27FC236}">
                <a16:creationId xmlns:a16="http://schemas.microsoft.com/office/drawing/2014/main" id="{D27D121A-A720-44A4-938A-5B3344C0D771}"/>
              </a:ext>
            </a:extLst>
          </p:cNvPr>
          <p:cNvGraphicFramePr>
            <a:graphicFrameLocks noGrp="1"/>
          </p:cNvGraphicFramePr>
          <p:nvPr>
            <p:extLst>
              <p:ext uri="{D42A27DB-BD31-4B8C-83A1-F6EECF244321}">
                <p14:modId xmlns:p14="http://schemas.microsoft.com/office/powerpoint/2010/main" val="1054351282"/>
              </p:ext>
            </p:extLst>
          </p:nvPr>
        </p:nvGraphicFramePr>
        <p:xfrm>
          <a:off x="495299" y="1476540"/>
          <a:ext cx="8915408" cy="1813560"/>
        </p:xfrm>
        <a:graphic>
          <a:graphicData uri="http://schemas.openxmlformats.org/drawingml/2006/table">
            <a:tbl>
              <a:tblPr/>
              <a:tblGrid>
                <a:gridCol w="1069849">
                  <a:extLst>
                    <a:ext uri="{9D8B030D-6E8A-4147-A177-3AD203B41FA5}">
                      <a16:colId xmlns:a16="http://schemas.microsoft.com/office/drawing/2014/main" val="2084094682"/>
                    </a:ext>
                  </a:extLst>
                </a:gridCol>
                <a:gridCol w="1069849">
                  <a:extLst>
                    <a:ext uri="{9D8B030D-6E8A-4147-A177-3AD203B41FA5}">
                      <a16:colId xmlns:a16="http://schemas.microsoft.com/office/drawing/2014/main" val="1735593211"/>
                    </a:ext>
                  </a:extLst>
                </a:gridCol>
                <a:gridCol w="677571">
                  <a:extLst>
                    <a:ext uri="{9D8B030D-6E8A-4147-A177-3AD203B41FA5}">
                      <a16:colId xmlns:a16="http://schemas.microsoft.com/office/drawing/2014/main" val="215447901"/>
                    </a:ext>
                  </a:extLst>
                </a:gridCol>
                <a:gridCol w="677571">
                  <a:extLst>
                    <a:ext uri="{9D8B030D-6E8A-4147-A177-3AD203B41FA5}">
                      <a16:colId xmlns:a16="http://schemas.microsoft.com/office/drawing/2014/main" val="151791895"/>
                    </a:ext>
                  </a:extLst>
                </a:gridCol>
                <a:gridCol w="677571">
                  <a:extLst>
                    <a:ext uri="{9D8B030D-6E8A-4147-A177-3AD203B41FA5}">
                      <a16:colId xmlns:a16="http://schemas.microsoft.com/office/drawing/2014/main" val="2527012931"/>
                    </a:ext>
                  </a:extLst>
                </a:gridCol>
                <a:gridCol w="677571">
                  <a:extLst>
                    <a:ext uri="{9D8B030D-6E8A-4147-A177-3AD203B41FA5}">
                      <a16:colId xmlns:a16="http://schemas.microsoft.com/office/drawing/2014/main" val="1133862561"/>
                    </a:ext>
                  </a:extLst>
                </a:gridCol>
                <a:gridCol w="677571">
                  <a:extLst>
                    <a:ext uri="{9D8B030D-6E8A-4147-A177-3AD203B41FA5}">
                      <a16:colId xmlns:a16="http://schemas.microsoft.com/office/drawing/2014/main" val="3434064316"/>
                    </a:ext>
                  </a:extLst>
                </a:gridCol>
                <a:gridCol w="677571">
                  <a:extLst>
                    <a:ext uri="{9D8B030D-6E8A-4147-A177-3AD203B41FA5}">
                      <a16:colId xmlns:a16="http://schemas.microsoft.com/office/drawing/2014/main" val="3804422858"/>
                    </a:ext>
                  </a:extLst>
                </a:gridCol>
                <a:gridCol w="677571">
                  <a:extLst>
                    <a:ext uri="{9D8B030D-6E8A-4147-A177-3AD203B41FA5}">
                      <a16:colId xmlns:a16="http://schemas.microsoft.com/office/drawing/2014/main" val="2625983768"/>
                    </a:ext>
                  </a:extLst>
                </a:gridCol>
                <a:gridCol w="677571">
                  <a:extLst>
                    <a:ext uri="{9D8B030D-6E8A-4147-A177-3AD203B41FA5}">
                      <a16:colId xmlns:a16="http://schemas.microsoft.com/office/drawing/2014/main" val="2245310754"/>
                    </a:ext>
                  </a:extLst>
                </a:gridCol>
                <a:gridCol w="677571">
                  <a:extLst>
                    <a:ext uri="{9D8B030D-6E8A-4147-A177-3AD203B41FA5}">
                      <a16:colId xmlns:a16="http://schemas.microsoft.com/office/drawing/2014/main" val="1975226249"/>
                    </a:ext>
                  </a:extLst>
                </a:gridCol>
                <a:gridCol w="677571">
                  <a:extLst>
                    <a:ext uri="{9D8B030D-6E8A-4147-A177-3AD203B41FA5}">
                      <a16:colId xmlns:a16="http://schemas.microsoft.com/office/drawing/2014/main" val="2165601275"/>
                    </a:ext>
                  </a:extLst>
                </a:gridCol>
              </a:tblGrid>
              <a:tr h="83742">
                <a:tc rowSpan="2">
                  <a:txBody>
                    <a:bodyPr/>
                    <a:lstStyle/>
                    <a:p>
                      <a:pPr algn="l" fontAlgn="ctr"/>
                      <a:r>
                        <a:rPr lang="en-US" altLang="ko-KR" sz="700" b="1" i="0" u="none" strike="noStrike">
                          <a:solidFill>
                            <a:schemeClr val="bg1"/>
                          </a:solidFill>
                          <a:effectLst/>
                          <a:latin typeface="맑은 고딕" panose="020B0503020000020004" pitchFamily="50" charset="-127"/>
                          <a:ea typeface="맑은 고딕" panose="020B0503020000020004" pitchFamily="50" charset="-127"/>
                        </a:rPr>
                        <a:t>(</a:t>
                      </a:r>
                      <a:r>
                        <a:rPr lang="ko-KR" altLang="en-US" sz="700" b="1" i="0" u="none" strike="noStrike">
                          <a:solidFill>
                            <a:schemeClr val="bg1"/>
                          </a:solidFill>
                          <a:effectLst/>
                          <a:latin typeface="맑은 고딕" panose="020B0503020000020004" pitchFamily="50" charset="-127"/>
                          <a:ea typeface="맑은 고딕" panose="020B0503020000020004" pitchFamily="50" charset="-127"/>
                        </a:rPr>
                        <a:t>단위 </a:t>
                      </a:r>
                      <a:r>
                        <a:rPr lang="en-US" altLang="ko-KR" sz="700" b="1" i="0" u="none" strike="noStrike">
                          <a:solidFill>
                            <a:schemeClr val="bg1"/>
                          </a:solidFill>
                          <a:effectLst/>
                          <a:latin typeface="맑은 고딕" panose="020B0503020000020004" pitchFamily="50" charset="-127"/>
                          <a:ea typeface="맑은 고딕" panose="020B0503020000020004" pitchFamily="50" charset="-127"/>
                        </a:rPr>
                        <a:t>: </a:t>
                      </a:r>
                      <a:r>
                        <a:rPr lang="ko-KR" altLang="en-US" sz="700" b="1" i="0" u="none" strike="noStrike">
                          <a:solidFill>
                            <a:schemeClr val="bg1"/>
                          </a:solidFill>
                          <a:effectLst/>
                          <a:latin typeface="맑은 고딕" panose="020B0503020000020004" pitchFamily="50" charset="-127"/>
                          <a:ea typeface="맑은 고딕" panose="020B0503020000020004" pitchFamily="50" charset="-127"/>
                        </a:rPr>
                        <a:t>백만원</a:t>
                      </a:r>
                      <a:r>
                        <a:rPr lang="en-US" altLang="ko-KR" sz="700" b="1" i="0" u="none" strike="noStrike">
                          <a:solidFill>
                            <a:schemeClr val="bg1"/>
                          </a:solidFill>
                          <a:effectLst/>
                          <a:latin typeface="맑은 고딕" panose="020B0503020000020004" pitchFamily="50" charset="-127"/>
                          <a:ea typeface="맑은 고딕" panose="020B0503020000020004" pitchFamily="50" charset="-127"/>
                        </a:rPr>
                        <a:t>)</a:t>
                      </a:r>
                      <a:endParaRPr lang="ko-KR" altLang="en-US" sz="700" b="1" i="0" u="none" strike="noStrike">
                        <a:solidFill>
                          <a:schemeClr val="bg1"/>
                        </a:solidFill>
                        <a:effectLst/>
                        <a:latin typeface="맑은 고딕" panose="020B0503020000020004" pitchFamily="50" charset="-127"/>
                        <a:ea typeface="맑은 고딕" panose="020B0503020000020004" pitchFamily="50" charset="-127"/>
                      </a:endParaRP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rowSpan="2">
                  <a:txBody>
                    <a:bodyPr/>
                    <a:lstStyle/>
                    <a:p>
                      <a:pPr algn="ctr" fontAlgn="ctr"/>
                      <a:r>
                        <a:rPr lang="en-US" altLang="ko-KR" sz="700" b="1" i="0" u="none" strike="noStrike">
                          <a:solidFill>
                            <a:schemeClr val="bg1"/>
                          </a:solidFill>
                          <a:effectLst/>
                          <a:latin typeface="맑은 고딕" panose="020B0503020000020004" pitchFamily="50" charset="-127"/>
                          <a:ea typeface="맑은 고딕" panose="020B0503020000020004" pitchFamily="50" charset="-127"/>
                        </a:rPr>
                        <a:t>Case </a:t>
                      </a:r>
                      <a:r>
                        <a:rPr lang="ko-KR" altLang="en-US" sz="700" b="1" i="0" u="none" strike="noStrike">
                          <a:solidFill>
                            <a:schemeClr val="bg1"/>
                          </a:solidFill>
                          <a:effectLst/>
                          <a:latin typeface="맑은 고딕" panose="020B0503020000020004" pitchFamily="50" charset="-127"/>
                          <a:ea typeface="맑은 고딕" panose="020B0503020000020004" pitchFamily="50" charset="-127"/>
                        </a:rPr>
                        <a:t>구분</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fontAlgn="ctr"/>
                      <a:r>
                        <a:rPr lang="en-US" sz="700" b="1" i="0" u="none" strike="noStrike">
                          <a:solidFill>
                            <a:srgbClr val="FFFFFF"/>
                          </a:solidFill>
                          <a:effectLst/>
                          <a:latin typeface="Arial" panose="020B0604020202020204" pitchFamily="34" charset="0"/>
                          <a:ea typeface="맑은 고딕" panose="020B0503020000020004" pitchFamily="50" charset="-127"/>
                        </a:rPr>
                        <a:t>Actual</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l" fontAlgn="ctr"/>
                      <a:r>
                        <a:rPr lang="ko-KR" altLang="en-US" sz="700" b="1" i="0" u="none" strike="noStrike">
                          <a:solidFill>
                            <a:srgbClr val="FFFFFF"/>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l" fontAlgn="ctr"/>
                      <a:r>
                        <a:rPr lang="ko-KR" altLang="en-US" sz="700" b="1" i="0" u="none" strike="noStrike">
                          <a:solidFill>
                            <a:srgbClr val="FFFFFF"/>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l" fontAlgn="ctr"/>
                      <a:r>
                        <a:rPr lang="ko-KR" altLang="en-US" sz="700" b="1" i="0" u="none" strike="noStrike">
                          <a:solidFill>
                            <a:srgbClr val="FFFFFF"/>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sz="700" b="1" i="0" u="none" strike="noStrike" dirty="0">
                          <a:solidFill>
                            <a:srgbClr val="FFFFFF"/>
                          </a:solidFill>
                          <a:effectLst/>
                          <a:latin typeface="Arial" panose="020B0604020202020204" pitchFamily="34" charset="0"/>
                          <a:ea typeface="맑은 고딕" panose="020B0503020000020004" pitchFamily="50" charset="-127"/>
                        </a:rPr>
                        <a:t>Forecast</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l" fontAlgn="ctr"/>
                      <a:r>
                        <a:rPr lang="ko-KR" altLang="en-US" sz="700" b="1" i="0" u="none" strike="noStrike">
                          <a:solidFill>
                            <a:srgbClr val="FFFFFF"/>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l" fontAlgn="ctr"/>
                      <a:r>
                        <a:rPr lang="ko-KR" altLang="en-US" sz="700" b="1" i="0" u="none" strike="noStrike">
                          <a:solidFill>
                            <a:srgbClr val="FFFFFF"/>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l" fontAlgn="ctr"/>
                      <a:r>
                        <a:rPr lang="ko-KR" altLang="en-US" sz="700" b="1" i="0" u="none" strike="noStrike">
                          <a:solidFill>
                            <a:srgbClr val="FFFFFF"/>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l" fontAlgn="ctr"/>
                      <a:r>
                        <a:rPr lang="ko-KR" altLang="en-US" sz="700" b="1" i="0" u="none" strike="noStrike">
                          <a:solidFill>
                            <a:srgbClr val="FFFFFF"/>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l" fontAlgn="ctr"/>
                      <a:r>
                        <a:rPr lang="ko-KR" altLang="en-US" sz="700" b="1" i="0" u="none" strike="noStrike">
                          <a:solidFill>
                            <a:srgbClr val="FFFFFF"/>
                          </a:solidFill>
                          <a:effectLst/>
                          <a:latin typeface="Arial" panose="020B0604020202020204" pitchFamily="34" charset="0"/>
                          <a:ea typeface="맑은 고딕" panose="020B0503020000020004" pitchFamily="50" charset="-127"/>
                        </a:rPr>
                        <a:t>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extLst>
                  <a:ext uri="{0D108BD9-81ED-4DB2-BD59-A6C34878D82A}">
                    <a16:rowId xmlns:a16="http://schemas.microsoft.com/office/drawing/2014/main" val="3818432422"/>
                  </a:ext>
                </a:extLst>
              </a:tr>
              <a:tr h="83742">
                <a:tc vMerge="1">
                  <a:txBody>
                    <a:bodyPr/>
                    <a:lstStyle/>
                    <a:p>
                      <a:pPr algn="l" fontAlgn="ctr"/>
                      <a:endParaRPr lang="en-US" altLang="ko-KR" sz="900" b="1" i="0" u="none" strike="noStrike">
                        <a:solidFill>
                          <a:schemeClr val="bg1"/>
                        </a:solidFill>
                        <a:effectLst/>
                        <a:latin typeface="Arial" panose="020B0604020202020204" pitchFamily="34" charset="0"/>
                        <a:ea typeface="맑은 고딕" panose="020B0503020000020004" pitchFamily="50" charset="-127"/>
                      </a:endParaRPr>
                    </a:p>
                  </a:txBody>
                  <a:tcPr marL="36000" marR="36000" marT="0" marB="0" anchor="ctr">
                    <a:lnL w="6350" cap="flat" cmpd="sng" algn="ctr">
                      <a:no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solidFill>
                      <a:srgbClr val="00338D"/>
                    </a:solidFill>
                  </a:tcPr>
                </a:tc>
                <a:tc vMerge="1">
                  <a:txBody>
                    <a:bodyPr/>
                    <a:lstStyle/>
                    <a:p>
                      <a:pPr algn="l" fontAlgn="ctr"/>
                      <a:endParaRPr lang="en-US" altLang="ko-KR" sz="900" b="1" i="0" u="none" strike="noStrike">
                        <a:solidFill>
                          <a:schemeClr val="bg1"/>
                        </a:solidFill>
                        <a:effectLst/>
                        <a:latin typeface="Arial" panose="020B0604020202020204" pitchFamily="34" charset="0"/>
                        <a:ea typeface="맑은 고딕" panose="020B0503020000020004" pitchFamily="50" charset="-127"/>
                      </a:endParaRPr>
                    </a:p>
                  </a:txBody>
                  <a:tcPr marL="36000" marR="36000" marT="0" marB="0" anchor="ctr">
                    <a:lnL w="6350" cap="flat" cmpd="sng" algn="ctr">
                      <a:no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fontAlgn="ctr"/>
                      <a:r>
                        <a:rPr lang="en-US" sz="700" b="1" i="0" u="none" strike="noStrike">
                          <a:solidFill>
                            <a:srgbClr val="FFFFFF"/>
                          </a:solidFill>
                          <a:effectLst/>
                          <a:latin typeface="Arial" panose="020B0604020202020204" pitchFamily="34" charset="0"/>
                          <a:ea typeface="맑은 고딕" panose="020B0503020000020004" pitchFamily="50" charset="-127"/>
                        </a:rPr>
                        <a:t>2019 A</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fontAlgn="ctr"/>
                      <a:r>
                        <a:rPr lang="en-US" sz="700" b="1" i="0" u="none" strike="noStrike" dirty="0">
                          <a:solidFill>
                            <a:srgbClr val="FFFFFF"/>
                          </a:solidFill>
                          <a:effectLst/>
                          <a:latin typeface="Arial" panose="020B0604020202020204" pitchFamily="34" charset="0"/>
                          <a:ea typeface="맑은 고딕" panose="020B0503020000020004" pitchFamily="50" charset="-127"/>
                        </a:rPr>
                        <a:t>2020 A</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fontAlgn="ctr"/>
                      <a:r>
                        <a:rPr lang="en-US" sz="700" b="1" i="0" u="none" strike="noStrike">
                          <a:solidFill>
                            <a:srgbClr val="FFFFFF"/>
                          </a:solidFill>
                          <a:effectLst/>
                          <a:latin typeface="Arial" panose="020B0604020202020204" pitchFamily="34" charset="0"/>
                          <a:ea typeface="맑은 고딕" panose="020B0503020000020004" pitchFamily="50" charset="-127"/>
                        </a:rPr>
                        <a:t>2021 A</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fontAlgn="ctr"/>
                      <a:r>
                        <a:rPr lang="en-US" sz="700" b="1" i="0" u="none" strike="noStrike">
                          <a:solidFill>
                            <a:srgbClr val="FFFFFF"/>
                          </a:solidFill>
                          <a:effectLst/>
                          <a:latin typeface="Arial" panose="020B0604020202020204" pitchFamily="34" charset="0"/>
                          <a:ea typeface="맑은 고딕" panose="020B0503020000020004" pitchFamily="50" charset="-127"/>
                        </a:rPr>
                        <a:t>2022 1H A</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fontAlgn="ctr"/>
                      <a:r>
                        <a:rPr lang="en-US" sz="700" b="1" i="0" u="none" strike="noStrike" dirty="0">
                          <a:solidFill>
                            <a:srgbClr val="FFFFFF"/>
                          </a:solidFill>
                          <a:effectLst/>
                          <a:latin typeface="Arial" panose="020B0604020202020204" pitchFamily="34" charset="0"/>
                          <a:ea typeface="맑은 고딕" panose="020B0503020000020004" pitchFamily="50" charset="-127"/>
                        </a:rPr>
                        <a:t>2022 2H F</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fontAlgn="ctr"/>
                      <a:r>
                        <a:rPr lang="en-US" sz="700" b="1" i="0" u="none" strike="noStrike">
                          <a:solidFill>
                            <a:srgbClr val="FFFFFF"/>
                          </a:solidFill>
                          <a:effectLst/>
                          <a:latin typeface="Arial" panose="020B0604020202020204" pitchFamily="34" charset="0"/>
                          <a:ea typeface="맑은 고딕" panose="020B0503020000020004" pitchFamily="50" charset="-127"/>
                        </a:rPr>
                        <a:t>2023 F</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fontAlgn="ctr"/>
                      <a:r>
                        <a:rPr lang="en-US" sz="700" b="1" i="0" u="none" strike="noStrike">
                          <a:solidFill>
                            <a:srgbClr val="FFFFFF"/>
                          </a:solidFill>
                          <a:effectLst/>
                          <a:latin typeface="Arial" panose="020B0604020202020204" pitchFamily="34" charset="0"/>
                          <a:ea typeface="맑은 고딕" panose="020B0503020000020004" pitchFamily="50" charset="-127"/>
                        </a:rPr>
                        <a:t>2024 F</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fontAlgn="ctr"/>
                      <a:r>
                        <a:rPr lang="en-US" sz="700" b="1" i="0" u="none" strike="noStrike">
                          <a:solidFill>
                            <a:srgbClr val="FFFFFF"/>
                          </a:solidFill>
                          <a:effectLst/>
                          <a:latin typeface="Arial" panose="020B0604020202020204" pitchFamily="34" charset="0"/>
                          <a:ea typeface="맑은 고딕" panose="020B0503020000020004" pitchFamily="50" charset="-127"/>
                        </a:rPr>
                        <a:t>2025 F</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fontAlgn="ctr"/>
                      <a:r>
                        <a:rPr lang="en-US" sz="700" b="1" i="0" u="none" strike="noStrike">
                          <a:solidFill>
                            <a:srgbClr val="FFFFFF"/>
                          </a:solidFill>
                          <a:effectLst/>
                          <a:latin typeface="Arial" panose="020B0604020202020204" pitchFamily="34" charset="0"/>
                          <a:ea typeface="맑은 고딕" panose="020B0503020000020004" pitchFamily="50" charset="-127"/>
                        </a:rPr>
                        <a:t>2026 F</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fontAlgn="ctr"/>
                      <a:r>
                        <a:rPr lang="en-US" sz="700" b="1" i="0" u="none" strike="noStrike">
                          <a:solidFill>
                            <a:srgbClr val="FFFFFF"/>
                          </a:solidFill>
                          <a:effectLst/>
                          <a:latin typeface="Arial" panose="020B0604020202020204" pitchFamily="34" charset="0"/>
                          <a:ea typeface="맑은 고딕" panose="020B0503020000020004" pitchFamily="50" charset="-127"/>
                        </a:rPr>
                        <a:t>2027 F</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solidFill>
                      <a:srgbClr val="00338D"/>
                    </a:solidFill>
                  </a:tcPr>
                </a:tc>
                <a:extLst>
                  <a:ext uri="{0D108BD9-81ED-4DB2-BD59-A6C34878D82A}">
                    <a16:rowId xmlns:a16="http://schemas.microsoft.com/office/drawing/2014/main" val="2479629347"/>
                  </a:ext>
                </a:extLst>
              </a:tr>
              <a:tr h="83742">
                <a:tc>
                  <a:txBody>
                    <a:bodyPr/>
                    <a:lstStyle/>
                    <a:p>
                      <a:pPr algn="l" fontAlgn="ctr"/>
                      <a:r>
                        <a:rPr lang="en-US" sz="700" b="1" i="0" u="none" strike="noStrike" dirty="0">
                          <a:solidFill>
                            <a:schemeClr val="tx1"/>
                          </a:solidFill>
                          <a:effectLst/>
                          <a:latin typeface="Arial" panose="020B0604020202020204" pitchFamily="34" charset="0"/>
                          <a:ea typeface="맑은 고딕" panose="020B0503020000020004" pitchFamily="50" charset="-127"/>
                        </a:rPr>
                        <a:t>COGS</a:t>
                      </a:r>
                      <a:r>
                        <a:rPr lang="en-US" sz="700" b="1" i="0" u="none" strike="noStrike" baseline="30000" dirty="0">
                          <a:solidFill>
                            <a:schemeClr val="tx1"/>
                          </a:solidFill>
                          <a:effectLst/>
                          <a:latin typeface="Arial" panose="020B0604020202020204" pitchFamily="34" charset="0"/>
                          <a:ea typeface="맑은 고딕" panose="020B0503020000020004" pitchFamily="50" charset="-127"/>
                        </a:rPr>
                        <a:t>1</a:t>
                      </a:r>
                    </a:p>
                  </a:txBody>
                  <a:tcPr marL="36000" marR="36000" marT="0" marB="0" anchor="ctr">
                    <a:lnL w="6350" cap="flat" cmpd="sng" algn="ctr">
                      <a:solidFill>
                        <a:srgbClr val="00338D"/>
                      </a:solidFill>
                      <a:prstDash val="solid"/>
                      <a:round/>
                      <a:headEnd type="none" w="med" len="med"/>
                      <a:tailEnd type="none" w="med" len="med"/>
                    </a:lnL>
                    <a:lnR w="6350" cap="flat" cmpd="sng" algn="ctr">
                      <a:noFill/>
                      <a:prstDash val="dot"/>
                      <a:round/>
                      <a:headEnd type="none" w="med" len="med"/>
                      <a:tailEnd type="none" w="med" len="med"/>
                    </a:lnR>
                    <a:lnT>
                      <a:noFill/>
                    </a:lnT>
                    <a:lnB>
                      <a:noFill/>
                    </a:lnB>
                  </a:tcPr>
                </a:tc>
                <a:tc>
                  <a:txBody>
                    <a:bodyPr/>
                    <a:lstStyle/>
                    <a:p>
                      <a:pPr algn="l" fontAlgn="ctr"/>
                      <a:r>
                        <a:rPr lang="en-US" sz="700" b="1" i="0" u="none" strike="noStrike" dirty="0">
                          <a:solidFill>
                            <a:srgbClr val="000000"/>
                          </a:solidFill>
                          <a:effectLst/>
                          <a:latin typeface="Arial" panose="020B0604020202020204" pitchFamily="34" charset="0"/>
                          <a:ea typeface="맑은 고딕" panose="020B0503020000020004" pitchFamily="50" charset="-127"/>
                        </a:rPr>
                        <a:t>Case 1 (Best</a:t>
                      </a:r>
                      <a:r>
                        <a:rPr lang="en-US" altLang="ko-KR" sz="700" b="1" i="0" u="none" strike="noStrike" dirty="0">
                          <a:solidFill>
                            <a:srgbClr val="000000"/>
                          </a:solidFill>
                          <a:effectLst/>
                          <a:latin typeface="Arial" panose="020B0604020202020204" pitchFamily="34" charset="0"/>
                          <a:ea typeface="맑은 고딕" panose="020B0503020000020004" pitchFamily="50" charset="-127"/>
                        </a:rPr>
                        <a:t>)</a:t>
                      </a:r>
                      <a:endParaRPr lang="en-US" sz="700" b="1"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noFill/>
                      <a:prstDash val="dot"/>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700" b="1" i="0" u="none" strike="noStrike" dirty="0">
                          <a:solidFill>
                            <a:srgbClr val="000000"/>
                          </a:solidFill>
                          <a:effectLst/>
                          <a:latin typeface="Arial" panose="020B0604020202020204" pitchFamily="34" charset="0"/>
                          <a:ea typeface="맑은 고딕" panose="020B0503020000020004" pitchFamily="50" charset="-127"/>
                        </a:rPr>
                        <a:t>11,908</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700" b="1" i="0" u="none" strike="noStrike">
                          <a:solidFill>
                            <a:srgbClr val="000000"/>
                          </a:solidFill>
                          <a:effectLst/>
                          <a:latin typeface="Arial" panose="020B0604020202020204" pitchFamily="34" charset="0"/>
                          <a:ea typeface="맑은 고딕" panose="020B0503020000020004" pitchFamily="50" charset="-127"/>
                        </a:rPr>
                        <a:t>19,671</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700" b="1" i="0" u="none" strike="noStrike">
                          <a:solidFill>
                            <a:srgbClr val="000000"/>
                          </a:solidFill>
                          <a:effectLst/>
                          <a:latin typeface="Arial" panose="020B0604020202020204" pitchFamily="34" charset="0"/>
                          <a:ea typeface="맑은 고딕" panose="020B0503020000020004" pitchFamily="50" charset="-127"/>
                        </a:rPr>
                        <a:t>19,734</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700" b="1" i="0" u="none" strike="noStrike" dirty="0">
                          <a:solidFill>
                            <a:srgbClr val="000000"/>
                          </a:solidFill>
                          <a:effectLst/>
                          <a:latin typeface="Arial" panose="020B0604020202020204" pitchFamily="34" charset="0"/>
                          <a:ea typeface="맑은 고딕" panose="020B0503020000020004" pitchFamily="50" charset="-127"/>
                        </a:rPr>
                        <a:t>8,231</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700" b="1" i="0" u="none" strike="noStrike">
                          <a:solidFill>
                            <a:srgbClr val="000000"/>
                          </a:solidFill>
                          <a:effectLst/>
                          <a:latin typeface="Arial" panose="020B0604020202020204" pitchFamily="34" charset="0"/>
                          <a:ea typeface="맑은 고딕" panose="020B0503020000020004" pitchFamily="50" charset="-127"/>
                        </a:rPr>
                        <a:t>9,533</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700" b="1" i="0" u="none" strike="noStrike">
                          <a:solidFill>
                            <a:srgbClr val="000000"/>
                          </a:solidFill>
                          <a:effectLst/>
                          <a:latin typeface="Arial" panose="020B0604020202020204" pitchFamily="34" charset="0"/>
                          <a:ea typeface="맑은 고딕" panose="020B0503020000020004" pitchFamily="50" charset="-127"/>
                        </a:rPr>
                        <a:t>19,263</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700" b="1" i="0" u="none" strike="noStrike">
                          <a:solidFill>
                            <a:srgbClr val="000000"/>
                          </a:solidFill>
                          <a:effectLst/>
                          <a:latin typeface="Arial" panose="020B0604020202020204" pitchFamily="34" charset="0"/>
                          <a:ea typeface="맑은 고딕" panose="020B0503020000020004" pitchFamily="50" charset="-127"/>
                        </a:rPr>
                        <a:t>24,155</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700" b="1" i="0" u="none" strike="noStrike">
                          <a:solidFill>
                            <a:srgbClr val="000000"/>
                          </a:solidFill>
                          <a:effectLst/>
                          <a:latin typeface="Arial" panose="020B0604020202020204" pitchFamily="34" charset="0"/>
                          <a:ea typeface="맑은 고딕" panose="020B0503020000020004" pitchFamily="50" charset="-127"/>
                        </a:rPr>
                        <a:t>179,882</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700" b="1" i="0" u="none" strike="noStrike">
                          <a:solidFill>
                            <a:srgbClr val="000000"/>
                          </a:solidFill>
                          <a:effectLst/>
                          <a:latin typeface="Arial" panose="020B0604020202020204" pitchFamily="34" charset="0"/>
                          <a:ea typeface="맑은 고딕" panose="020B0503020000020004" pitchFamily="50" charset="-127"/>
                        </a:rPr>
                        <a:t>182,652</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700" b="1" i="0" u="none" strike="noStrike">
                          <a:solidFill>
                            <a:srgbClr val="000000"/>
                          </a:solidFill>
                          <a:effectLst/>
                          <a:latin typeface="Arial" panose="020B0604020202020204" pitchFamily="34" charset="0"/>
                          <a:ea typeface="맑은 고딕" panose="020B0503020000020004" pitchFamily="50" charset="-127"/>
                        </a:rPr>
                        <a:t>185,476</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1384809447"/>
                  </a:ext>
                </a:extLst>
              </a:tr>
              <a:tr h="83742">
                <a:tc>
                  <a:txBody>
                    <a:bodyPr/>
                    <a:lstStyle/>
                    <a:p>
                      <a:pPr algn="l" fontAlgn="ctr"/>
                      <a:endParaRPr lang="en-US" sz="700" b="1" i="0" u="none" strike="noStrike">
                        <a:solidFill>
                          <a:schemeClr val="tx1"/>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noFill/>
                      <a:prstDash val="solid"/>
                      <a:round/>
                      <a:headEnd type="none" w="med" len="med"/>
                      <a:tailEnd type="none" w="med" len="med"/>
                    </a:lnB>
                  </a:tcPr>
                </a:tc>
                <a:tc>
                  <a:txBody>
                    <a:bodyPr/>
                    <a:lstStyle/>
                    <a:p>
                      <a:pPr algn="l" fontAlgn="ctr"/>
                      <a:r>
                        <a:rPr lang="ko-KR" altLang="en-US" sz="700" b="0" i="0" u="none" strike="noStrike" dirty="0">
                          <a:solidFill>
                            <a:srgbClr val="000000"/>
                          </a:solidFill>
                          <a:effectLst/>
                          <a:latin typeface="Arial" panose="020B0604020202020204" pitchFamily="34" charset="0"/>
                          <a:ea typeface="맑은 고딕" panose="020B0503020000020004" pitchFamily="50" charset="-127"/>
                        </a:rPr>
                        <a:t>재료비</a:t>
                      </a:r>
                      <a:endParaRPr lang="en-US" sz="7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700" b="0" i="0" u="none" strike="noStrike" dirty="0">
                          <a:solidFill>
                            <a:srgbClr val="000000"/>
                          </a:solidFill>
                          <a:effectLst/>
                          <a:latin typeface="Arial" panose="020B0604020202020204" pitchFamily="34" charset="0"/>
                          <a:ea typeface="맑은 고딕" panose="020B0503020000020004" pitchFamily="50" charset="-127"/>
                        </a:rPr>
                        <a:t>7,709</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dot"/>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700" b="0" i="0" u="none" strike="noStrike" dirty="0">
                          <a:solidFill>
                            <a:srgbClr val="000000"/>
                          </a:solidFill>
                          <a:effectLst/>
                          <a:latin typeface="Arial" panose="020B0604020202020204" pitchFamily="34" charset="0"/>
                          <a:ea typeface="맑은 고딕" panose="020B0503020000020004" pitchFamily="50" charset="-127"/>
                        </a:rPr>
                        <a:t>13,756</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14,587</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6,401</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7,675</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dot"/>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14,793</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17,641</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152,998</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155,246</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157,550</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noFill/>
                      <a:prstDash val="solid"/>
                      <a:round/>
                      <a:headEnd type="none" w="med" len="med"/>
                      <a:tailEnd type="none" w="med" len="med"/>
                    </a:lnB>
                  </a:tcPr>
                </a:tc>
                <a:extLst>
                  <a:ext uri="{0D108BD9-81ED-4DB2-BD59-A6C34878D82A}">
                    <a16:rowId xmlns:a16="http://schemas.microsoft.com/office/drawing/2014/main" val="1251727326"/>
                  </a:ext>
                </a:extLst>
              </a:tr>
              <a:tr h="83742">
                <a:tc>
                  <a:txBody>
                    <a:bodyPr/>
                    <a:lstStyle/>
                    <a:p>
                      <a:pPr algn="l" fontAlgn="ctr"/>
                      <a:endParaRPr lang="en-US" sz="700" b="1" i="0" u="none" strike="noStrike">
                        <a:solidFill>
                          <a:schemeClr val="tx1"/>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noFill/>
                      <a:prstDash val="solid"/>
                      <a:round/>
                      <a:headEnd type="none" w="med" len="med"/>
                      <a:tailEnd type="none" w="med" len="med"/>
                    </a:lnB>
                  </a:tcPr>
                </a:tc>
                <a:tc>
                  <a:txBody>
                    <a:bodyPr/>
                    <a:lstStyle/>
                    <a:p>
                      <a:pPr algn="l" fontAlgn="ctr"/>
                      <a:r>
                        <a:rPr lang="ko-KR" altLang="en-US" sz="700" b="0" i="0" u="none" strike="noStrike" dirty="0">
                          <a:solidFill>
                            <a:srgbClr val="000000"/>
                          </a:solidFill>
                          <a:effectLst/>
                          <a:latin typeface="Arial" panose="020B0604020202020204" pitchFamily="34" charset="0"/>
                          <a:ea typeface="맑은 고딕" panose="020B0503020000020004" pitchFamily="50" charset="-127"/>
                        </a:rPr>
                        <a:t>노무비</a:t>
                      </a:r>
                      <a:endParaRPr lang="en-US" sz="7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noFill/>
                      <a:prstDash val="solid"/>
                      <a:round/>
                      <a:headEnd type="none" w="med" len="med"/>
                      <a:tailEnd type="none" w="med" len="med"/>
                    </a:lnB>
                  </a:tcPr>
                </a:tc>
                <a:tc>
                  <a:txBody>
                    <a:bodyPr/>
                    <a:lstStyle/>
                    <a:p>
                      <a:pPr algn="r" fontAlgn="ctr"/>
                      <a:r>
                        <a:rPr lang="en-US" altLang="ko-KR" sz="700" b="0" i="0" u="none" strike="noStrike" dirty="0">
                          <a:solidFill>
                            <a:srgbClr val="000000"/>
                          </a:solidFill>
                          <a:effectLst/>
                          <a:latin typeface="Arial" panose="020B0604020202020204" pitchFamily="34" charset="0"/>
                          <a:ea typeface="맑은 고딕" panose="020B0503020000020004" pitchFamily="50" charset="-127"/>
                        </a:rPr>
                        <a:t>2,331</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noFill/>
                      <a:prstDash val="solid"/>
                      <a:round/>
                      <a:headEnd type="none" w="med" len="med"/>
                      <a:tailEnd type="none" w="med" len="med"/>
                    </a:lnB>
                  </a:tcPr>
                </a:tc>
                <a:tc>
                  <a:txBody>
                    <a:bodyPr/>
                    <a:lstStyle/>
                    <a:p>
                      <a:pPr algn="r" fontAlgn="ctr"/>
                      <a:r>
                        <a:rPr lang="en-US" altLang="ko-KR" sz="700" b="0" i="0" u="none" strike="noStrike" dirty="0">
                          <a:solidFill>
                            <a:srgbClr val="000000"/>
                          </a:solidFill>
                          <a:effectLst/>
                          <a:latin typeface="Arial" panose="020B0604020202020204" pitchFamily="34" charset="0"/>
                          <a:ea typeface="맑은 고딕" panose="020B0503020000020004" pitchFamily="50" charset="-127"/>
                        </a:rPr>
                        <a:t>3,556</a:t>
                      </a:r>
                    </a:p>
                  </a:txBody>
                  <a:tcPr marL="36000" marR="36000" marT="0" marB="0" anchor="ctr">
                    <a:lnL>
                      <a:noFill/>
                    </a:lnL>
                    <a:lnR>
                      <a:noFill/>
                    </a:lnR>
                    <a:lnT>
                      <a:noFill/>
                    </a:lnT>
                    <a:lnB w="6350" cap="flat" cmpd="sng" algn="ctr">
                      <a:noFill/>
                      <a:prstDash val="solid"/>
                      <a:round/>
                      <a:headEnd type="none" w="med" len="med"/>
                      <a:tailEnd type="none" w="med" len="med"/>
                    </a:lnB>
                  </a:tcPr>
                </a:tc>
                <a:tc>
                  <a:txBody>
                    <a:bodyPr/>
                    <a:lstStyle/>
                    <a:p>
                      <a:pPr algn="r" fontAlgn="ctr"/>
                      <a:r>
                        <a:rPr lang="en-US" altLang="ko-KR" sz="700" b="0" i="0" u="none" strike="noStrike" dirty="0">
                          <a:solidFill>
                            <a:srgbClr val="000000"/>
                          </a:solidFill>
                          <a:effectLst/>
                          <a:latin typeface="Arial" panose="020B0604020202020204" pitchFamily="34" charset="0"/>
                          <a:ea typeface="맑은 고딕" panose="020B0503020000020004" pitchFamily="50" charset="-127"/>
                        </a:rPr>
                        <a:t>2,847</a:t>
                      </a:r>
                    </a:p>
                  </a:txBody>
                  <a:tcPr marL="36000" marR="36000" marT="0" marB="0" anchor="ctr">
                    <a:lnL>
                      <a:noFill/>
                    </a:lnL>
                    <a:lnR>
                      <a:noFill/>
                    </a:lnR>
                    <a:lnT>
                      <a:noFill/>
                    </a:lnT>
                    <a:lnB w="6350" cap="flat" cmpd="sng" algn="ctr">
                      <a:no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1,005</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no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928</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no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2,411</a:t>
                      </a:r>
                    </a:p>
                  </a:txBody>
                  <a:tcPr marL="36000" marR="36000" marT="0" marB="0" anchor="ctr">
                    <a:lnL>
                      <a:noFill/>
                    </a:lnL>
                    <a:lnR>
                      <a:noFill/>
                    </a:lnR>
                    <a:lnT>
                      <a:noFill/>
                    </a:lnT>
                    <a:lnB w="6350" cap="flat" cmpd="sng" algn="ctr">
                      <a:no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4,023</a:t>
                      </a:r>
                    </a:p>
                  </a:txBody>
                  <a:tcPr marL="36000" marR="36000" marT="0" marB="0" anchor="ctr">
                    <a:lnL>
                      <a:noFill/>
                    </a:lnL>
                    <a:lnR>
                      <a:noFill/>
                    </a:lnR>
                    <a:lnT>
                      <a:noFill/>
                    </a:lnT>
                    <a:lnB w="6350" cap="flat" cmpd="sng" algn="ctr">
                      <a:no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14,619</a:t>
                      </a:r>
                    </a:p>
                  </a:txBody>
                  <a:tcPr marL="36000" marR="36000" marT="0" marB="0" anchor="ctr">
                    <a:lnL>
                      <a:noFill/>
                    </a:lnL>
                    <a:lnR>
                      <a:noFill/>
                    </a:lnR>
                    <a:lnT>
                      <a:noFill/>
                    </a:lnT>
                    <a:lnB w="6350" cap="flat" cmpd="sng" algn="ctr">
                      <a:no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15,001</a:t>
                      </a:r>
                    </a:p>
                  </a:txBody>
                  <a:tcPr marL="36000" marR="36000" marT="0" marB="0" anchor="ctr">
                    <a:lnL>
                      <a:noFill/>
                    </a:lnL>
                    <a:lnR>
                      <a:noFill/>
                    </a:lnR>
                    <a:lnT>
                      <a:noFill/>
                    </a:lnT>
                    <a:lnB w="6350" cap="flat" cmpd="sng" algn="ctr">
                      <a:no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15,394</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noFill/>
                      <a:prstDash val="solid"/>
                      <a:round/>
                      <a:headEnd type="none" w="med" len="med"/>
                      <a:tailEnd type="none" w="med" len="med"/>
                    </a:lnB>
                  </a:tcPr>
                </a:tc>
                <a:extLst>
                  <a:ext uri="{0D108BD9-81ED-4DB2-BD59-A6C34878D82A}">
                    <a16:rowId xmlns:a16="http://schemas.microsoft.com/office/drawing/2014/main" val="1303663748"/>
                  </a:ext>
                </a:extLst>
              </a:tr>
              <a:tr h="83742">
                <a:tc>
                  <a:txBody>
                    <a:bodyPr/>
                    <a:lstStyle/>
                    <a:p>
                      <a:pPr algn="l" fontAlgn="ctr"/>
                      <a:endParaRPr lang="en-US" sz="700" b="1" i="0" u="none" strike="noStrike">
                        <a:solidFill>
                          <a:schemeClr val="tx1"/>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noFill/>
                      <a:prstDash val="solid"/>
                      <a:round/>
                      <a:headEnd type="none" w="med" len="med"/>
                      <a:tailEnd type="none" w="med" len="med"/>
                    </a:lnB>
                  </a:tcPr>
                </a:tc>
                <a:tc>
                  <a:txBody>
                    <a:bodyPr/>
                    <a:lstStyle/>
                    <a:p>
                      <a:pPr algn="l" fontAlgn="ctr"/>
                      <a:r>
                        <a:rPr lang="ko-KR" altLang="en-US" sz="700" b="0" i="0" u="none" strike="noStrike" dirty="0">
                          <a:solidFill>
                            <a:srgbClr val="000000"/>
                          </a:solidFill>
                          <a:effectLst/>
                          <a:latin typeface="Arial" panose="020B0604020202020204" pitchFamily="34" charset="0"/>
                          <a:ea typeface="맑은 고딕" panose="020B0503020000020004" pitchFamily="50" charset="-127"/>
                        </a:rPr>
                        <a:t>감가상각비</a:t>
                      </a:r>
                      <a:endParaRPr lang="en-US" sz="7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noFill/>
                      <a:prstDash val="solid"/>
                      <a:round/>
                      <a:headEnd type="none" w="med" len="med"/>
                      <a:tailEnd type="none" w="med" len="med"/>
                    </a:lnB>
                  </a:tcPr>
                </a:tc>
                <a:tc>
                  <a:txBody>
                    <a:bodyPr/>
                    <a:lstStyle/>
                    <a:p>
                      <a:pPr algn="r" fontAlgn="ctr"/>
                      <a:r>
                        <a:rPr lang="en-US" altLang="ko-KR" sz="700" b="0" i="0" u="none" strike="noStrike" dirty="0">
                          <a:solidFill>
                            <a:srgbClr val="000000"/>
                          </a:solidFill>
                          <a:effectLst/>
                          <a:latin typeface="Arial" panose="020B0604020202020204" pitchFamily="34" charset="0"/>
                          <a:ea typeface="맑은 고딕" panose="020B0503020000020004" pitchFamily="50" charset="-127"/>
                        </a:rPr>
                        <a:t>1,115</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no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1,115</a:t>
                      </a:r>
                    </a:p>
                  </a:txBody>
                  <a:tcPr marL="36000" marR="36000" marT="0" marB="0" anchor="ctr">
                    <a:lnL>
                      <a:noFill/>
                    </a:lnL>
                    <a:lnR>
                      <a:noFill/>
                    </a:lnR>
                    <a:lnT>
                      <a:noFill/>
                    </a:lnT>
                    <a:lnB w="6350" cap="flat" cmpd="sng" algn="ctr">
                      <a:noFill/>
                      <a:prstDash val="solid"/>
                      <a:round/>
                      <a:headEnd type="none" w="med" len="med"/>
                      <a:tailEnd type="none" w="med" len="med"/>
                    </a:lnB>
                  </a:tcPr>
                </a:tc>
                <a:tc>
                  <a:txBody>
                    <a:bodyPr/>
                    <a:lstStyle/>
                    <a:p>
                      <a:pPr algn="r" fontAlgn="ctr"/>
                      <a:r>
                        <a:rPr lang="en-US" altLang="ko-KR" sz="700" b="0" i="0" u="none" strike="noStrike" dirty="0">
                          <a:solidFill>
                            <a:srgbClr val="000000"/>
                          </a:solidFill>
                          <a:effectLst/>
                          <a:latin typeface="Arial" panose="020B0604020202020204" pitchFamily="34" charset="0"/>
                          <a:ea typeface="맑은 고딕" panose="020B0503020000020004" pitchFamily="50" charset="-127"/>
                        </a:rPr>
                        <a:t>1,085</a:t>
                      </a:r>
                    </a:p>
                  </a:txBody>
                  <a:tcPr marL="36000" marR="36000" marT="0" marB="0" anchor="ctr">
                    <a:lnL>
                      <a:noFill/>
                    </a:lnL>
                    <a:lnR>
                      <a:noFill/>
                    </a:lnR>
                    <a:lnT>
                      <a:noFill/>
                    </a:lnT>
                    <a:lnB w="6350" cap="flat" cmpd="sng" algn="ctr">
                      <a:noFill/>
                      <a:prstDash val="solid"/>
                      <a:round/>
                      <a:headEnd type="none" w="med" len="med"/>
                      <a:tailEnd type="none" w="med" len="med"/>
                    </a:lnB>
                  </a:tcPr>
                </a:tc>
                <a:tc>
                  <a:txBody>
                    <a:bodyPr/>
                    <a:lstStyle/>
                    <a:p>
                      <a:pPr algn="r" fontAlgn="ctr"/>
                      <a:r>
                        <a:rPr lang="en-US" altLang="ko-KR" sz="700" b="0" i="0" u="none" strike="noStrike" dirty="0">
                          <a:solidFill>
                            <a:srgbClr val="000000"/>
                          </a:solidFill>
                          <a:effectLst/>
                          <a:latin typeface="Arial" panose="020B0604020202020204" pitchFamily="34" charset="0"/>
                          <a:ea typeface="맑은 고딕" panose="020B0503020000020004" pitchFamily="50" charset="-127"/>
                        </a:rPr>
                        <a:t>488</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no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491</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no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992</a:t>
                      </a:r>
                    </a:p>
                  </a:txBody>
                  <a:tcPr marL="36000" marR="36000" marT="0" marB="0" anchor="ctr">
                    <a:lnL>
                      <a:noFill/>
                    </a:lnL>
                    <a:lnR>
                      <a:noFill/>
                    </a:lnR>
                    <a:lnT>
                      <a:noFill/>
                    </a:lnT>
                    <a:lnB w="6350" cap="flat" cmpd="sng" algn="ctr">
                      <a:no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1,101</a:t>
                      </a:r>
                    </a:p>
                  </a:txBody>
                  <a:tcPr marL="36000" marR="36000" marT="0" marB="0" anchor="ctr">
                    <a:lnL>
                      <a:noFill/>
                    </a:lnL>
                    <a:lnR>
                      <a:noFill/>
                    </a:lnR>
                    <a:lnT>
                      <a:noFill/>
                    </a:lnT>
                    <a:lnB w="6350" cap="flat" cmpd="sng" algn="ctr">
                      <a:no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6,986</a:t>
                      </a:r>
                    </a:p>
                  </a:txBody>
                  <a:tcPr marL="36000" marR="36000" marT="0" marB="0" anchor="ctr">
                    <a:lnL>
                      <a:noFill/>
                    </a:lnL>
                    <a:lnR>
                      <a:noFill/>
                    </a:lnR>
                    <a:lnT>
                      <a:noFill/>
                    </a:lnT>
                    <a:lnB w="6350" cap="flat" cmpd="sng" algn="ctr">
                      <a:no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7,016</a:t>
                      </a:r>
                    </a:p>
                  </a:txBody>
                  <a:tcPr marL="36000" marR="36000" marT="0" marB="0" anchor="ctr">
                    <a:lnL>
                      <a:noFill/>
                    </a:lnL>
                    <a:lnR>
                      <a:noFill/>
                    </a:lnR>
                    <a:lnT>
                      <a:noFill/>
                    </a:lnT>
                    <a:lnB w="6350" cap="flat" cmpd="sng" algn="ctr">
                      <a:no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7,026</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noFill/>
                      <a:prstDash val="solid"/>
                      <a:round/>
                      <a:headEnd type="none" w="med" len="med"/>
                      <a:tailEnd type="none" w="med" len="med"/>
                    </a:lnB>
                  </a:tcPr>
                </a:tc>
                <a:extLst>
                  <a:ext uri="{0D108BD9-81ED-4DB2-BD59-A6C34878D82A}">
                    <a16:rowId xmlns:a16="http://schemas.microsoft.com/office/drawing/2014/main" val="1083598996"/>
                  </a:ext>
                </a:extLst>
              </a:tr>
              <a:tr h="83742">
                <a:tc>
                  <a:txBody>
                    <a:bodyPr/>
                    <a:lstStyle/>
                    <a:p>
                      <a:pPr algn="l" fontAlgn="ctr"/>
                      <a:endParaRPr lang="en-US" sz="700" b="1" i="0" u="none" strike="noStrike">
                        <a:solidFill>
                          <a:schemeClr val="tx1"/>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noFill/>
                      <a:prstDash val="solid"/>
                      <a:round/>
                      <a:headEnd type="none" w="med" len="med"/>
                      <a:tailEnd type="none" w="med" len="med"/>
                    </a:lnB>
                  </a:tcPr>
                </a:tc>
                <a:tc>
                  <a:txBody>
                    <a:bodyPr/>
                    <a:lstStyle/>
                    <a:p>
                      <a:pPr marL="0" marR="0" lvl="0" indent="0" algn="l" defTabSz="914400" rtl="0" eaLnBrk="1" fontAlgn="ctr" latinLnBrk="1" hangingPunct="1">
                        <a:lnSpc>
                          <a:spcPct val="100000"/>
                        </a:lnSpc>
                        <a:spcBef>
                          <a:spcPts val="0"/>
                        </a:spcBef>
                        <a:spcAft>
                          <a:spcPts val="0"/>
                        </a:spcAft>
                        <a:buClrTx/>
                        <a:buSzTx/>
                        <a:buFontTx/>
                        <a:buNone/>
                        <a:tabLst/>
                        <a:defRPr/>
                      </a:pPr>
                      <a:r>
                        <a:rPr lang="ko-KR" altLang="en-US" sz="700" b="0" i="0" u="none" strike="noStrike" dirty="0">
                          <a:solidFill>
                            <a:srgbClr val="000000"/>
                          </a:solidFill>
                          <a:effectLst/>
                          <a:latin typeface="Arial" panose="020B0604020202020204" pitchFamily="34" charset="0"/>
                          <a:ea typeface="맑은 고딕" panose="020B0503020000020004" pitchFamily="50" charset="-127"/>
                        </a:rPr>
                        <a:t>제조경비</a:t>
                      </a:r>
                      <a:endParaRPr lang="en-US" altLang="ko-KR" sz="7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700" b="0" i="0" u="none" strike="noStrike" dirty="0">
                          <a:solidFill>
                            <a:srgbClr val="000000"/>
                          </a:solidFill>
                          <a:effectLst/>
                          <a:latin typeface="Arial" panose="020B0604020202020204" pitchFamily="34" charset="0"/>
                          <a:ea typeface="맑은 고딕" panose="020B0503020000020004" pitchFamily="50" charset="-127"/>
                        </a:rPr>
                        <a:t>1,035</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1,348</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1,128</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700" b="0" i="0" u="none" strike="noStrike" dirty="0">
                          <a:solidFill>
                            <a:srgbClr val="000000"/>
                          </a:solidFill>
                          <a:effectLst/>
                          <a:latin typeface="Arial" panose="020B0604020202020204" pitchFamily="34" charset="0"/>
                          <a:ea typeface="맑은 고딕" panose="020B0503020000020004" pitchFamily="50" charset="-127"/>
                        </a:rPr>
                        <a:t>425</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439</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1,066</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1,390</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5,280</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5,390</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5,506</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3094775406"/>
                  </a:ext>
                </a:extLst>
              </a:tr>
              <a:tr h="83742">
                <a:tc>
                  <a:txBody>
                    <a:bodyPr/>
                    <a:lstStyle/>
                    <a:p>
                      <a:pPr algn="l" fontAlgn="ctr"/>
                      <a:endParaRPr lang="en-US" sz="700" b="1" i="0" u="none" strike="noStrike">
                        <a:solidFill>
                          <a:schemeClr val="tx1"/>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noFill/>
                      <a:prstDash val="dot"/>
                      <a:round/>
                      <a:headEnd type="none" w="med" len="med"/>
                      <a:tailEnd type="none" w="med" len="med"/>
                    </a:lnR>
                    <a:lnT>
                      <a:noFill/>
                    </a:lnT>
                    <a:lnB w="6350" cap="flat" cmpd="sng" algn="ctr">
                      <a:noFill/>
                      <a:prstDash val="solid"/>
                      <a:round/>
                      <a:headEnd type="none" w="med" len="med"/>
                      <a:tailEnd type="none" w="med" len="med"/>
                    </a:lnB>
                  </a:tcPr>
                </a:tc>
                <a:tc>
                  <a:txBody>
                    <a:bodyPr/>
                    <a:lstStyle/>
                    <a:p>
                      <a:pPr algn="l" fontAlgn="ctr"/>
                      <a:r>
                        <a:rPr lang="en-US" sz="700" b="1" i="0" u="none" strike="noStrike" dirty="0">
                          <a:solidFill>
                            <a:srgbClr val="000000"/>
                          </a:solidFill>
                          <a:effectLst/>
                          <a:latin typeface="Arial" panose="020B0604020202020204" pitchFamily="34" charset="0"/>
                          <a:ea typeface="맑은 고딕" panose="020B0503020000020004" pitchFamily="50" charset="-127"/>
                        </a:rPr>
                        <a:t>Case 2 (Base</a:t>
                      </a:r>
                      <a:r>
                        <a:rPr lang="en-US" altLang="ko-KR" sz="700" b="1" i="0" u="none" strike="noStrike" dirty="0">
                          <a:solidFill>
                            <a:srgbClr val="000000"/>
                          </a:solidFill>
                          <a:effectLst/>
                          <a:latin typeface="Arial" panose="020B0604020202020204" pitchFamily="34" charset="0"/>
                          <a:ea typeface="맑은 고딕" panose="020B0503020000020004" pitchFamily="50" charset="-127"/>
                        </a:rPr>
                        <a:t>)</a:t>
                      </a:r>
                      <a:endParaRPr lang="en-US" sz="700" b="1"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noFill/>
                      <a:prstDash val="dot"/>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700" b="1" i="0" u="none" strike="noStrike" dirty="0">
                          <a:solidFill>
                            <a:srgbClr val="000000"/>
                          </a:solidFill>
                          <a:effectLst/>
                          <a:latin typeface="Arial" panose="020B0604020202020204" pitchFamily="34" charset="0"/>
                          <a:ea typeface="맑은 고딕" panose="020B0503020000020004" pitchFamily="50" charset="-127"/>
                        </a:rPr>
                        <a:t>11,908</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700" b="1" i="0" u="none" strike="noStrike">
                          <a:solidFill>
                            <a:srgbClr val="000000"/>
                          </a:solidFill>
                          <a:effectLst/>
                          <a:latin typeface="Arial" panose="020B0604020202020204" pitchFamily="34" charset="0"/>
                          <a:ea typeface="맑은 고딕" panose="020B0503020000020004" pitchFamily="50" charset="-127"/>
                        </a:rPr>
                        <a:t>19,671</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700" b="1" i="0" u="none" strike="noStrike">
                          <a:solidFill>
                            <a:srgbClr val="000000"/>
                          </a:solidFill>
                          <a:effectLst/>
                          <a:latin typeface="Arial" panose="020B0604020202020204" pitchFamily="34" charset="0"/>
                          <a:ea typeface="맑은 고딕" panose="020B0503020000020004" pitchFamily="50" charset="-127"/>
                        </a:rPr>
                        <a:t>19,734</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700" b="1" i="0" u="none" strike="noStrike" dirty="0">
                          <a:solidFill>
                            <a:srgbClr val="000000"/>
                          </a:solidFill>
                          <a:effectLst/>
                          <a:latin typeface="Arial" panose="020B0604020202020204" pitchFamily="34" charset="0"/>
                          <a:ea typeface="맑은 고딕" panose="020B0503020000020004" pitchFamily="50" charset="-127"/>
                        </a:rPr>
                        <a:t>8,231</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700" b="1" i="0" u="none" strike="noStrike">
                          <a:solidFill>
                            <a:srgbClr val="000000"/>
                          </a:solidFill>
                          <a:effectLst/>
                          <a:latin typeface="Arial" panose="020B0604020202020204" pitchFamily="34" charset="0"/>
                          <a:ea typeface="맑은 고딕" panose="020B0503020000020004" pitchFamily="50" charset="-127"/>
                        </a:rPr>
                        <a:t>9,533</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700" b="1" i="0" u="none" strike="noStrike">
                          <a:solidFill>
                            <a:srgbClr val="000000"/>
                          </a:solidFill>
                          <a:effectLst/>
                          <a:latin typeface="Arial" panose="020B0604020202020204" pitchFamily="34" charset="0"/>
                          <a:ea typeface="맑은 고딕" panose="020B0503020000020004" pitchFamily="50" charset="-127"/>
                        </a:rPr>
                        <a:t>19,244</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700" b="1" i="0" u="none" strike="noStrike">
                          <a:solidFill>
                            <a:srgbClr val="000000"/>
                          </a:solidFill>
                          <a:effectLst/>
                          <a:latin typeface="Arial" panose="020B0604020202020204" pitchFamily="34" charset="0"/>
                          <a:ea typeface="맑은 고딕" panose="020B0503020000020004" pitchFamily="50" charset="-127"/>
                        </a:rPr>
                        <a:t>20,771</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700" b="1" i="0" u="none" strike="noStrike">
                          <a:solidFill>
                            <a:srgbClr val="000000"/>
                          </a:solidFill>
                          <a:effectLst/>
                          <a:latin typeface="Arial" panose="020B0604020202020204" pitchFamily="34" charset="0"/>
                          <a:ea typeface="맑은 고딕" panose="020B0503020000020004" pitchFamily="50" charset="-127"/>
                        </a:rPr>
                        <a:t>176,871</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700" b="1" i="0" u="none" strike="noStrike">
                          <a:solidFill>
                            <a:srgbClr val="000000"/>
                          </a:solidFill>
                          <a:effectLst/>
                          <a:latin typeface="Arial" panose="020B0604020202020204" pitchFamily="34" charset="0"/>
                          <a:ea typeface="맑은 고딕" panose="020B0503020000020004" pitchFamily="50" charset="-127"/>
                        </a:rPr>
                        <a:t>180,008</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700" b="1" i="0" u="none" strike="noStrike">
                          <a:solidFill>
                            <a:srgbClr val="000000"/>
                          </a:solidFill>
                          <a:effectLst/>
                          <a:latin typeface="Arial" panose="020B0604020202020204" pitchFamily="34" charset="0"/>
                          <a:ea typeface="맑은 고딕" panose="020B0503020000020004" pitchFamily="50" charset="-127"/>
                        </a:rPr>
                        <a:t>183,182</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706045820"/>
                  </a:ext>
                </a:extLst>
              </a:tr>
              <a:tr h="83742">
                <a:tc>
                  <a:txBody>
                    <a:bodyPr/>
                    <a:lstStyle/>
                    <a:p>
                      <a:pPr algn="l" fontAlgn="ctr"/>
                      <a:endParaRPr lang="en-US" sz="700" b="1" i="0" u="none" strike="noStrike">
                        <a:solidFill>
                          <a:schemeClr val="tx1"/>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noFill/>
                      <a:prstDash val="solid"/>
                      <a:round/>
                      <a:headEnd type="none" w="med" len="med"/>
                      <a:tailEnd type="none" w="med" len="med"/>
                    </a:lnB>
                  </a:tcPr>
                </a:tc>
                <a:tc>
                  <a:txBody>
                    <a:bodyPr/>
                    <a:lstStyle/>
                    <a:p>
                      <a:pPr algn="l" fontAlgn="ctr"/>
                      <a:r>
                        <a:rPr lang="ko-KR" altLang="en-US" sz="700" b="0" i="0" u="none" strike="noStrike">
                          <a:solidFill>
                            <a:srgbClr val="000000"/>
                          </a:solidFill>
                          <a:effectLst/>
                          <a:latin typeface="Arial" panose="020B0604020202020204" pitchFamily="34" charset="0"/>
                          <a:ea typeface="맑은 고딕" panose="020B0503020000020004" pitchFamily="50" charset="-127"/>
                        </a:rPr>
                        <a:t>재료비</a:t>
                      </a:r>
                      <a:endParaRPr lang="en-US" sz="7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700" b="0" i="0" u="none" strike="noStrike" dirty="0">
                          <a:solidFill>
                            <a:srgbClr val="000000"/>
                          </a:solidFill>
                          <a:effectLst/>
                          <a:latin typeface="Arial" panose="020B0604020202020204" pitchFamily="34" charset="0"/>
                          <a:ea typeface="맑은 고딕" panose="020B0503020000020004" pitchFamily="50" charset="-127"/>
                        </a:rPr>
                        <a:t>7,709</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dot"/>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700" b="0" i="0" u="none" strike="noStrike" dirty="0">
                          <a:solidFill>
                            <a:srgbClr val="000000"/>
                          </a:solidFill>
                          <a:effectLst/>
                          <a:latin typeface="Arial" panose="020B0604020202020204" pitchFamily="34" charset="0"/>
                          <a:ea typeface="맑은 고딕" panose="020B0503020000020004" pitchFamily="50" charset="-127"/>
                        </a:rPr>
                        <a:t>13,756</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700" b="0" i="0" u="none" strike="noStrike" dirty="0">
                          <a:solidFill>
                            <a:srgbClr val="000000"/>
                          </a:solidFill>
                          <a:effectLst/>
                          <a:latin typeface="Arial" panose="020B0604020202020204" pitchFamily="34" charset="0"/>
                          <a:ea typeface="맑은 고딕" panose="020B0503020000020004" pitchFamily="50" charset="-127"/>
                        </a:rPr>
                        <a:t>14,587</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700" b="0" i="0" u="none" strike="noStrike" dirty="0">
                          <a:solidFill>
                            <a:srgbClr val="000000"/>
                          </a:solidFill>
                          <a:effectLst/>
                          <a:latin typeface="Arial" panose="020B0604020202020204" pitchFamily="34" charset="0"/>
                          <a:ea typeface="맑은 고딕" panose="020B0503020000020004" pitchFamily="50" charset="-127"/>
                        </a:rPr>
                        <a:t>6,401</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7,675</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dot"/>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14,775</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14,374</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150,095</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152,700</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155,346</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noFill/>
                      <a:prstDash val="solid"/>
                      <a:round/>
                      <a:headEnd type="none" w="med" len="med"/>
                      <a:tailEnd type="none" w="med" len="med"/>
                    </a:lnB>
                  </a:tcPr>
                </a:tc>
                <a:extLst>
                  <a:ext uri="{0D108BD9-81ED-4DB2-BD59-A6C34878D82A}">
                    <a16:rowId xmlns:a16="http://schemas.microsoft.com/office/drawing/2014/main" val="4142075103"/>
                  </a:ext>
                </a:extLst>
              </a:tr>
              <a:tr h="83742">
                <a:tc>
                  <a:txBody>
                    <a:bodyPr/>
                    <a:lstStyle/>
                    <a:p>
                      <a:pPr algn="l" fontAlgn="ctr"/>
                      <a:endParaRPr lang="en-US" sz="700" b="1" i="0" u="none" strike="noStrike">
                        <a:solidFill>
                          <a:schemeClr val="tx1"/>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noFill/>
                      <a:prstDash val="solid"/>
                      <a:round/>
                      <a:headEnd type="none" w="med" len="med"/>
                      <a:tailEnd type="none" w="med" len="med"/>
                    </a:lnB>
                  </a:tcPr>
                </a:tc>
                <a:tc>
                  <a:txBody>
                    <a:bodyPr/>
                    <a:lstStyle/>
                    <a:p>
                      <a:pPr algn="l" fontAlgn="ctr"/>
                      <a:r>
                        <a:rPr lang="ko-KR" altLang="en-US" sz="700" b="0" i="0" u="none" strike="noStrike" dirty="0">
                          <a:solidFill>
                            <a:srgbClr val="000000"/>
                          </a:solidFill>
                          <a:effectLst/>
                          <a:latin typeface="Arial" panose="020B0604020202020204" pitchFamily="34" charset="0"/>
                          <a:ea typeface="맑은 고딕" panose="020B0503020000020004" pitchFamily="50" charset="-127"/>
                        </a:rPr>
                        <a:t>노무비</a:t>
                      </a:r>
                      <a:endParaRPr lang="en-US" sz="7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noFill/>
                      <a:prstDash val="solid"/>
                      <a:round/>
                      <a:headEnd type="none" w="med" len="med"/>
                      <a:tailEnd type="none" w="med" len="med"/>
                    </a:lnB>
                  </a:tcPr>
                </a:tc>
                <a:tc>
                  <a:txBody>
                    <a:bodyPr/>
                    <a:lstStyle/>
                    <a:p>
                      <a:pPr algn="r" fontAlgn="ctr"/>
                      <a:r>
                        <a:rPr lang="en-US" altLang="ko-KR" sz="700" b="0" i="0" u="none" strike="noStrike" dirty="0">
                          <a:solidFill>
                            <a:srgbClr val="000000"/>
                          </a:solidFill>
                          <a:effectLst/>
                          <a:latin typeface="Arial" panose="020B0604020202020204" pitchFamily="34" charset="0"/>
                          <a:ea typeface="맑은 고딕" panose="020B0503020000020004" pitchFamily="50" charset="-127"/>
                        </a:rPr>
                        <a:t>2,331</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noFill/>
                      <a:prstDash val="solid"/>
                      <a:round/>
                      <a:headEnd type="none" w="med" len="med"/>
                      <a:tailEnd type="none" w="med" len="med"/>
                    </a:lnB>
                  </a:tcPr>
                </a:tc>
                <a:tc>
                  <a:txBody>
                    <a:bodyPr/>
                    <a:lstStyle/>
                    <a:p>
                      <a:pPr algn="r" fontAlgn="ctr"/>
                      <a:r>
                        <a:rPr lang="en-US" altLang="ko-KR" sz="700" b="0" i="0" u="none" strike="noStrike" dirty="0">
                          <a:solidFill>
                            <a:srgbClr val="000000"/>
                          </a:solidFill>
                          <a:effectLst/>
                          <a:latin typeface="Arial" panose="020B0604020202020204" pitchFamily="34" charset="0"/>
                          <a:ea typeface="맑은 고딕" panose="020B0503020000020004" pitchFamily="50" charset="-127"/>
                        </a:rPr>
                        <a:t>3,556</a:t>
                      </a:r>
                    </a:p>
                  </a:txBody>
                  <a:tcPr marL="36000" marR="36000" marT="0" marB="0" anchor="ctr">
                    <a:lnL>
                      <a:noFill/>
                    </a:lnL>
                    <a:lnR>
                      <a:noFill/>
                    </a:lnR>
                    <a:lnT>
                      <a:noFill/>
                    </a:lnT>
                    <a:lnB w="6350" cap="flat" cmpd="sng" algn="ctr">
                      <a:no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2,847</a:t>
                      </a:r>
                    </a:p>
                  </a:txBody>
                  <a:tcPr marL="36000" marR="36000" marT="0" marB="0" anchor="ctr">
                    <a:lnL>
                      <a:noFill/>
                    </a:lnL>
                    <a:lnR>
                      <a:noFill/>
                    </a:lnR>
                    <a:lnT>
                      <a:noFill/>
                    </a:lnT>
                    <a:lnB w="6350" cap="flat" cmpd="sng" algn="ctr">
                      <a:noFill/>
                      <a:prstDash val="solid"/>
                      <a:round/>
                      <a:headEnd type="none" w="med" len="med"/>
                      <a:tailEnd type="none" w="med" len="med"/>
                    </a:lnB>
                  </a:tcPr>
                </a:tc>
                <a:tc>
                  <a:txBody>
                    <a:bodyPr/>
                    <a:lstStyle/>
                    <a:p>
                      <a:pPr algn="r" fontAlgn="ctr"/>
                      <a:r>
                        <a:rPr lang="en-US" altLang="ko-KR" sz="700" b="0" i="0" u="none" strike="noStrike" dirty="0">
                          <a:solidFill>
                            <a:srgbClr val="000000"/>
                          </a:solidFill>
                          <a:effectLst/>
                          <a:latin typeface="Arial" panose="020B0604020202020204" pitchFamily="34" charset="0"/>
                          <a:ea typeface="맑은 고딕" panose="020B0503020000020004" pitchFamily="50" charset="-127"/>
                        </a:rPr>
                        <a:t>1,005</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no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928</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no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2,411</a:t>
                      </a:r>
                    </a:p>
                  </a:txBody>
                  <a:tcPr marL="36000" marR="36000" marT="0" marB="0" anchor="ctr">
                    <a:lnL>
                      <a:noFill/>
                    </a:lnL>
                    <a:lnR>
                      <a:noFill/>
                    </a:lnR>
                    <a:lnT>
                      <a:noFill/>
                    </a:lnT>
                    <a:lnB w="6350" cap="flat" cmpd="sng" algn="ctr">
                      <a:no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4,023</a:t>
                      </a:r>
                    </a:p>
                  </a:txBody>
                  <a:tcPr marL="36000" marR="36000" marT="0" marB="0" anchor="ctr">
                    <a:lnL>
                      <a:noFill/>
                    </a:lnL>
                    <a:lnR>
                      <a:noFill/>
                    </a:lnR>
                    <a:lnT>
                      <a:noFill/>
                    </a:lnT>
                    <a:lnB w="6350" cap="flat" cmpd="sng" algn="ctr">
                      <a:no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14,619</a:t>
                      </a:r>
                    </a:p>
                  </a:txBody>
                  <a:tcPr marL="36000" marR="36000" marT="0" marB="0" anchor="ctr">
                    <a:lnL>
                      <a:noFill/>
                    </a:lnL>
                    <a:lnR>
                      <a:noFill/>
                    </a:lnR>
                    <a:lnT>
                      <a:noFill/>
                    </a:lnT>
                    <a:lnB w="6350" cap="flat" cmpd="sng" algn="ctr">
                      <a:no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15,001</a:t>
                      </a:r>
                    </a:p>
                  </a:txBody>
                  <a:tcPr marL="36000" marR="36000" marT="0" marB="0" anchor="ctr">
                    <a:lnL>
                      <a:noFill/>
                    </a:lnL>
                    <a:lnR>
                      <a:noFill/>
                    </a:lnR>
                    <a:lnT>
                      <a:noFill/>
                    </a:lnT>
                    <a:lnB w="6350" cap="flat" cmpd="sng" algn="ctr">
                      <a:no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15,394</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noFill/>
                      <a:prstDash val="solid"/>
                      <a:round/>
                      <a:headEnd type="none" w="med" len="med"/>
                      <a:tailEnd type="none" w="med" len="med"/>
                    </a:lnB>
                  </a:tcPr>
                </a:tc>
                <a:extLst>
                  <a:ext uri="{0D108BD9-81ED-4DB2-BD59-A6C34878D82A}">
                    <a16:rowId xmlns:a16="http://schemas.microsoft.com/office/drawing/2014/main" val="1865228049"/>
                  </a:ext>
                </a:extLst>
              </a:tr>
              <a:tr h="83742">
                <a:tc>
                  <a:txBody>
                    <a:bodyPr/>
                    <a:lstStyle/>
                    <a:p>
                      <a:pPr algn="l" fontAlgn="ctr"/>
                      <a:endParaRPr lang="en-US" sz="700" b="1" i="0" u="none" strike="noStrike">
                        <a:solidFill>
                          <a:schemeClr val="tx1"/>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noFill/>
                      <a:prstDash val="solid"/>
                      <a:round/>
                      <a:headEnd type="none" w="med" len="med"/>
                      <a:tailEnd type="none" w="med" len="med"/>
                    </a:lnB>
                  </a:tcPr>
                </a:tc>
                <a:tc>
                  <a:txBody>
                    <a:bodyPr/>
                    <a:lstStyle/>
                    <a:p>
                      <a:pPr algn="l" fontAlgn="ctr"/>
                      <a:r>
                        <a:rPr lang="ko-KR" altLang="en-US" sz="700" b="0" i="0" u="none" strike="noStrike" dirty="0">
                          <a:solidFill>
                            <a:srgbClr val="000000"/>
                          </a:solidFill>
                          <a:effectLst/>
                          <a:latin typeface="Arial" panose="020B0604020202020204" pitchFamily="34" charset="0"/>
                          <a:ea typeface="맑은 고딕" panose="020B0503020000020004" pitchFamily="50" charset="-127"/>
                        </a:rPr>
                        <a:t>감가상각비</a:t>
                      </a:r>
                      <a:endParaRPr lang="en-US" sz="7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noFill/>
                      <a:prstDash val="solid"/>
                      <a:round/>
                      <a:headEnd type="none" w="med" len="med"/>
                      <a:tailEnd type="none" w="med" len="med"/>
                    </a:lnB>
                  </a:tcPr>
                </a:tc>
                <a:tc>
                  <a:txBody>
                    <a:bodyPr/>
                    <a:lstStyle/>
                    <a:p>
                      <a:pPr algn="r" fontAlgn="ctr"/>
                      <a:r>
                        <a:rPr lang="en-US" altLang="ko-KR" sz="700" b="0" i="0" u="none" strike="noStrike" dirty="0">
                          <a:solidFill>
                            <a:srgbClr val="000000"/>
                          </a:solidFill>
                          <a:effectLst/>
                          <a:latin typeface="Arial" panose="020B0604020202020204" pitchFamily="34" charset="0"/>
                          <a:ea typeface="맑은 고딕" panose="020B0503020000020004" pitchFamily="50" charset="-127"/>
                        </a:rPr>
                        <a:t>1,115</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noFill/>
                      <a:prstDash val="solid"/>
                      <a:round/>
                      <a:headEnd type="none" w="med" len="med"/>
                      <a:tailEnd type="none" w="med" len="med"/>
                    </a:lnB>
                  </a:tcPr>
                </a:tc>
                <a:tc>
                  <a:txBody>
                    <a:bodyPr/>
                    <a:lstStyle/>
                    <a:p>
                      <a:pPr algn="r" fontAlgn="ctr"/>
                      <a:r>
                        <a:rPr lang="en-US" altLang="ko-KR" sz="700" b="0" i="0" u="none" strike="noStrike" dirty="0">
                          <a:solidFill>
                            <a:srgbClr val="000000"/>
                          </a:solidFill>
                          <a:effectLst/>
                          <a:latin typeface="Arial" panose="020B0604020202020204" pitchFamily="34" charset="0"/>
                          <a:ea typeface="맑은 고딕" panose="020B0503020000020004" pitchFamily="50" charset="-127"/>
                        </a:rPr>
                        <a:t>1,115</a:t>
                      </a:r>
                    </a:p>
                  </a:txBody>
                  <a:tcPr marL="36000" marR="36000" marT="0" marB="0" anchor="ctr">
                    <a:lnL>
                      <a:noFill/>
                    </a:lnL>
                    <a:lnR>
                      <a:noFill/>
                    </a:lnR>
                    <a:lnT>
                      <a:noFill/>
                    </a:lnT>
                    <a:lnB w="6350" cap="flat" cmpd="sng" algn="ctr">
                      <a:noFill/>
                      <a:prstDash val="solid"/>
                      <a:round/>
                      <a:headEnd type="none" w="med" len="med"/>
                      <a:tailEnd type="none" w="med" len="med"/>
                    </a:lnB>
                  </a:tcPr>
                </a:tc>
                <a:tc>
                  <a:txBody>
                    <a:bodyPr/>
                    <a:lstStyle/>
                    <a:p>
                      <a:pPr algn="r" fontAlgn="ctr"/>
                      <a:r>
                        <a:rPr lang="en-US" altLang="ko-KR" sz="700" b="0" i="0" u="none" strike="noStrike" dirty="0">
                          <a:solidFill>
                            <a:srgbClr val="000000"/>
                          </a:solidFill>
                          <a:effectLst/>
                          <a:latin typeface="Arial" panose="020B0604020202020204" pitchFamily="34" charset="0"/>
                          <a:ea typeface="맑은 고딕" panose="020B0503020000020004" pitchFamily="50" charset="-127"/>
                        </a:rPr>
                        <a:t>1,085</a:t>
                      </a:r>
                    </a:p>
                  </a:txBody>
                  <a:tcPr marL="36000" marR="36000" marT="0" marB="0" anchor="ctr">
                    <a:lnL>
                      <a:noFill/>
                    </a:lnL>
                    <a:lnR>
                      <a:noFill/>
                    </a:lnR>
                    <a:lnT>
                      <a:noFill/>
                    </a:lnT>
                    <a:lnB w="6350" cap="flat" cmpd="sng" algn="ctr">
                      <a:noFill/>
                      <a:prstDash val="solid"/>
                      <a:round/>
                      <a:headEnd type="none" w="med" len="med"/>
                      <a:tailEnd type="none" w="med" len="med"/>
                    </a:lnB>
                  </a:tcPr>
                </a:tc>
                <a:tc>
                  <a:txBody>
                    <a:bodyPr/>
                    <a:lstStyle/>
                    <a:p>
                      <a:pPr algn="r" fontAlgn="ctr"/>
                      <a:r>
                        <a:rPr lang="en-US" altLang="ko-KR" sz="700" b="0" i="0" u="none" strike="noStrike" dirty="0">
                          <a:solidFill>
                            <a:srgbClr val="000000"/>
                          </a:solidFill>
                          <a:effectLst/>
                          <a:latin typeface="Arial" panose="020B0604020202020204" pitchFamily="34" charset="0"/>
                          <a:ea typeface="맑은 고딕" panose="020B0503020000020004" pitchFamily="50" charset="-127"/>
                        </a:rPr>
                        <a:t>488</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no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491</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no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992</a:t>
                      </a:r>
                    </a:p>
                  </a:txBody>
                  <a:tcPr marL="36000" marR="36000" marT="0" marB="0" anchor="ctr">
                    <a:lnL>
                      <a:noFill/>
                    </a:lnL>
                    <a:lnR>
                      <a:noFill/>
                    </a:lnR>
                    <a:lnT>
                      <a:noFill/>
                    </a:lnT>
                    <a:lnB w="6350" cap="flat" cmpd="sng" algn="ctr">
                      <a:no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1,101</a:t>
                      </a:r>
                    </a:p>
                  </a:txBody>
                  <a:tcPr marL="36000" marR="36000" marT="0" marB="0" anchor="ctr">
                    <a:lnL>
                      <a:noFill/>
                    </a:lnL>
                    <a:lnR>
                      <a:noFill/>
                    </a:lnR>
                    <a:lnT>
                      <a:noFill/>
                    </a:lnT>
                    <a:lnB w="6350" cap="flat" cmpd="sng" algn="ctr">
                      <a:no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6,986</a:t>
                      </a:r>
                    </a:p>
                  </a:txBody>
                  <a:tcPr marL="36000" marR="36000" marT="0" marB="0" anchor="ctr">
                    <a:lnL>
                      <a:noFill/>
                    </a:lnL>
                    <a:lnR>
                      <a:noFill/>
                    </a:lnR>
                    <a:lnT>
                      <a:noFill/>
                    </a:lnT>
                    <a:lnB w="6350" cap="flat" cmpd="sng" algn="ctr">
                      <a:no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7,016</a:t>
                      </a:r>
                    </a:p>
                  </a:txBody>
                  <a:tcPr marL="36000" marR="36000" marT="0" marB="0" anchor="ctr">
                    <a:lnL>
                      <a:noFill/>
                    </a:lnL>
                    <a:lnR>
                      <a:noFill/>
                    </a:lnR>
                    <a:lnT>
                      <a:noFill/>
                    </a:lnT>
                    <a:lnB w="6350" cap="flat" cmpd="sng" algn="ctr">
                      <a:no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7,026</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noFill/>
                      <a:prstDash val="solid"/>
                      <a:round/>
                      <a:headEnd type="none" w="med" len="med"/>
                      <a:tailEnd type="none" w="med" len="med"/>
                    </a:lnB>
                  </a:tcPr>
                </a:tc>
                <a:extLst>
                  <a:ext uri="{0D108BD9-81ED-4DB2-BD59-A6C34878D82A}">
                    <a16:rowId xmlns:a16="http://schemas.microsoft.com/office/drawing/2014/main" val="3884055125"/>
                  </a:ext>
                </a:extLst>
              </a:tr>
              <a:tr h="83742">
                <a:tc>
                  <a:txBody>
                    <a:bodyPr/>
                    <a:lstStyle/>
                    <a:p>
                      <a:pPr algn="l" fontAlgn="ctr"/>
                      <a:endParaRPr lang="en-US" sz="700" b="1" i="0" u="none" strike="noStrike">
                        <a:solidFill>
                          <a:schemeClr val="tx1"/>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noFill/>
                      <a:prstDash val="solid"/>
                      <a:round/>
                      <a:headEnd type="none" w="med" len="med"/>
                      <a:tailEnd type="none" w="med" len="med"/>
                    </a:lnB>
                  </a:tcPr>
                </a:tc>
                <a:tc>
                  <a:txBody>
                    <a:bodyPr/>
                    <a:lstStyle/>
                    <a:p>
                      <a:pPr marL="0" marR="0" lvl="0" indent="0" algn="l" defTabSz="914400" rtl="0" eaLnBrk="1" fontAlgn="ctr" latinLnBrk="1" hangingPunct="1">
                        <a:lnSpc>
                          <a:spcPct val="100000"/>
                        </a:lnSpc>
                        <a:spcBef>
                          <a:spcPts val="0"/>
                        </a:spcBef>
                        <a:spcAft>
                          <a:spcPts val="0"/>
                        </a:spcAft>
                        <a:buClrTx/>
                        <a:buSzTx/>
                        <a:buFontTx/>
                        <a:buNone/>
                        <a:tabLst/>
                        <a:defRPr/>
                      </a:pPr>
                      <a:r>
                        <a:rPr lang="ko-KR" altLang="en-US" sz="700" b="0" i="0" u="none" strike="noStrike" dirty="0">
                          <a:solidFill>
                            <a:srgbClr val="000000"/>
                          </a:solidFill>
                          <a:effectLst/>
                          <a:latin typeface="Arial" panose="020B0604020202020204" pitchFamily="34" charset="0"/>
                          <a:ea typeface="맑은 고딕" panose="020B0503020000020004" pitchFamily="50" charset="-127"/>
                        </a:rPr>
                        <a:t>제조경비</a:t>
                      </a:r>
                      <a:endParaRPr lang="en-US" altLang="ko-KR" sz="7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700" b="0" i="0" u="none" strike="noStrike" dirty="0">
                          <a:solidFill>
                            <a:srgbClr val="000000"/>
                          </a:solidFill>
                          <a:effectLst/>
                          <a:latin typeface="Arial" panose="020B0604020202020204" pitchFamily="34" charset="0"/>
                          <a:ea typeface="맑은 고딕" panose="020B0503020000020004" pitchFamily="50" charset="-127"/>
                        </a:rPr>
                        <a:t>1,035</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1,348</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700" b="0" i="0" u="none" strike="noStrike" dirty="0">
                          <a:solidFill>
                            <a:srgbClr val="000000"/>
                          </a:solidFill>
                          <a:effectLst/>
                          <a:latin typeface="Arial" panose="020B0604020202020204" pitchFamily="34" charset="0"/>
                          <a:ea typeface="맑은 고딕" panose="020B0503020000020004" pitchFamily="50" charset="-127"/>
                        </a:rPr>
                        <a:t>1,128</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700" b="0" i="0" u="none" strike="noStrike" dirty="0">
                          <a:solidFill>
                            <a:srgbClr val="000000"/>
                          </a:solidFill>
                          <a:effectLst/>
                          <a:latin typeface="Arial" panose="020B0604020202020204" pitchFamily="34" charset="0"/>
                          <a:ea typeface="맑은 고딕" panose="020B0503020000020004" pitchFamily="50" charset="-127"/>
                        </a:rPr>
                        <a:t>425</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439</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1,066</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1,273</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5,172</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5,292</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5,417</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914933998"/>
                  </a:ext>
                </a:extLst>
              </a:tr>
              <a:tr h="83742">
                <a:tc>
                  <a:txBody>
                    <a:bodyPr/>
                    <a:lstStyle/>
                    <a:p>
                      <a:pPr algn="l" fontAlgn="ctr"/>
                      <a:endParaRPr lang="en-US" sz="700" b="1" i="0" u="none" strike="noStrike">
                        <a:solidFill>
                          <a:schemeClr val="tx1"/>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noFill/>
                      <a:prstDash val="solid"/>
                      <a:round/>
                      <a:headEnd type="none" w="med" len="med"/>
                      <a:tailEnd type="none" w="med" len="med"/>
                    </a:lnR>
                    <a:lnT>
                      <a:noFill/>
                    </a:lnT>
                    <a:lnB w="6350" cap="flat" cmpd="sng" algn="ctr">
                      <a:noFill/>
                      <a:prstDash val="solid"/>
                      <a:round/>
                      <a:headEnd type="none" w="med" len="med"/>
                      <a:tailEnd type="none" w="med" len="med"/>
                    </a:lnB>
                  </a:tcPr>
                </a:tc>
                <a:tc>
                  <a:txBody>
                    <a:bodyPr/>
                    <a:lstStyle/>
                    <a:p>
                      <a:pPr algn="l" fontAlgn="ctr"/>
                      <a:r>
                        <a:rPr lang="en-US" sz="700" b="1" i="0" u="none" strike="noStrike" dirty="0">
                          <a:solidFill>
                            <a:srgbClr val="000000"/>
                          </a:solidFill>
                          <a:effectLst/>
                          <a:latin typeface="Arial" panose="020B0604020202020204" pitchFamily="34" charset="0"/>
                          <a:ea typeface="맑은 고딕" panose="020B0503020000020004" pitchFamily="50" charset="-127"/>
                        </a:rPr>
                        <a:t>Case 3 (Worst)</a:t>
                      </a:r>
                    </a:p>
                  </a:txBody>
                  <a:tcPr marL="36000" marR="36000" marT="0" marB="0" anchor="ctr">
                    <a:lnL w="6350" cap="flat" cmpd="sng" algn="ctr">
                      <a:no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700" b="1" i="0" u="none" strike="noStrike" dirty="0">
                          <a:solidFill>
                            <a:srgbClr val="000000"/>
                          </a:solidFill>
                          <a:effectLst/>
                          <a:latin typeface="Arial" panose="020B0604020202020204" pitchFamily="34" charset="0"/>
                          <a:ea typeface="맑은 고딕" panose="020B0503020000020004" pitchFamily="50" charset="-127"/>
                        </a:rPr>
                        <a:t>11,908</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700" b="1" i="0" u="none" strike="noStrike">
                          <a:solidFill>
                            <a:srgbClr val="000000"/>
                          </a:solidFill>
                          <a:effectLst/>
                          <a:latin typeface="Arial" panose="020B0604020202020204" pitchFamily="34" charset="0"/>
                          <a:ea typeface="맑은 고딕" panose="020B0503020000020004" pitchFamily="50" charset="-127"/>
                        </a:rPr>
                        <a:t>19,671</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700" b="1" i="0" u="none" strike="noStrike" dirty="0">
                          <a:solidFill>
                            <a:srgbClr val="000000"/>
                          </a:solidFill>
                          <a:effectLst/>
                          <a:latin typeface="Arial" panose="020B0604020202020204" pitchFamily="34" charset="0"/>
                          <a:ea typeface="맑은 고딕" panose="020B0503020000020004" pitchFamily="50" charset="-127"/>
                        </a:rPr>
                        <a:t>19,734</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700" b="1" i="0" u="none" strike="noStrike" dirty="0">
                          <a:solidFill>
                            <a:srgbClr val="000000"/>
                          </a:solidFill>
                          <a:effectLst/>
                          <a:latin typeface="Arial" panose="020B0604020202020204" pitchFamily="34" charset="0"/>
                          <a:ea typeface="맑은 고딕" panose="020B0503020000020004" pitchFamily="50" charset="-127"/>
                        </a:rPr>
                        <a:t>8,231</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700" b="1" i="0" u="none" strike="noStrike">
                          <a:solidFill>
                            <a:srgbClr val="000000"/>
                          </a:solidFill>
                          <a:effectLst/>
                          <a:latin typeface="Arial" panose="020B0604020202020204" pitchFamily="34" charset="0"/>
                          <a:ea typeface="맑은 고딕" panose="020B0503020000020004" pitchFamily="50" charset="-127"/>
                        </a:rPr>
                        <a:t>9,533</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700" b="1" i="0" u="none" strike="noStrike">
                          <a:solidFill>
                            <a:srgbClr val="000000"/>
                          </a:solidFill>
                          <a:effectLst/>
                          <a:latin typeface="Arial" panose="020B0604020202020204" pitchFamily="34" charset="0"/>
                          <a:ea typeface="맑은 고딕" panose="020B0503020000020004" pitchFamily="50" charset="-127"/>
                        </a:rPr>
                        <a:t>19,213</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700" b="1" i="0" u="none" strike="noStrike">
                          <a:solidFill>
                            <a:srgbClr val="000000"/>
                          </a:solidFill>
                          <a:effectLst/>
                          <a:latin typeface="Arial" panose="020B0604020202020204" pitchFamily="34" charset="0"/>
                          <a:ea typeface="맑은 고딕" panose="020B0503020000020004" pitchFamily="50" charset="-127"/>
                        </a:rPr>
                        <a:t>22,355</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700" b="1" i="0" u="none" strike="noStrike">
                          <a:solidFill>
                            <a:srgbClr val="000000"/>
                          </a:solidFill>
                          <a:effectLst/>
                          <a:latin typeface="Arial" panose="020B0604020202020204" pitchFamily="34" charset="0"/>
                          <a:ea typeface="맑은 고딕" panose="020B0503020000020004" pitchFamily="50" charset="-127"/>
                        </a:rPr>
                        <a:t>22,022</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700" b="1" i="0" u="none" strike="noStrike">
                          <a:solidFill>
                            <a:srgbClr val="000000"/>
                          </a:solidFill>
                          <a:effectLst/>
                          <a:latin typeface="Arial" panose="020B0604020202020204" pitchFamily="34" charset="0"/>
                          <a:ea typeface="맑은 고딕" panose="020B0503020000020004" pitchFamily="50" charset="-127"/>
                        </a:rPr>
                        <a:t>21,683</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700" b="1" i="0" u="none" strike="noStrike">
                          <a:solidFill>
                            <a:srgbClr val="000000"/>
                          </a:solidFill>
                          <a:effectLst/>
                          <a:latin typeface="Arial" panose="020B0604020202020204" pitchFamily="34" charset="0"/>
                          <a:ea typeface="맑은 고딕" panose="020B0503020000020004" pitchFamily="50" charset="-127"/>
                        </a:rPr>
                        <a:t>21,333</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76777957"/>
                  </a:ext>
                </a:extLst>
              </a:tr>
              <a:tr h="83742">
                <a:tc>
                  <a:txBody>
                    <a:bodyPr/>
                    <a:lstStyle/>
                    <a:p>
                      <a:pPr algn="l" fontAlgn="ctr"/>
                      <a:endParaRPr lang="en-US" sz="700" b="1" i="0" u="none" strike="noStrike">
                        <a:solidFill>
                          <a:schemeClr val="tx1"/>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noFill/>
                      <a:prstDash val="solid"/>
                      <a:round/>
                      <a:headEnd type="none" w="med" len="med"/>
                      <a:tailEnd type="none" w="med" len="med"/>
                    </a:lnB>
                  </a:tcPr>
                </a:tc>
                <a:tc>
                  <a:txBody>
                    <a:bodyPr/>
                    <a:lstStyle/>
                    <a:p>
                      <a:pPr algn="l" fontAlgn="ctr"/>
                      <a:r>
                        <a:rPr lang="ko-KR" altLang="en-US" sz="700" b="0" i="0" u="none" strike="noStrike" dirty="0">
                          <a:solidFill>
                            <a:srgbClr val="000000"/>
                          </a:solidFill>
                          <a:effectLst/>
                          <a:latin typeface="Arial" panose="020B0604020202020204" pitchFamily="34" charset="0"/>
                          <a:ea typeface="맑은 고딕" panose="020B0503020000020004" pitchFamily="50" charset="-127"/>
                        </a:rPr>
                        <a:t>재료비</a:t>
                      </a:r>
                      <a:endParaRPr lang="en-US" sz="7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700" b="0" i="0" u="none" strike="noStrike" dirty="0">
                          <a:solidFill>
                            <a:srgbClr val="000000"/>
                          </a:solidFill>
                          <a:effectLst/>
                          <a:latin typeface="Arial" panose="020B0604020202020204" pitchFamily="34" charset="0"/>
                          <a:ea typeface="맑은 고딕" panose="020B0503020000020004" pitchFamily="50" charset="-127"/>
                        </a:rPr>
                        <a:t>7,709</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dot"/>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700" b="0" i="0" u="none" strike="noStrike" dirty="0">
                          <a:solidFill>
                            <a:srgbClr val="000000"/>
                          </a:solidFill>
                          <a:effectLst/>
                          <a:latin typeface="Arial" panose="020B0604020202020204" pitchFamily="34" charset="0"/>
                          <a:ea typeface="맑은 고딕" panose="020B0503020000020004" pitchFamily="50" charset="-127"/>
                        </a:rPr>
                        <a:t>13,756</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700" b="0" i="0" u="none" strike="noStrike" dirty="0">
                          <a:solidFill>
                            <a:srgbClr val="000000"/>
                          </a:solidFill>
                          <a:effectLst/>
                          <a:latin typeface="Arial" panose="020B0604020202020204" pitchFamily="34" charset="0"/>
                          <a:ea typeface="맑은 고딕" panose="020B0503020000020004" pitchFamily="50" charset="-127"/>
                        </a:rPr>
                        <a:t>14,587</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700" b="0" i="0" u="none" strike="noStrike" dirty="0">
                          <a:solidFill>
                            <a:srgbClr val="000000"/>
                          </a:solidFill>
                          <a:effectLst/>
                          <a:latin typeface="Arial" panose="020B0604020202020204" pitchFamily="34" charset="0"/>
                          <a:ea typeface="맑은 고딕" panose="020B0503020000020004" pitchFamily="50" charset="-127"/>
                        </a:rPr>
                        <a:t>6,401</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7,675</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dot"/>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14,793</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17,641</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17,222</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16,754</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16,288</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noFill/>
                      <a:prstDash val="solid"/>
                      <a:round/>
                      <a:headEnd type="none" w="med" len="med"/>
                      <a:tailEnd type="none" w="med" len="med"/>
                    </a:lnB>
                  </a:tcPr>
                </a:tc>
                <a:extLst>
                  <a:ext uri="{0D108BD9-81ED-4DB2-BD59-A6C34878D82A}">
                    <a16:rowId xmlns:a16="http://schemas.microsoft.com/office/drawing/2014/main" val="3450134895"/>
                  </a:ext>
                </a:extLst>
              </a:tr>
              <a:tr h="83742">
                <a:tc>
                  <a:txBody>
                    <a:bodyPr/>
                    <a:lstStyle/>
                    <a:p>
                      <a:pPr algn="l" fontAlgn="ctr"/>
                      <a:endParaRPr lang="en-US" sz="700" b="1" i="0" u="none" strike="noStrike">
                        <a:solidFill>
                          <a:schemeClr val="tx1"/>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noFill/>
                      <a:prstDash val="solid"/>
                      <a:round/>
                      <a:headEnd type="none" w="med" len="med"/>
                      <a:tailEnd type="none" w="med" len="med"/>
                    </a:lnB>
                  </a:tcPr>
                </a:tc>
                <a:tc>
                  <a:txBody>
                    <a:bodyPr/>
                    <a:lstStyle/>
                    <a:p>
                      <a:pPr algn="l" fontAlgn="ctr"/>
                      <a:r>
                        <a:rPr lang="ko-KR" altLang="en-US" sz="700" b="0" i="0" u="none" strike="noStrike" dirty="0">
                          <a:solidFill>
                            <a:srgbClr val="000000"/>
                          </a:solidFill>
                          <a:effectLst/>
                          <a:latin typeface="Arial" panose="020B0604020202020204" pitchFamily="34" charset="0"/>
                          <a:ea typeface="맑은 고딕" panose="020B0503020000020004" pitchFamily="50" charset="-127"/>
                        </a:rPr>
                        <a:t>노무비</a:t>
                      </a:r>
                      <a:endParaRPr lang="en-US" sz="7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no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2,331</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no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3,556</a:t>
                      </a:r>
                    </a:p>
                  </a:txBody>
                  <a:tcPr marL="36000" marR="36000" marT="0" marB="0" anchor="ctr">
                    <a:lnL>
                      <a:noFill/>
                    </a:lnL>
                    <a:lnR>
                      <a:noFill/>
                    </a:lnR>
                    <a:lnT>
                      <a:noFill/>
                    </a:lnT>
                    <a:lnB w="6350" cap="flat" cmpd="sng" algn="ctr">
                      <a:no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2,847</a:t>
                      </a:r>
                    </a:p>
                  </a:txBody>
                  <a:tcPr marL="36000" marR="36000" marT="0" marB="0" anchor="ctr">
                    <a:lnL>
                      <a:noFill/>
                    </a:lnL>
                    <a:lnR>
                      <a:noFill/>
                    </a:lnR>
                    <a:lnT>
                      <a:noFill/>
                    </a:lnT>
                    <a:lnB w="6350" cap="flat" cmpd="sng" algn="ctr">
                      <a:noFill/>
                      <a:prstDash val="solid"/>
                      <a:round/>
                      <a:headEnd type="none" w="med" len="med"/>
                      <a:tailEnd type="none" w="med" len="med"/>
                    </a:lnB>
                  </a:tcPr>
                </a:tc>
                <a:tc>
                  <a:txBody>
                    <a:bodyPr/>
                    <a:lstStyle/>
                    <a:p>
                      <a:pPr algn="r" fontAlgn="ctr"/>
                      <a:r>
                        <a:rPr lang="en-US" altLang="ko-KR" sz="700" b="0" i="0" u="none" strike="noStrike" dirty="0">
                          <a:solidFill>
                            <a:srgbClr val="000000"/>
                          </a:solidFill>
                          <a:effectLst/>
                          <a:latin typeface="Arial" panose="020B0604020202020204" pitchFamily="34" charset="0"/>
                          <a:ea typeface="맑은 고딕" panose="020B0503020000020004" pitchFamily="50" charset="-127"/>
                        </a:rPr>
                        <a:t>1,005</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no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928</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no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2,366</a:t>
                      </a:r>
                    </a:p>
                  </a:txBody>
                  <a:tcPr marL="36000" marR="36000" marT="0" marB="0" anchor="ctr">
                    <a:lnL>
                      <a:noFill/>
                    </a:lnL>
                    <a:lnR>
                      <a:noFill/>
                    </a:lnR>
                    <a:lnT>
                      <a:noFill/>
                    </a:lnT>
                    <a:lnB w="6350" cap="flat" cmpd="sng" algn="ctr">
                      <a:no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2,416</a:t>
                      </a:r>
                    </a:p>
                  </a:txBody>
                  <a:tcPr marL="36000" marR="36000" marT="0" marB="0" anchor="ctr">
                    <a:lnL>
                      <a:noFill/>
                    </a:lnL>
                    <a:lnR>
                      <a:noFill/>
                    </a:lnR>
                    <a:lnT>
                      <a:noFill/>
                    </a:lnT>
                    <a:lnB w="6350" cap="flat" cmpd="sng" algn="ctr">
                      <a:no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2,469</a:t>
                      </a:r>
                    </a:p>
                  </a:txBody>
                  <a:tcPr marL="36000" marR="36000" marT="0" marB="0" anchor="ctr">
                    <a:lnL>
                      <a:noFill/>
                    </a:lnL>
                    <a:lnR>
                      <a:noFill/>
                    </a:lnR>
                    <a:lnT>
                      <a:noFill/>
                    </a:lnT>
                    <a:lnB w="6350" cap="flat" cmpd="sng" algn="ctr">
                      <a:no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2,548</a:t>
                      </a:r>
                    </a:p>
                  </a:txBody>
                  <a:tcPr marL="36000" marR="36000" marT="0" marB="0" anchor="ctr">
                    <a:lnL>
                      <a:noFill/>
                    </a:lnL>
                    <a:lnR>
                      <a:noFill/>
                    </a:lnR>
                    <a:lnT>
                      <a:noFill/>
                    </a:lnT>
                    <a:lnB w="6350" cap="flat" cmpd="sng" algn="ctr">
                      <a:no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2,630</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noFill/>
                      <a:prstDash val="solid"/>
                      <a:round/>
                      <a:headEnd type="none" w="med" len="med"/>
                      <a:tailEnd type="none" w="med" len="med"/>
                    </a:lnB>
                  </a:tcPr>
                </a:tc>
                <a:extLst>
                  <a:ext uri="{0D108BD9-81ED-4DB2-BD59-A6C34878D82A}">
                    <a16:rowId xmlns:a16="http://schemas.microsoft.com/office/drawing/2014/main" val="1677515156"/>
                  </a:ext>
                </a:extLst>
              </a:tr>
              <a:tr h="83742">
                <a:tc>
                  <a:txBody>
                    <a:bodyPr/>
                    <a:lstStyle/>
                    <a:p>
                      <a:pPr algn="l" fontAlgn="ctr"/>
                      <a:endParaRPr lang="en-US" sz="700" b="1" i="0" u="none" strike="noStrike">
                        <a:solidFill>
                          <a:schemeClr val="tx1"/>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noFill/>
                      <a:prstDash val="solid"/>
                      <a:round/>
                      <a:headEnd type="none" w="med" len="med"/>
                      <a:tailEnd type="none" w="med" len="med"/>
                    </a:lnB>
                  </a:tcPr>
                </a:tc>
                <a:tc>
                  <a:txBody>
                    <a:bodyPr/>
                    <a:lstStyle/>
                    <a:p>
                      <a:pPr algn="l" fontAlgn="ctr"/>
                      <a:r>
                        <a:rPr lang="ko-KR" altLang="en-US" sz="700" b="0" i="0" u="none" strike="noStrike" dirty="0">
                          <a:solidFill>
                            <a:srgbClr val="000000"/>
                          </a:solidFill>
                          <a:effectLst/>
                          <a:latin typeface="Arial" panose="020B0604020202020204" pitchFamily="34" charset="0"/>
                          <a:ea typeface="맑은 고딕" panose="020B0503020000020004" pitchFamily="50" charset="-127"/>
                        </a:rPr>
                        <a:t>감가상각비</a:t>
                      </a:r>
                      <a:endParaRPr lang="en-US" sz="7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no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1,115</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no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1,115</a:t>
                      </a:r>
                    </a:p>
                  </a:txBody>
                  <a:tcPr marL="36000" marR="36000" marT="0" marB="0" anchor="ctr">
                    <a:lnL>
                      <a:noFill/>
                    </a:lnL>
                    <a:lnR>
                      <a:noFill/>
                    </a:lnR>
                    <a:lnT>
                      <a:noFill/>
                    </a:lnT>
                    <a:lnB w="6350" cap="flat" cmpd="sng" algn="ctr">
                      <a:no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1,085</a:t>
                      </a:r>
                    </a:p>
                  </a:txBody>
                  <a:tcPr marL="36000" marR="36000" marT="0" marB="0" anchor="ctr">
                    <a:lnL>
                      <a:noFill/>
                    </a:lnL>
                    <a:lnR>
                      <a:noFill/>
                    </a:lnR>
                    <a:lnT>
                      <a:noFill/>
                    </a:lnT>
                    <a:lnB w="6350" cap="flat" cmpd="sng" algn="ctr">
                      <a:noFill/>
                      <a:prstDash val="solid"/>
                      <a:round/>
                      <a:headEnd type="none" w="med" len="med"/>
                      <a:tailEnd type="none" w="med" len="med"/>
                    </a:lnB>
                  </a:tcPr>
                </a:tc>
                <a:tc>
                  <a:txBody>
                    <a:bodyPr/>
                    <a:lstStyle/>
                    <a:p>
                      <a:pPr algn="r" fontAlgn="ctr"/>
                      <a:r>
                        <a:rPr lang="en-US" altLang="ko-KR" sz="700" b="0" i="0" u="none" strike="noStrike" dirty="0">
                          <a:solidFill>
                            <a:srgbClr val="000000"/>
                          </a:solidFill>
                          <a:effectLst/>
                          <a:latin typeface="Arial" panose="020B0604020202020204" pitchFamily="34" charset="0"/>
                          <a:ea typeface="맑은 고딕" panose="020B0503020000020004" pitchFamily="50" charset="-127"/>
                        </a:rPr>
                        <a:t>488</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no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491</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no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992</a:t>
                      </a:r>
                    </a:p>
                  </a:txBody>
                  <a:tcPr marL="36000" marR="36000" marT="0" marB="0" anchor="ctr">
                    <a:lnL>
                      <a:noFill/>
                    </a:lnL>
                    <a:lnR>
                      <a:noFill/>
                    </a:lnR>
                    <a:lnT>
                      <a:noFill/>
                    </a:lnT>
                    <a:lnB w="6350" cap="flat" cmpd="sng" algn="ctr">
                      <a:no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1,101</a:t>
                      </a:r>
                    </a:p>
                  </a:txBody>
                  <a:tcPr marL="36000" marR="36000" marT="0" marB="0" anchor="ctr">
                    <a:lnL>
                      <a:noFill/>
                    </a:lnL>
                    <a:lnR>
                      <a:noFill/>
                    </a:lnR>
                    <a:lnT>
                      <a:noFill/>
                    </a:lnT>
                    <a:lnB w="6350" cap="flat" cmpd="sng" algn="ctr">
                      <a:no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1,117</a:t>
                      </a:r>
                    </a:p>
                  </a:txBody>
                  <a:tcPr marL="36000" marR="36000" marT="0" marB="0" anchor="ctr">
                    <a:lnL>
                      <a:noFill/>
                    </a:lnL>
                    <a:lnR>
                      <a:noFill/>
                    </a:lnR>
                    <a:lnT>
                      <a:noFill/>
                    </a:lnT>
                    <a:lnB w="6350" cap="flat" cmpd="sng" algn="ctr">
                      <a:no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1,147</a:t>
                      </a:r>
                    </a:p>
                  </a:txBody>
                  <a:tcPr marL="36000" marR="36000" marT="0" marB="0" anchor="ctr">
                    <a:lnL>
                      <a:noFill/>
                    </a:lnL>
                    <a:lnR>
                      <a:noFill/>
                    </a:lnR>
                    <a:lnT>
                      <a:noFill/>
                    </a:lnT>
                    <a:lnB w="6350" cap="flat" cmpd="sng" algn="ctr">
                      <a:no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1,157</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noFill/>
                      <a:prstDash val="solid"/>
                      <a:round/>
                      <a:headEnd type="none" w="med" len="med"/>
                      <a:tailEnd type="none" w="med" len="med"/>
                    </a:lnB>
                  </a:tcPr>
                </a:tc>
                <a:extLst>
                  <a:ext uri="{0D108BD9-81ED-4DB2-BD59-A6C34878D82A}">
                    <a16:rowId xmlns:a16="http://schemas.microsoft.com/office/drawing/2014/main" val="1620769585"/>
                  </a:ext>
                </a:extLst>
              </a:tr>
              <a:tr h="83742">
                <a:tc>
                  <a:txBody>
                    <a:bodyPr/>
                    <a:lstStyle/>
                    <a:p>
                      <a:pPr algn="l" fontAlgn="ctr"/>
                      <a:endParaRPr lang="en-US" sz="700" b="1" i="0" u="none" strike="noStrike">
                        <a:solidFill>
                          <a:schemeClr val="tx1"/>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marL="0" marR="0" lvl="0" indent="0" algn="l" defTabSz="914400" rtl="0" eaLnBrk="1" fontAlgn="ctr" latinLnBrk="1" hangingPunct="1">
                        <a:lnSpc>
                          <a:spcPct val="100000"/>
                        </a:lnSpc>
                        <a:spcBef>
                          <a:spcPts val="0"/>
                        </a:spcBef>
                        <a:spcAft>
                          <a:spcPts val="0"/>
                        </a:spcAft>
                        <a:buClrTx/>
                        <a:buSzTx/>
                        <a:buFontTx/>
                        <a:buNone/>
                        <a:tabLst/>
                        <a:defRPr/>
                      </a:pPr>
                      <a:r>
                        <a:rPr lang="ko-KR" altLang="en-US" sz="700" b="0" i="0" u="none" strike="noStrike" dirty="0">
                          <a:solidFill>
                            <a:srgbClr val="000000"/>
                          </a:solidFill>
                          <a:effectLst/>
                          <a:latin typeface="Arial" panose="020B0604020202020204" pitchFamily="34" charset="0"/>
                          <a:ea typeface="맑은 고딕" panose="020B0503020000020004" pitchFamily="50" charset="-127"/>
                        </a:rPr>
                        <a:t>제조경비</a:t>
                      </a:r>
                      <a:endParaRPr lang="en-US" altLang="ko-KR" sz="7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1,035</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1,348</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1,128</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700" b="0" i="0" u="none" strike="noStrike" dirty="0">
                          <a:solidFill>
                            <a:srgbClr val="000000"/>
                          </a:solidFill>
                          <a:effectLst/>
                          <a:latin typeface="Arial" panose="020B0604020202020204" pitchFamily="34" charset="0"/>
                          <a:ea typeface="맑은 고딕" panose="020B0503020000020004" pitchFamily="50" charset="-127"/>
                        </a:rPr>
                        <a:t>425</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439</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1,061</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1,197</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1,214</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700" b="0" i="0" u="none" strike="noStrike">
                          <a:solidFill>
                            <a:srgbClr val="000000"/>
                          </a:solidFill>
                          <a:effectLst/>
                          <a:latin typeface="Arial" panose="020B0604020202020204" pitchFamily="34" charset="0"/>
                          <a:ea typeface="맑은 고딕" panose="020B0503020000020004" pitchFamily="50" charset="-127"/>
                        </a:rPr>
                        <a:t>1,234</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700" b="0" i="0" u="none" strike="noStrike" dirty="0">
                          <a:solidFill>
                            <a:srgbClr val="000000"/>
                          </a:solidFill>
                          <a:effectLst/>
                          <a:latin typeface="Arial" panose="020B0604020202020204" pitchFamily="34" charset="0"/>
                          <a:ea typeface="맑은 고딕" panose="020B0503020000020004" pitchFamily="50" charset="-127"/>
                        </a:rPr>
                        <a:t>1,259</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492773995"/>
                  </a:ext>
                </a:extLst>
              </a:tr>
            </a:tbl>
          </a:graphicData>
        </a:graphic>
      </p:graphicFrame>
    </p:spTree>
    <p:extLst>
      <p:ext uri="{BB962C8B-B14F-4D97-AF65-F5344CB8AC3E}">
        <p14:creationId xmlns:p14="http://schemas.microsoft.com/office/powerpoint/2010/main" val="11901941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제목 2">
            <a:extLst>
              <a:ext uri="{FF2B5EF4-FFF2-40B4-BE49-F238E27FC236}">
                <a16:creationId xmlns:a16="http://schemas.microsoft.com/office/drawing/2014/main" id="{EC31AAB1-348F-4B38-BBAE-3ED466156B32}"/>
              </a:ext>
            </a:extLst>
          </p:cNvPr>
          <p:cNvSpPr txBox="1">
            <a:spLocks/>
          </p:cNvSpPr>
          <p:nvPr/>
        </p:nvSpPr>
        <p:spPr>
          <a:xfrm>
            <a:off x="399665" y="496343"/>
            <a:ext cx="8591450" cy="586535"/>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4400" b="1" dirty="0">
                <a:solidFill>
                  <a:srgbClr val="00338D"/>
                </a:solidFill>
                <a:latin typeface="KPMG Extralight" panose="020B0303030202040204" pitchFamily="34" charset="0"/>
              </a:rPr>
              <a:t>Major</a:t>
            </a:r>
            <a:r>
              <a:rPr lang="ko-KR" altLang="en-US" sz="4400" b="1" dirty="0">
                <a:solidFill>
                  <a:srgbClr val="00338D"/>
                </a:solidFill>
                <a:latin typeface="KPMG Extralight" panose="020B0303030202040204" pitchFamily="34" charset="0"/>
              </a:rPr>
              <a:t> </a:t>
            </a:r>
            <a:r>
              <a:rPr lang="en-US" altLang="ko-KR" sz="4400" b="1" dirty="0">
                <a:solidFill>
                  <a:srgbClr val="00338D"/>
                </a:solidFill>
                <a:latin typeface="KPMG Extralight" panose="020B0303030202040204" pitchFamily="34" charset="0"/>
              </a:rPr>
              <a:t>Assumptions (10/17)</a:t>
            </a:r>
          </a:p>
        </p:txBody>
      </p:sp>
      <p:sp>
        <p:nvSpPr>
          <p:cNvPr id="10" name="제목 2">
            <a:extLst>
              <a:ext uri="{FF2B5EF4-FFF2-40B4-BE49-F238E27FC236}">
                <a16:creationId xmlns:a16="http://schemas.microsoft.com/office/drawing/2014/main" id="{3C3ECB29-B165-4523-8AEA-B139D1820DD2}"/>
              </a:ext>
            </a:extLst>
          </p:cNvPr>
          <p:cNvSpPr txBox="1">
            <a:spLocks/>
          </p:cNvSpPr>
          <p:nvPr/>
        </p:nvSpPr>
        <p:spPr>
          <a:xfrm>
            <a:off x="399665" y="227197"/>
            <a:ext cx="8591450" cy="273424"/>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2500" b="1">
                <a:solidFill>
                  <a:srgbClr val="00338D"/>
                </a:solidFill>
                <a:latin typeface="KPMG Extralight" panose="020B0303030202040204" pitchFamily="34" charset="0"/>
              </a:rPr>
              <a:t>Assumptions &amp; Results</a:t>
            </a:r>
          </a:p>
        </p:txBody>
      </p:sp>
      <p:graphicFrame>
        <p:nvGraphicFramePr>
          <p:cNvPr id="4" name="표 3">
            <a:extLst>
              <a:ext uri="{FF2B5EF4-FFF2-40B4-BE49-F238E27FC236}">
                <a16:creationId xmlns:a16="http://schemas.microsoft.com/office/drawing/2014/main" id="{60C7910B-48F2-43A1-8057-DB89C21C6C4D}"/>
              </a:ext>
            </a:extLst>
          </p:cNvPr>
          <p:cNvGraphicFramePr>
            <a:graphicFrameLocks noGrp="1"/>
          </p:cNvGraphicFramePr>
          <p:nvPr>
            <p:extLst>
              <p:ext uri="{D42A27DB-BD31-4B8C-83A1-F6EECF244321}">
                <p14:modId xmlns:p14="http://schemas.microsoft.com/office/powerpoint/2010/main" val="3941696746"/>
              </p:ext>
            </p:extLst>
          </p:nvPr>
        </p:nvGraphicFramePr>
        <p:xfrm>
          <a:off x="495299" y="1476540"/>
          <a:ext cx="8915408" cy="1706880"/>
        </p:xfrm>
        <a:graphic>
          <a:graphicData uri="http://schemas.openxmlformats.org/drawingml/2006/table">
            <a:tbl>
              <a:tblPr/>
              <a:tblGrid>
                <a:gridCol w="1069849">
                  <a:extLst>
                    <a:ext uri="{9D8B030D-6E8A-4147-A177-3AD203B41FA5}">
                      <a16:colId xmlns:a16="http://schemas.microsoft.com/office/drawing/2014/main" val="2084094682"/>
                    </a:ext>
                  </a:extLst>
                </a:gridCol>
                <a:gridCol w="1069849">
                  <a:extLst>
                    <a:ext uri="{9D8B030D-6E8A-4147-A177-3AD203B41FA5}">
                      <a16:colId xmlns:a16="http://schemas.microsoft.com/office/drawing/2014/main" val="1735593211"/>
                    </a:ext>
                  </a:extLst>
                </a:gridCol>
                <a:gridCol w="677571">
                  <a:extLst>
                    <a:ext uri="{9D8B030D-6E8A-4147-A177-3AD203B41FA5}">
                      <a16:colId xmlns:a16="http://schemas.microsoft.com/office/drawing/2014/main" val="215447901"/>
                    </a:ext>
                  </a:extLst>
                </a:gridCol>
                <a:gridCol w="677571">
                  <a:extLst>
                    <a:ext uri="{9D8B030D-6E8A-4147-A177-3AD203B41FA5}">
                      <a16:colId xmlns:a16="http://schemas.microsoft.com/office/drawing/2014/main" val="151791895"/>
                    </a:ext>
                  </a:extLst>
                </a:gridCol>
                <a:gridCol w="677571">
                  <a:extLst>
                    <a:ext uri="{9D8B030D-6E8A-4147-A177-3AD203B41FA5}">
                      <a16:colId xmlns:a16="http://schemas.microsoft.com/office/drawing/2014/main" val="2527012931"/>
                    </a:ext>
                  </a:extLst>
                </a:gridCol>
                <a:gridCol w="677571">
                  <a:extLst>
                    <a:ext uri="{9D8B030D-6E8A-4147-A177-3AD203B41FA5}">
                      <a16:colId xmlns:a16="http://schemas.microsoft.com/office/drawing/2014/main" val="1133862561"/>
                    </a:ext>
                  </a:extLst>
                </a:gridCol>
                <a:gridCol w="677571">
                  <a:extLst>
                    <a:ext uri="{9D8B030D-6E8A-4147-A177-3AD203B41FA5}">
                      <a16:colId xmlns:a16="http://schemas.microsoft.com/office/drawing/2014/main" val="3434064316"/>
                    </a:ext>
                  </a:extLst>
                </a:gridCol>
                <a:gridCol w="677571">
                  <a:extLst>
                    <a:ext uri="{9D8B030D-6E8A-4147-A177-3AD203B41FA5}">
                      <a16:colId xmlns:a16="http://schemas.microsoft.com/office/drawing/2014/main" val="3804422858"/>
                    </a:ext>
                  </a:extLst>
                </a:gridCol>
                <a:gridCol w="677571">
                  <a:extLst>
                    <a:ext uri="{9D8B030D-6E8A-4147-A177-3AD203B41FA5}">
                      <a16:colId xmlns:a16="http://schemas.microsoft.com/office/drawing/2014/main" val="2625983768"/>
                    </a:ext>
                  </a:extLst>
                </a:gridCol>
                <a:gridCol w="677571">
                  <a:extLst>
                    <a:ext uri="{9D8B030D-6E8A-4147-A177-3AD203B41FA5}">
                      <a16:colId xmlns:a16="http://schemas.microsoft.com/office/drawing/2014/main" val="2245310754"/>
                    </a:ext>
                  </a:extLst>
                </a:gridCol>
                <a:gridCol w="677571">
                  <a:extLst>
                    <a:ext uri="{9D8B030D-6E8A-4147-A177-3AD203B41FA5}">
                      <a16:colId xmlns:a16="http://schemas.microsoft.com/office/drawing/2014/main" val="1975226249"/>
                    </a:ext>
                  </a:extLst>
                </a:gridCol>
                <a:gridCol w="677571">
                  <a:extLst>
                    <a:ext uri="{9D8B030D-6E8A-4147-A177-3AD203B41FA5}">
                      <a16:colId xmlns:a16="http://schemas.microsoft.com/office/drawing/2014/main" val="2165601275"/>
                    </a:ext>
                  </a:extLst>
                </a:gridCol>
              </a:tblGrid>
              <a:tr h="75521">
                <a:tc rowSpan="2">
                  <a:txBody>
                    <a:bodyPr/>
                    <a:lstStyle/>
                    <a:p>
                      <a:pPr algn="l" fontAlgn="ctr"/>
                      <a:r>
                        <a:rPr lang="en-US" altLang="ko-KR" sz="800" b="1" i="0" u="none" strike="noStrike">
                          <a:solidFill>
                            <a:schemeClr val="bg1"/>
                          </a:solidFill>
                          <a:effectLst/>
                          <a:latin typeface="맑은 고딕" panose="020B0503020000020004" pitchFamily="50" charset="-127"/>
                          <a:ea typeface="맑은 고딕" panose="020B0503020000020004" pitchFamily="50" charset="-127"/>
                        </a:rPr>
                        <a:t>(</a:t>
                      </a:r>
                      <a:r>
                        <a:rPr lang="ko-KR" altLang="en-US" sz="800" b="1" i="0" u="none" strike="noStrike">
                          <a:solidFill>
                            <a:schemeClr val="bg1"/>
                          </a:solidFill>
                          <a:effectLst/>
                          <a:latin typeface="맑은 고딕" panose="020B0503020000020004" pitchFamily="50" charset="-127"/>
                          <a:ea typeface="맑은 고딕" panose="020B0503020000020004" pitchFamily="50" charset="-127"/>
                        </a:rPr>
                        <a:t>단위 </a:t>
                      </a:r>
                      <a:r>
                        <a:rPr lang="en-US" altLang="ko-KR" sz="800" b="1" i="0" u="none" strike="noStrike">
                          <a:solidFill>
                            <a:schemeClr val="bg1"/>
                          </a:solidFill>
                          <a:effectLst/>
                          <a:latin typeface="맑은 고딕" panose="020B0503020000020004" pitchFamily="50" charset="-127"/>
                          <a:ea typeface="맑은 고딕" panose="020B0503020000020004" pitchFamily="50" charset="-127"/>
                        </a:rPr>
                        <a:t>: </a:t>
                      </a:r>
                      <a:r>
                        <a:rPr lang="ko-KR" altLang="en-US" sz="800" b="1" i="0" u="none" strike="noStrike">
                          <a:solidFill>
                            <a:schemeClr val="bg1"/>
                          </a:solidFill>
                          <a:effectLst/>
                          <a:latin typeface="맑은 고딕" panose="020B0503020000020004" pitchFamily="50" charset="-127"/>
                          <a:ea typeface="맑은 고딕" panose="020B0503020000020004" pitchFamily="50" charset="-127"/>
                        </a:rPr>
                        <a:t>백만원</a:t>
                      </a:r>
                      <a:r>
                        <a:rPr lang="en-US" altLang="ko-KR" sz="800" b="1" i="0" u="none" strike="noStrike">
                          <a:solidFill>
                            <a:schemeClr val="bg1"/>
                          </a:solidFill>
                          <a:effectLst/>
                          <a:latin typeface="맑은 고딕" panose="020B0503020000020004" pitchFamily="50" charset="-127"/>
                          <a:ea typeface="맑은 고딕" panose="020B0503020000020004" pitchFamily="50" charset="-127"/>
                        </a:rPr>
                        <a:t>)</a:t>
                      </a:r>
                      <a:endParaRPr lang="ko-KR" altLang="en-US" sz="800" b="1" i="0" u="none" strike="noStrike">
                        <a:solidFill>
                          <a:schemeClr val="bg1"/>
                        </a:solidFill>
                        <a:effectLst/>
                        <a:latin typeface="맑은 고딕" panose="020B0503020000020004" pitchFamily="50" charset="-127"/>
                        <a:ea typeface="맑은 고딕" panose="020B0503020000020004" pitchFamily="50" charset="-127"/>
                      </a:endParaRP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rowSpan="2">
                  <a:txBody>
                    <a:bodyPr/>
                    <a:lstStyle/>
                    <a:p>
                      <a:pPr algn="ctr" fontAlgn="ctr"/>
                      <a:r>
                        <a:rPr lang="en-US" altLang="ko-KR" sz="800" b="1" i="0" u="none" strike="noStrike">
                          <a:solidFill>
                            <a:schemeClr val="bg1"/>
                          </a:solidFill>
                          <a:effectLst/>
                          <a:latin typeface="맑은 고딕" panose="020B0503020000020004" pitchFamily="50" charset="-127"/>
                          <a:ea typeface="맑은 고딕" panose="020B0503020000020004" pitchFamily="50" charset="-127"/>
                        </a:rPr>
                        <a:t>Case </a:t>
                      </a:r>
                      <a:r>
                        <a:rPr lang="ko-KR" altLang="en-US" sz="800" b="1" i="0" u="none" strike="noStrike">
                          <a:solidFill>
                            <a:schemeClr val="bg1"/>
                          </a:solidFill>
                          <a:effectLst/>
                          <a:latin typeface="맑은 고딕" panose="020B0503020000020004" pitchFamily="50" charset="-127"/>
                          <a:ea typeface="맑은 고딕" panose="020B0503020000020004" pitchFamily="50" charset="-127"/>
                        </a:rPr>
                        <a:t>구분</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fontAlgn="ctr"/>
                      <a:r>
                        <a:rPr lang="en-US" sz="800" b="1" i="0" u="none" strike="noStrike">
                          <a:solidFill>
                            <a:srgbClr val="FFFFFF"/>
                          </a:solidFill>
                          <a:effectLst/>
                          <a:latin typeface="Arial" panose="020B0604020202020204" pitchFamily="34" charset="0"/>
                          <a:ea typeface="맑은 고딕" panose="020B0503020000020004" pitchFamily="50" charset="-127"/>
                        </a:rPr>
                        <a:t>Actual</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l" fontAlgn="ctr"/>
                      <a:r>
                        <a:rPr lang="ko-KR" altLang="en-US" sz="800" b="1" i="0" u="none" strike="noStrike">
                          <a:solidFill>
                            <a:srgbClr val="FFFFFF"/>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l" fontAlgn="ctr"/>
                      <a:r>
                        <a:rPr lang="ko-KR" altLang="en-US" sz="800" b="1" i="0" u="none" strike="noStrike">
                          <a:solidFill>
                            <a:srgbClr val="FFFFFF"/>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l" fontAlgn="ctr"/>
                      <a:r>
                        <a:rPr lang="ko-KR" altLang="en-US" sz="800" b="1" i="0" u="none" strike="noStrike">
                          <a:solidFill>
                            <a:srgbClr val="FFFFFF"/>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sz="800" b="1" i="0" u="none" strike="noStrike">
                          <a:solidFill>
                            <a:srgbClr val="FFFFFF"/>
                          </a:solidFill>
                          <a:effectLst/>
                          <a:latin typeface="Arial" panose="020B0604020202020204" pitchFamily="34" charset="0"/>
                          <a:ea typeface="맑은 고딕" panose="020B0503020000020004" pitchFamily="50" charset="-127"/>
                        </a:rPr>
                        <a:t>Forecast</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l" fontAlgn="ctr"/>
                      <a:r>
                        <a:rPr lang="ko-KR" altLang="en-US" sz="800" b="1" i="0" u="none" strike="noStrike">
                          <a:solidFill>
                            <a:srgbClr val="FFFFFF"/>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l" fontAlgn="ctr"/>
                      <a:r>
                        <a:rPr lang="ko-KR" altLang="en-US" sz="800" b="1" i="0" u="none" strike="noStrike">
                          <a:solidFill>
                            <a:srgbClr val="FFFFFF"/>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l" fontAlgn="ctr"/>
                      <a:r>
                        <a:rPr lang="ko-KR" altLang="en-US" sz="800" b="1" i="0" u="none" strike="noStrike">
                          <a:solidFill>
                            <a:srgbClr val="FFFFFF"/>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l" fontAlgn="ctr"/>
                      <a:r>
                        <a:rPr lang="ko-KR" altLang="en-US" sz="800" b="1" i="0" u="none" strike="noStrike">
                          <a:solidFill>
                            <a:srgbClr val="FFFFFF"/>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l" fontAlgn="ctr"/>
                      <a:r>
                        <a:rPr lang="ko-KR" altLang="en-US" sz="800" b="1" i="0" u="none" strike="noStrike">
                          <a:solidFill>
                            <a:srgbClr val="FFFFFF"/>
                          </a:solidFill>
                          <a:effectLst/>
                          <a:latin typeface="Arial" panose="020B0604020202020204" pitchFamily="34" charset="0"/>
                          <a:ea typeface="맑은 고딕" panose="020B0503020000020004" pitchFamily="50" charset="-127"/>
                        </a:rPr>
                        <a:t>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extLst>
                  <a:ext uri="{0D108BD9-81ED-4DB2-BD59-A6C34878D82A}">
                    <a16:rowId xmlns:a16="http://schemas.microsoft.com/office/drawing/2014/main" val="3818432422"/>
                  </a:ext>
                </a:extLst>
              </a:tr>
              <a:tr h="75521">
                <a:tc vMerge="1">
                  <a:txBody>
                    <a:bodyPr/>
                    <a:lstStyle/>
                    <a:p>
                      <a:pPr algn="l" fontAlgn="ctr"/>
                      <a:endParaRPr lang="en-US" altLang="ko-KR" sz="900" b="1" i="0" u="none" strike="noStrike">
                        <a:solidFill>
                          <a:schemeClr val="bg1"/>
                        </a:solidFill>
                        <a:effectLst/>
                        <a:latin typeface="Arial" panose="020B0604020202020204" pitchFamily="34" charset="0"/>
                        <a:ea typeface="맑은 고딕" panose="020B0503020000020004" pitchFamily="50" charset="-127"/>
                      </a:endParaRPr>
                    </a:p>
                  </a:txBody>
                  <a:tcPr marL="36000" marR="36000" marT="0" marB="0" anchor="ctr">
                    <a:lnL w="6350" cap="flat" cmpd="sng" algn="ctr">
                      <a:no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solidFill>
                      <a:srgbClr val="00338D"/>
                    </a:solidFill>
                  </a:tcPr>
                </a:tc>
                <a:tc vMerge="1">
                  <a:txBody>
                    <a:bodyPr/>
                    <a:lstStyle/>
                    <a:p>
                      <a:pPr algn="l" fontAlgn="ctr"/>
                      <a:endParaRPr lang="en-US" altLang="ko-KR" sz="900" b="1" i="0" u="none" strike="noStrike">
                        <a:solidFill>
                          <a:schemeClr val="bg1"/>
                        </a:solidFill>
                        <a:effectLst/>
                        <a:latin typeface="Arial" panose="020B0604020202020204" pitchFamily="34" charset="0"/>
                        <a:ea typeface="맑은 고딕" panose="020B0503020000020004" pitchFamily="50" charset="-127"/>
                      </a:endParaRPr>
                    </a:p>
                  </a:txBody>
                  <a:tcPr marL="36000" marR="36000" marT="0" marB="0" anchor="ctr">
                    <a:lnL w="6350" cap="flat" cmpd="sng" algn="ctr">
                      <a:no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fontAlgn="ctr"/>
                      <a:r>
                        <a:rPr lang="en-US" sz="800" b="1" i="0" u="none" strike="noStrike" dirty="0">
                          <a:solidFill>
                            <a:srgbClr val="FFFFFF"/>
                          </a:solidFill>
                          <a:effectLst/>
                          <a:latin typeface="Arial" panose="020B0604020202020204" pitchFamily="34" charset="0"/>
                          <a:ea typeface="맑은 고딕" panose="020B0503020000020004" pitchFamily="50" charset="-127"/>
                        </a:rPr>
                        <a:t>2019 A</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fontAlgn="ctr"/>
                      <a:r>
                        <a:rPr lang="en-US" sz="800" b="1" i="0" u="none" strike="noStrike">
                          <a:solidFill>
                            <a:srgbClr val="FFFFFF"/>
                          </a:solidFill>
                          <a:effectLst/>
                          <a:latin typeface="Arial" panose="020B0604020202020204" pitchFamily="34" charset="0"/>
                          <a:ea typeface="맑은 고딕" panose="020B0503020000020004" pitchFamily="50" charset="-127"/>
                        </a:rPr>
                        <a:t>2020 A</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fontAlgn="ctr"/>
                      <a:r>
                        <a:rPr lang="en-US" sz="800" b="1" i="0" u="none" strike="noStrike">
                          <a:solidFill>
                            <a:srgbClr val="FFFFFF"/>
                          </a:solidFill>
                          <a:effectLst/>
                          <a:latin typeface="Arial" panose="020B0604020202020204" pitchFamily="34" charset="0"/>
                          <a:ea typeface="맑은 고딕" panose="020B0503020000020004" pitchFamily="50" charset="-127"/>
                        </a:rPr>
                        <a:t>2021 A</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fontAlgn="ctr"/>
                      <a:r>
                        <a:rPr lang="en-US" sz="800" b="1" i="0" u="none" strike="noStrike">
                          <a:solidFill>
                            <a:srgbClr val="FFFFFF"/>
                          </a:solidFill>
                          <a:effectLst/>
                          <a:latin typeface="Arial" panose="020B0604020202020204" pitchFamily="34" charset="0"/>
                          <a:ea typeface="맑은 고딕" panose="020B0503020000020004" pitchFamily="50" charset="-127"/>
                        </a:rPr>
                        <a:t>2022 1H A</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fontAlgn="ctr"/>
                      <a:r>
                        <a:rPr lang="en-US" sz="800" b="1" i="0" u="none" strike="noStrike">
                          <a:solidFill>
                            <a:srgbClr val="FFFFFF"/>
                          </a:solidFill>
                          <a:effectLst/>
                          <a:latin typeface="Arial" panose="020B0604020202020204" pitchFamily="34" charset="0"/>
                          <a:ea typeface="맑은 고딕" panose="020B0503020000020004" pitchFamily="50" charset="-127"/>
                        </a:rPr>
                        <a:t>2022 2H F</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fontAlgn="ctr"/>
                      <a:r>
                        <a:rPr lang="en-US" sz="800" b="1" i="0" u="none" strike="noStrike">
                          <a:solidFill>
                            <a:srgbClr val="FFFFFF"/>
                          </a:solidFill>
                          <a:effectLst/>
                          <a:latin typeface="Arial" panose="020B0604020202020204" pitchFamily="34" charset="0"/>
                          <a:ea typeface="맑은 고딕" panose="020B0503020000020004" pitchFamily="50" charset="-127"/>
                        </a:rPr>
                        <a:t>2023 F</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fontAlgn="ctr"/>
                      <a:r>
                        <a:rPr lang="en-US" sz="800" b="1" i="0" u="none" strike="noStrike">
                          <a:solidFill>
                            <a:srgbClr val="FFFFFF"/>
                          </a:solidFill>
                          <a:effectLst/>
                          <a:latin typeface="Arial" panose="020B0604020202020204" pitchFamily="34" charset="0"/>
                          <a:ea typeface="맑은 고딕" panose="020B0503020000020004" pitchFamily="50" charset="-127"/>
                        </a:rPr>
                        <a:t>2024 F</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fontAlgn="ctr"/>
                      <a:r>
                        <a:rPr lang="en-US" sz="800" b="1" i="0" u="none" strike="noStrike">
                          <a:solidFill>
                            <a:srgbClr val="FFFFFF"/>
                          </a:solidFill>
                          <a:effectLst/>
                          <a:latin typeface="Arial" panose="020B0604020202020204" pitchFamily="34" charset="0"/>
                          <a:ea typeface="맑은 고딕" panose="020B0503020000020004" pitchFamily="50" charset="-127"/>
                        </a:rPr>
                        <a:t>2025 F</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fontAlgn="ctr"/>
                      <a:r>
                        <a:rPr lang="en-US" sz="800" b="1" i="0" u="none" strike="noStrike">
                          <a:solidFill>
                            <a:srgbClr val="FFFFFF"/>
                          </a:solidFill>
                          <a:effectLst/>
                          <a:latin typeface="Arial" panose="020B0604020202020204" pitchFamily="34" charset="0"/>
                          <a:ea typeface="맑은 고딕" panose="020B0503020000020004" pitchFamily="50" charset="-127"/>
                        </a:rPr>
                        <a:t>2026 F</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fontAlgn="ctr"/>
                      <a:r>
                        <a:rPr lang="en-US" sz="800" b="1" i="0" u="none" strike="noStrike">
                          <a:solidFill>
                            <a:srgbClr val="FFFFFF"/>
                          </a:solidFill>
                          <a:effectLst/>
                          <a:latin typeface="Arial" panose="020B0604020202020204" pitchFamily="34" charset="0"/>
                          <a:ea typeface="맑은 고딕" panose="020B0503020000020004" pitchFamily="50" charset="-127"/>
                        </a:rPr>
                        <a:t>2027 F</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solidFill>
                      <a:srgbClr val="00338D"/>
                    </a:solidFill>
                  </a:tcPr>
                </a:tc>
                <a:extLst>
                  <a:ext uri="{0D108BD9-81ED-4DB2-BD59-A6C34878D82A}">
                    <a16:rowId xmlns:a16="http://schemas.microsoft.com/office/drawing/2014/main" val="2479629347"/>
                  </a:ext>
                </a:extLst>
              </a:tr>
              <a:tr h="75521">
                <a:tc>
                  <a:txBody>
                    <a:bodyPr/>
                    <a:lstStyle/>
                    <a:p>
                      <a:pPr algn="l" fontAlgn="ctr"/>
                      <a:r>
                        <a:rPr lang="en-US" sz="800" b="1" i="0" u="none" strike="noStrike">
                          <a:solidFill>
                            <a:schemeClr val="tx1"/>
                          </a:solidFill>
                          <a:effectLst/>
                          <a:latin typeface="Arial" panose="020B0604020202020204" pitchFamily="34" charset="0"/>
                          <a:ea typeface="맑은 고딕" panose="020B0503020000020004" pitchFamily="50" charset="-127"/>
                        </a:rPr>
                        <a:t>SG&amp;A</a:t>
                      </a:r>
                    </a:p>
                  </a:txBody>
                  <a:tcPr marL="36000" marR="36000" marT="0" marB="0" anchor="ctr">
                    <a:lnL w="6350" cap="flat" cmpd="sng" algn="ctr">
                      <a:solidFill>
                        <a:srgbClr val="00338D"/>
                      </a:solidFill>
                      <a:prstDash val="solid"/>
                      <a:round/>
                      <a:headEnd type="none" w="med" len="med"/>
                      <a:tailEnd type="none" w="med" len="med"/>
                    </a:lnL>
                    <a:lnR w="6350" cap="flat" cmpd="sng" algn="ctr">
                      <a:noFill/>
                      <a:prstDash val="dot"/>
                      <a:round/>
                      <a:headEnd type="none" w="med" len="med"/>
                      <a:tailEnd type="none" w="med" len="med"/>
                    </a:lnR>
                    <a:lnT>
                      <a:noFill/>
                    </a:lnT>
                    <a:lnB>
                      <a:noFill/>
                    </a:lnB>
                  </a:tcPr>
                </a:tc>
                <a:tc>
                  <a:txBody>
                    <a:bodyPr/>
                    <a:lstStyle/>
                    <a:p>
                      <a:pPr algn="l" fontAlgn="ctr"/>
                      <a:r>
                        <a:rPr lang="en-US" sz="800" b="1" i="0" u="none" strike="noStrike" dirty="0">
                          <a:solidFill>
                            <a:srgbClr val="000000"/>
                          </a:solidFill>
                          <a:effectLst/>
                          <a:latin typeface="Arial" panose="020B0604020202020204" pitchFamily="34" charset="0"/>
                          <a:ea typeface="맑은 고딕" panose="020B0503020000020004" pitchFamily="50" charset="-127"/>
                        </a:rPr>
                        <a:t>Case 1 (Best</a:t>
                      </a:r>
                      <a:r>
                        <a:rPr lang="en-US" altLang="ko-KR" sz="800" b="1" i="0" u="none" strike="noStrike" dirty="0">
                          <a:solidFill>
                            <a:srgbClr val="000000"/>
                          </a:solidFill>
                          <a:effectLst/>
                          <a:latin typeface="Arial" panose="020B0604020202020204" pitchFamily="34" charset="0"/>
                          <a:ea typeface="맑은 고딕" panose="020B0503020000020004" pitchFamily="50" charset="-127"/>
                        </a:rPr>
                        <a:t>)</a:t>
                      </a:r>
                      <a:endParaRPr lang="en-US" sz="800" b="1"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noFill/>
                      <a:prstDash val="dot"/>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dirty="0">
                          <a:solidFill>
                            <a:srgbClr val="000000"/>
                          </a:solidFill>
                          <a:effectLst/>
                          <a:latin typeface="Arial" panose="020B0604020202020204" pitchFamily="34" charset="0"/>
                          <a:ea typeface="맑은 고딕" panose="020B0503020000020004" pitchFamily="50" charset="-127"/>
                        </a:rPr>
                        <a:t>347 </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256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287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80 </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186 </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590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960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2,221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2,272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2,326 </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1384809447"/>
                  </a:ext>
                </a:extLst>
              </a:tr>
              <a:tr h="75521">
                <a:tc>
                  <a:txBody>
                    <a:bodyPr/>
                    <a:lstStyle/>
                    <a:p>
                      <a:pPr algn="l" fontAlgn="ctr"/>
                      <a:endParaRPr lang="en-US" sz="800" b="1" i="0" u="none" strike="noStrike">
                        <a:solidFill>
                          <a:schemeClr val="tx1"/>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noFill/>
                      <a:prstDash val="solid"/>
                      <a:round/>
                      <a:headEnd type="none" w="med" len="med"/>
                      <a:tailEnd type="none" w="med" len="med"/>
                    </a:lnB>
                  </a:tcPr>
                </a:tc>
                <a:tc>
                  <a:txBody>
                    <a:bodyPr/>
                    <a:lstStyle/>
                    <a:p>
                      <a:pPr algn="l"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rPr>
                        <a:t>인건비성</a:t>
                      </a:r>
                      <a:endParaRPr lang="en-US" sz="8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rPr>
                        <a:t>300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dot"/>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rPr>
                        <a:t>152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156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50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132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dot"/>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473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814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881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905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929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noFill/>
                      <a:prstDash val="solid"/>
                      <a:round/>
                      <a:headEnd type="none" w="med" len="med"/>
                      <a:tailEnd type="none" w="med" len="med"/>
                    </a:lnB>
                  </a:tcPr>
                </a:tc>
                <a:extLst>
                  <a:ext uri="{0D108BD9-81ED-4DB2-BD59-A6C34878D82A}">
                    <a16:rowId xmlns:a16="http://schemas.microsoft.com/office/drawing/2014/main" val="1251727326"/>
                  </a:ext>
                </a:extLst>
              </a:tr>
              <a:tr h="75521">
                <a:tc>
                  <a:txBody>
                    <a:bodyPr/>
                    <a:lstStyle/>
                    <a:p>
                      <a:pPr algn="l" fontAlgn="ctr"/>
                      <a:endParaRPr lang="en-US" sz="800" b="1" i="0" u="none" strike="noStrike">
                        <a:solidFill>
                          <a:schemeClr val="tx1"/>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noFill/>
                      <a:prstDash val="solid"/>
                      <a:round/>
                      <a:headEnd type="none" w="med" len="med"/>
                      <a:tailEnd type="none" w="med" len="med"/>
                    </a:lnB>
                  </a:tcPr>
                </a:tc>
                <a:tc>
                  <a:txBody>
                    <a:bodyPr/>
                    <a:lstStyle/>
                    <a:p>
                      <a:pPr algn="l"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rPr>
                        <a:t>변동비</a:t>
                      </a:r>
                      <a:endParaRPr lang="en-US" sz="800" b="0" i="0" u="none" strike="noStrike" baseline="30000"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noFill/>
                      <a:prstDash val="solid"/>
                      <a:round/>
                      <a:headEnd type="none" w="med" len="med"/>
                      <a:tailEnd type="none" w="med" len="med"/>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rPr>
                        <a:t>44 </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noFill/>
                      <a:prstDash val="solid"/>
                      <a:round/>
                      <a:headEnd type="none" w="med" len="med"/>
                      <a:tailEnd type="none" w="med" len="med"/>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rPr>
                        <a:t>103 </a:t>
                      </a:r>
                    </a:p>
                  </a:txBody>
                  <a:tcPr marL="36000" marR="36000" marT="0" marB="0" anchor="ctr">
                    <a:lnL>
                      <a:noFill/>
                    </a:lnL>
                    <a:lnR>
                      <a:noFill/>
                    </a:lnR>
                    <a:lnT>
                      <a:noFill/>
                    </a:lnT>
                    <a:lnB w="6350" cap="flat" cmpd="sng" algn="ctr">
                      <a:noFill/>
                      <a:prstDash val="solid"/>
                      <a:round/>
                      <a:headEnd type="none" w="med" len="med"/>
                      <a:tailEnd type="none" w="med" len="med"/>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rPr>
                        <a:t>131 </a:t>
                      </a:r>
                    </a:p>
                  </a:txBody>
                  <a:tcPr marL="36000" marR="36000" marT="0" marB="0" anchor="ctr">
                    <a:lnL>
                      <a:noFill/>
                    </a:lnL>
                    <a:lnR>
                      <a:noFill/>
                    </a:lnR>
                    <a:lnT>
                      <a:noFill/>
                    </a:lnT>
                    <a:lnB w="6350" cap="flat" cmpd="sng" algn="ctr">
                      <a:no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30 </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no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54 </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no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116 </a:t>
                      </a:r>
                    </a:p>
                  </a:txBody>
                  <a:tcPr marL="36000" marR="36000" marT="0" marB="0" anchor="ctr">
                    <a:lnL>
                      <a:noFill/>
                    </a:lnL>
                    <a:lnR>
                      <a:noFill/>
                    </a:lnR>
                    <a:lnT>
                      <a:noFill/>
                    </a:lnT>
                    <a:lnB w="6350" cap="flat" cmpd="sng" algn="ctr">
                      <a:no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145 </a:t>
                      </a:r>
                    </a:p>
                  </a:txBody>
                  <a:tcPr marL="36000" marR="36000" marT="0" marB="0" anchor="ctr">
                    <a:lnL>
                      <a:noFill/>
                    </a:lnL>
                    <a:lnR>
                      <a:noFill/>
                    </a:lnR>
                    <a:lnT>
                      <a:noFill/>
                    </a:lnT>
                    <a:lnB w="6350" cap="flat" cmpd="sng" algn="ctr">
                      <a:no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1,340 </a:t>
                      </a:r>
                    </a:p>
                  </a:txBody>
                  <a:tcPr marL="36000" marR="36000" marT="0" marB="0" anchor="ctr">
                    <a:lnL>
                      <a:noFill/>
                    </a:lnL>
                    <a:lnR>
                      <a:noFill/>
                    </a:lnR>
                    <a:lnT>
                      <a:noFill/>
                    </a:lnT>
                    <a:lnB w="6350" cap="flat" cmpd="sng" algn="ctr">
                      <a:no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1,367 </a:t>
                      </a:r>
                    </a:p>
                  </a:txBody>
                  <a:tcPr marL="36000" marR="36000" marT="0" marB="0" anchor="ctr">
                    <a:lnL>
                      <a:noFill/>
                    </a:lnL>
                    <a:lnR>
                      <a:noFill/>
                    </a:lnR>
                    <a:lnT>
                      <a:noFill/>
                    </a:lnT>
                    <a:lnB w="6350" cap="flat" cmpd="sng" algn="ctr">
                      <a:no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1,395 </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noFill/>
                      <a:prstDash val="solid"/>
                      <a:round/>
                      <a:headEnd type="none" w="med" len="med"/>
                      <a:tailEnd type="none" w="med" len="med"/>
                    </a:lnB>
                  </a:tcPr>
                </a:tc>
                <a:extLst>
                  <a:ext uri="{0D108BD9-81ED-4DB2-BD59-A6C34878D82A}">
                    <a16:rowId xmlns:a16="http://schemas.microsoft.com/office/drawing/2014/main" val="1303663748"/>
                  </a:ext>
                </a:extLst>
              </a:tr>
              <a:tr h="75521">
                <a:tc>
                  <a:txBody>
                    <a:bodyPr/>
                    <a:lstStyle/>
                    <a:p>
                      <a:pPr algn="l" fontAlgn="ctr"/>
                      <a:endParaRPr lang="en-US" sz="800" b="1" i="0" u="none" strike="noStrike">
                        <a:solidFill>
                          <a:schemeClr val="tx1"/>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noFill/>
                      <a:prstDash val="solid"/>
                      <a:round/>
                      <a:headEnd type="none" w="med" len="med"/>
                      <a:tailEnd type="none" w="med" len="med"/>
                    </a:lnB>
                  </a:tcPr>
                </a:tc>
                <a:tc>
                  <a:txBody>
                    <a:bodyPr/>
                    <a:lstStyle/>
                    <a:p>
                      <a:pPr marL="0" marR="0" lvl="0" indent="0" algn="l" defTabSz="914400" rtl="0" eaLnBrk="1" fontAlgn="ctr" latinLnBrk="1" hangingPunct="1">
                        <a:lnSpc>
                          <a:spcPct val="100000"/>
                        </a:lnSpc>
                        <a:spcBef>
                          <a:spcPts val="0"/>
                        </a:spcBef>
                        <a:spcAft>
                          <a:spcPts val="0"/>
                        </a:spcAft>
                        <a:buClrTx/>
                        <a:buSzTx/>
                        <a:buFontTx/>
                        <a:buNone/>
                        <a:tabLst/>
                        <a:defRPr/>
                      </a:pPr>
                      <a:r>
                        <a:rPr lang="ko-KR" altLang="en-US" sz="800" b="0" i="0" u="none" strike="noStrike" dirty="0">
                          <a:solidFill>
                            <a:srgbClr val="000000"/>
                          </a:solidFill>
                          <a:effectLst/>
                          <a:latin typeface="Arial" panose="020B0604020202020204" pitchFamily="34" charset="0"/>
                          <a:ea typeface="맑은 고딕" panose="020B0503020000020004" pitchFamily="50" charset="-127"/>
                        </a:rPr>
                        <a:t>기타고정비</a:t>
                      </a:r>
                      <a:endParaRPr lang="en-US" altLang="ko-KR" sz="8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rPr>
                        <a:t>3 </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rPr>
                        <a:t>0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rPr>
                        <a:t>0 </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0 </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 </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3094775406"/>
                  </a:ext>
                </a:extLst>
              </a:tr>
              <a:tr h="75521">
                <a:tc>
                  <a:txBody>
                    <a:bodyPr/>
                    <a:lstStyle/>
                    <a:p>
                      <a:pPr algn="l" fontAlgn="ctr"/>
                      <a:endParaRPr lang="en-US" sz="800" b="1" i="0" u="none" strike="noStrike">
                        <a:solidFill>
                          <a:schemeClr val="tx1"/>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noFill/>
                      <a:prstDash val="dot"/>
                      <a:round/>
                      <a:headEnd type="none" w="med" len="med"/>
                      <a:tailEnd type="none" w="med" len="med"/>
                    </a:lnR>
                    <a:lnT>
                      <a:noFill/>
                    </a:lnT>
                    <a:lnB w="6350" cap="flat" cmpd="sng" algn="ctr">
                      <a:noFill/>
                      <a:prstDash val="solid"/>
                      <a:round/>
                      <a:headEnd type="none" w="med" len="med"/>
                      <a:tailEnd type="none" w="med" len="med"/>
                    </a:lnB>
                  </a:tcPr>
                </a:tc>
                <a:tc>
                  <a:txBody>
                    <a:bodyPr/>
                    <a:lstStyle/>
                    <a:p>
                      <a:pPr algn="l" fontAlgn="ctr"/>
                      <a:r>
                        <a:rPr lang="en-US" sz="800" b="1" i="0" u="none" strike="noStrike" dirty="0">
                          <a:solidFill>
                            <a:srgbClr val="000000"/>
                          </a:solidFill>
                          <a:effectLst/>
                          <a:latin typeface="Arial" panose="020B0604020202020204" pitchFamily="34" charset="0"/>
                          <a:ea typeface="맑은 고딕" panose="020B0503020000020004" pitchFamily="50" charset="-127"/>
                        </a:rPr>
                        <a:t>Case 2 (Base</a:t>
                      </a:r>
                      <a:r>
                        <a:rPr lang="en-US" altLang="ko-KR" sz="800" b="1" i="0" u="none" strike="noStrike" dirty="0">
                          <a:solidFill>
                            <a:srgbClr val="000000"/>
                          </a:solidFill>
                          <a:effectLst/>
                          <a:latin typeface="Arial" panose="020B0604020202020204" pitchFamily="34" charset="0"/>
                          <a:ea typeface="맑은 고딕" panose="020B0503020000020004" pitchFamily="50" charset="-127"/>
                        </a:rPr>
                        <a:t>)</a:t>
                      </a:r>
                      <a:endParaRPr lang="en-US" sz="800" b="1"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noFill/>
                      <a:prstDash val="dot"/>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dirty="0">
                          <a:solidFill>
                            <a:srgbClr val="000000"/>
                          </a:solidFill>
                          <a:effectLst/>
                          <a:latin typeface="Arial" panose="020B0604020202020204" pitchFamily="34" charset="0"/>
                          <a:ea typeface="맑은 고딕" panose="020B0503020000020004" pitchFamily="50" charset="-127"/>
                        </a:rPr>
                        <a:t>347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256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287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dirty="0">
                          <a:solidFill>
                            <a:srgbClr val="000000"/>
                          </a:solidFill>
                          <a:effectLst/>
                          <a:latin typeface="Arial" panose="020B0604020202020204" pitchFamily="34" charset="0"/>
                          <a:ea typeface="맑은 고딕" panose="020B0503020000020004" pitchFamily="50" charset="-127"/>
                        </a:rPr>
                        <a:t>80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186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589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933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2,197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2,250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2,305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706045820"/>
                  </a:ext>
                </a:extLst>
              </a:tr>
              <a:tr h="75521">
                <a:tc>
                  <a:txBody>
                    <a:bodyPr/>
                    <a:lstStyle/>
                    <a:p>
                      <a:pPr algn="l" fontAlgn="ctr"/>
                      <a:endParaRPr lang="en-US" sz="800" b="1" i="0" u="none" strike="noStrike">
                        <a:solidFill>
                          <a:schemeClr val="tx1"/>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noFill/>
                      <a:prstDash val="solid"/>
                      <a:round/>
                      <a:headEnd type="none" w="med" len="med"/>
                      <a:tailEnd type="none" w="med" len="med"/>
                    </a:lnB>
                  </a:tcPr>
                </a:tc>
                <a:tc>
                  <a:txBody>
                    <a:bodyPr/>
                    <a:lstStyle/>
                    <a:p>
                      <a:pPr algn="l"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rPr>
                        <a:t>인건비성</a:t>
                      </a:r>
                      <a:endParaRPr lang="en-US" sz="8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rPr>
                        <a:t>300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dot"/>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152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156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rPr>
                        <a:t>50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132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dot"/>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473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814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881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905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929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noFill/>
                      <a:prstDash val="solid"/>
                      <a:round/>
                      <a:headEnd type="none" w="med" len="med"/>
                      <a:tailEnd type="none" w="med" len="med"/>
                    </a:lnB>
                  </a:tcPr>
                </a:tc>
                <a:extLst>
                  <a:ext uri="{0D108BD9-81ED-4DB2-BD59-A6C34878D82A}">
                    <a16:rowId xmlns:a16="http://schemas.microsoft.com/office/drawing/2014/main" val="4142075103"/>
                  </a:ext>
                </a:extLst>
              </a:tr>
              <a:tr h="75521">
                <a:tc>
                  <a:txBody>
                    <a:bodyPr/>
                    <a:lstStyle/>
                    <a:p>
                      <a:pPr algn="l" fontAlgn="ctr"/>
                      <a:endParaRPr lang="en-US" sz="800" b="1" i="0" u="none" strike="noStrike">
                        <a:solidFill>
                          <a:schemeClr val="tx1"/>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noFill/>
                      <a:prstDash val="solid"/>
                      <a:round/>
                      <a:headEnd type="none" w="med" len="med"/>
                      <a:tailEnd type="none" w="med" len="med"/>
                    </a:lnB>
                  </a:tcPr>
                </a:tc>
                <a:tc>
                  <a:txBody>
                    <a:bodyPr/>
                    <a:lstStyle/>
                    <a:p>
                      <a:pPr algn="l"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rPr>
                        <a:t>변동비</a:t>
                      </a:r>
                      <a:endParaRPr lang="en-US" sz="800" b="0" i="0" u="none" strike="noStrike" baseline="30000"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noFill/>
                      <a:prstDash val="solid"/>
                      <a:round/>
                      <a:headEnd type="none" w="med" len="med"/>
                      <a:tailEnd type="none" w="med" len="med"/>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rPr>
                        <a:t>44 </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no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103 </a:t>
                      </a:r>
                    </a:p>
                  </a:txBody>
                  <a:tcPr marL="36000" marR="36000" marT="0" marB="0" anchor="ctr">
                    <a:lnL>
                      <a:noFill/>
                    </a:lnL>
                    <a:lnR>
                      <a:noFill/>
                    </a:lnR>
                    <a:lnT>
                      <a:noFill/>
                    </a:lnT>
                    <a:lnB w="6350" cap="flat" cmpd="sng" algn="ctr">
                      <a:no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131 </a:t>
                      </a:r>
                    </a:p>
                  </a:txBody>
                  <a:tcPr marL="36000" marR="36000" marT="0" marB="0" anchor="ctr">
                    <a:lnL>
                      <a:noFill/>
                    </a:lnL>
                    <a:lnR>
                      <a:noFill/>
                    </a:lnR>
                    <a:lnT>
                      <a:noFill/>
                    </a:lnT>
                    <a:lnB w="6350" cap="flat" cmpd="sng" algn="ctr">
                      <a:noFill/>
                      <a:prstDash val="solid"/>
                      <a:round/>
                      <a:headEnd type="none" w="med" len="med"/>
                      <a:tailEnd type="none" w="med" len="med"/>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rPr>
                        <a:t>30 </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no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54 </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no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116 </a:t>
                      </a:r>
                    </a:p>
                  </a:txBody>
                  <a:tcPr marL="36000" marR="36000" marT="0" marB="0" anchor="ctr">
                    <a:lnL>
                      <a:noFill/>
                    </a:lnL>
                    <a:lnR>
                      <a:noFill/>
                    </a:lnR>
                    <a:lnT>
                      <a:noFill/>
                    </a:lnT>
                    <a:lnB w="6350" cap="flat" cmpd="sng" algn="ctr">
                      <a:no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118 </a:t>
                      </a:r>
                    </a:p>
                  </a:txBody>
                  <a:tcPr marL="36000" marR="36000" marT="0" marB="0" anchor="ctr">
                    <a:lnL>
                      <a:noFill/>
                    </a:lnL>
                    <a:lnR>
                      <a:noFill/>
                    </a:lnR>
                    <a:lnT>
                      <a:noFill/>
                    </a:lnT>
                    <a:lnB w="6350" cap="flat" cmpd="sng" algn="ctr">
                      <a:no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1,315 </a:t>
                      </a:r>
                    </a:p>
                  </a:txBody>
                  <a:tcPr marL="36000" marR="36000" marT="0" marB="0" anchor="ctr">
                    <a:lnL>
                      <a:noFill/>
                    </a:lnL>
                    <a:lnR>
                      <a:noFill/>
                    </a:lnR>
                    <a:lnT>
                      <a:noFill/>
                    </a:lnT>
                    <a:lnB w="6350" cap="flat" cmpd="sng" algn="ctr">
                      <a:no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1,344 </a:t>
                      </a:r>
                    </a:p>
                  </a:txBody>
                  <a:tcPr marL="36000" marR="36000" marT="0" marB="0" anchor="ctr">
                    <a:lnL>
                      <a:noFill/>
                    </a:lnL>
                    <a:lnR>
                      <a:noFill/>
                    </a:lnR>
                    <a:lnT>
                      <a:noFill/>
                    </a:lnT>
                    <a:lnB w="6350" cap="flat" cmpd="sng" algn="ctr">
                      <a:no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1,375 </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noFill/>
                      <a:prstDash val="solid"/>
                      <a:round/>
                      <a:headEnd type="none" w="med" len="med"/>
                      <a:tailEnd type="none" w="med" len="med"/>
                    </a:lnB>
                  </a:tcPr>
                </a:tc>
                <a:extLst>
                  <a:ext uri="{0D108BD9-81ED-4DB2-BD59-A6C34878D82A}">
                    <a16:rowId xmlns:a16="http://schemas.microsoft.com/office/drawing/2014/main" val="3884055125"/>
                  </a:ext>
                </a:extLst>
              </a:tr>
              <a:tr h="75521">
                <a:tc>
                  <a:txBody>
                    <a:bodyPr/>
                    <a:lstStyle/>
                    <a:p>
                      <a:pPr algn="l" fontAlgn="ctr"/>
                      <a:endParaRPr lang="en-US" sz="800" b="1" i="0" u="none" strike="noStrike">
                        <a:solidFill>
                          <a:schemeClr val="tx1"/>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noFill/>
                      <a:prstDash val="solid"/>
                      <a:round/>
                      <a:headEnd type="none" w="med" len="med"/>
                      <a:tailEnd type="none" w="med" len="med"/>
                    </a:lnB>
                  </a:tcPr>
                </a:tc>
                <a:tc>
                  <a:txBody>
                    <a:bodyPr/>
                    <a:lstStyle/>
                    <a:p>
                      <a:pPr marL="0" marR="0" lvl="0" indent="0" algn="l" defTabSz="914400" rtl="0" eaLnBrk="1" fontAlgn="ctr" latinLnBrk="1" hangingPunct="1">
                        <a:lnSpc>
                          <a:spcPct val="100000"/>
                        </a:lnSpc>
                        <a:spcBef>
                          <a:spcPts val="0"/>
                        </a:spcBef>
                        <a:spcAft>
                          <a:spcPts val="0"/>
                        </a:spcAft>
                        <a:buClrTx/>
                        <a:buSzTx/>
                        <a:buFontTx/>
                        <a:buNone/>
                        <a:tabLst/>
                        <a:defRPr/>
                      </a:pPr>
                      <a:r>
                        <a:rPr lang="ko-KR" altLang="en-US" sz="800" b="0" i="0" u="none" strike="noStrike" dirty="0">
                          <a:solidFill>
                            <a:srgbClr val="000000"/>
                          </a:solidFill>
                          <a:effectLst/>
                          <a:latin typeface="Arial" panose="020B0604020202020204" pitchFamily="34" charset="0"/>
                          <a:ea typeface="맑은 고딕" panose="020B0503020000020004" pitchFamily="50" charset="-127"/>
                        </a:rPr>
                        <a:t>기타고정비</a:t>
                      </a:r>
                      <a:endParaRPr lang="en-US" altLang="ko-KR" sz="8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rPr>
                        <a:t>3 </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0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rPr>
                        <a:t>0 </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0 </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 </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914933998"/>
                  </a:ext>
                </a:extLst>
              </a:tr>
              <a:tr h="75521">
                <a:tc>
                  <a:txBody>
                    <a:bodyPr/>
                    <a:lstStyle/>
                    <a:p>
                      <a:pPr algn="l" fontAlgn="ctr"/>
                      <a:endParaRPr lang="en-US" sz="800" b="1" i="0" u="none" strike="noStrike">
                        <a:solidFill>
                          <a:schemeClr val="tx1"/>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noFill/>
                      <a:prstDash val="solid"/>
                      <a:round/>
                      <a:headEnd type="none" w="med" len="med"/>
                      <a:tailEnd type="none" w="med" len="med"/>
                    </a:lnR>
                    <a:lnT>
                      <a:noFill/>
                    </a:lnT>
                    <a:lnB w="6350" cap="flat" cmpd="sng" algn="ctr">
                      <a:noFill/>
                      <a:prstDash val="solid"/>
                      <a:round/>
                      <a:headEnd type="none" w="med" len="med"/>
                      <a:tailEnd type="none" w="med" len="med"/>
                    </a:lnB>
                  </a:tcPr>
                </a:tc>
                <a:tc>
                  <a:txBody>
                    <a:bodyPr/>
                    <a:lstStyle/>
                    <a:p>
                      <a:pPr algn="l" fontAlgn="ctr"/>
                      <a:r>
                        <a:rPr lang="en-US" sz="800" b="1" i="0" u="none" strike="noStrike" dirty="0">
                          <a:solidFill>
                            <a:srgbClr val="000000"/>
                          </a:solidFill>
                          <a:effectLst/>
                          <a:latin typeface="Arial" panose="020B0604020202020204" pitchFamily="34" charset="0"/>
                          <a:ea typeface="맑은 고딕" panose="020B0503020000020004" pitchFamily="50" charset="-127"/>
                        </a:rPr>
                        <a:t>Case 3 (Worst</a:t>
                      </a:r>
                      <a:r>
                        <a:rPr lang="en-US" altLang="ko-KR" sz="800" b="1" i="0" u="none" strike="noStrike" dirty="0">
                          <a:solidFill>
                            <a:srgbClr val="000000"/>
                          </a:solidFill>
                          <a:effectLst/>
                          <a:latin typeface="Arial" panose="020B0604020202020204" pitchFamily="34" charset="0"/>
                          <a:ea typeface="맑은 고딕" panose="020B0503020000020004" pitchFamily="50" charset="-127"/>
                        </a:rPr>
                        <a:t>)</a:t>
                      </a:r>
                      <a:endParaRPr lang="en-US" sz="800" b="1"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no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800" b="1" i="0" u="none" strike="noStrike" dirty="0">
                          <a:solidFill>
                            <a:srgbClr val="000000"/>
                          </a:solidFill>
                          <a:effectLst/>
                          <a:latin typeface="Arial" panose="020B0604020202020204" pitchFamily="34" charset="0"/>
                          <a:ea typeface="맑은 고딕" panose="020B0503020000020004" pitchFamily="50" charset="-127"/>
                        </a:rPr>
                        <a:t>347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256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287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800" b="1" i="0" u="none" strike="noStrike" dirty="0">
                          <a:solidFill>
                            <a:srgbClr val="000000"/>
                          </a:solidFill>
                          <a:effectLst/>
                          <a:latin typeface="Arial" panose="020B0604020202020204" pitchFamily="34" charset="0"/>
                          <a:ea typeface="맑은 고딕" panose="020B0503020000020004" pitchFamily="50" charset="-127"/>
                        </a:rPr>
                        <a:t>80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186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396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431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439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450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463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noFill/>
                      <a:prstDash val="solid"/>
                      <a:round/>
                      <a:headEnd type="none" w="med" len="med"/>
                      <a:tailEnd type="none" w="med" len="med"/>
                    </a:lnB>
                  </a:tcPr>
                </a:tc>
                <a:extLst>
                  <a:ext uri="{0D108BD9-81ED-4DB2-BD59-A6C34878D82A}">
                    <a16:rowId xmlns:a16="http://schemas.microsoft.com/office/drawing/2014/main" val="985575916"/>
                  </a:ext>
                </a:extLst>
              </a:tr>
              <a:tr h="75521">
                <a:tc>
                  <a:txBody>
                    <a:bodyPr/>
                    <a:lstStyle/>
                    <a:p>
                      <a:pPr algn="l" fontAlgn="ctr"/>
                      <a:endParaRPr lang="en-US" sz="800" b="1" i="0" u="none" strike="noStrike">
                        <a:solidFill>
                          <a:schemeClr val="tx1"/>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noFill/>
                      <a:prstDash val="solid"/>
                      <a:round/>
                      <a:headEnd type="none" w="med" len="med"/>
                      <a:tailEnd type="none" w="med" len="med"/>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인건비성</a:t>
                      </a:r>
                      <a:endParaRPr 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no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300 </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no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152 </a:t>
                      </a:r>
                    </a:p>
                  </a:txBody>
                  <a:tcPr marL="36000" marR="36000" marT="0" marB="0" anchor="ctr">
                    <a:lnL>
                      <a:noFill/>
                    </a:lnL>
                    <a:lnR>
                      <a:noFill/>
                    </a:lnR>
                    <a:lnT>
                      <a:noFill/>
                    </a:lnT>
                    <a:lnB w="6350" cap="flat" cmpd="sng" algn="ctr">
                      <a:no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156 </a:t>
                      </a:r>
                    </a:p>
                  </a:txBody>
                  <a:tcPr marL="36000" marR="36000" marT="0" marB="0" anchor="ctr">
                    <a:lnL>
                      <a:noFill/>
                    </a:lnL>
                    <a:lnR>
                      <a:noFill/>
                    </a:lnR>
                    <a:lnT>
                      <a:noFill/>
                    </a:lnT>
                    <a:lnB w="6350" cap="flat" cmpd="sng" algn="ctr">
                      <a:noFill/>
                      <a:prstDash val="solid"/>
                      <a:round/>
                      <a:headEnd type="none" w="med" len="med"/>
                      <a:tailEnd type="none" w="med" len="med"/>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rPr>
                        <a:t>50 </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no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132 </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no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280 </a:t>
                      </a:r>
                    </a:p>
                  </a:txBody>
                  <a:tcPr marL="36000" marR="36000" marT="0" marB="0" anchor="ctr">
                    <a:lnL>
                      <a:noFill/>
                    </a:lnL>
                    <a:lnR>
                      <a:noFill/>
                    </a:lnR>
                    <a:lnT>
                      <a:noFill/>
                    </a:lnT>
                    <a:lnB w="6350" cap="flat" cmpd="sng" algn="ctr">
                      <a:no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286 </a:t>
                      </a:r>
                    </a:p>
                  </a:txBody>
                  <a:tcPr marL="36000" marR="36000" marT="0" marB="0" anchor="ctr">
                    <a:lnL>
                      <a:noFill/>
                    </a:lnL>
                    <a:lnR>
                      <a:noFill/>
                    </a:lnR>
                    <a:lnT>
                      <a:noFill/>
                    </a:lnT>
                    <a:lnB w="6350" cap="flat" cmpd="sng" algn="ctr">
                      <a:no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292 </a:t>
                      </a:r>
                    </a:p>
                  </a:txBody>
                  <a:tcPr marL="36000" marR="36000" marT="0" marB="0" anchor="ctr">
                    <a:lnL>
                      <a:noFill/>
                    </a:lnL>
                    <a:lnR>
                      <a:noFill/>
                    </a:lnR>
                    <a:lnT>
                      <a:noFill/>
                    </a:lnT>
                    <a:lnB w="6350" cap="flat" cmpd="sng" algn="ctr">
                      <a:no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302 </a:t>
                      </a:r>
                    </a:p>
                  </a:txBody>
                  <a:tcPr marL="36000" marR="36000" marT="0" marB="0" anchor="ctr">
                    <a:lnL>
                      <a:noFill/>
                    </a:lnL>
                    <a:lnR>
                      <a:noFill/>
                    </a:lnR>
                    <a:lnT>
                      <a:noFill/>
                    </a:lnT>
                    <a:lnB w="6350" cap="flat" cmpd="sng" algn="ctr">
                      <a:no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311 </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noFill/>
                      <a:prstDash val="solid"/>
                      <a:round/>
                      <a:headEnd type="none" w="med" len="med"/>
                      <a:tailEnd type="none" w="med" len="med"/>
                    </a:lnB>
                  </a:tcPr>
                </a:tc>
                <a:extLst>
                  <a:ext uri="{0D108BD9-81ED-4DB2-BD59-A6C34878D82A}">
                    <a16:rowId xmlns:a16="http://schemas.microsoft.com/office/drawing/2014/main" val="440654836"/>
                  </a:ext>
                </a:extLst>
              </a:tr>
              <a:tr h="75521">
                <a:tc>
                  <a:txBody>
                    <a:bodyPr/>
                    <a:lstStyle/>
                    <a:p>
                      <a:pPr algn="l" fontAlgn="ctr"/>
                      <a:endParaRPr lang="en-US" sz="800" b="1" i="0" u="none" strike="noStrike">
                        <a:solidFill>
                          <a:schemeClr val="tx1"/>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noFill/>
                      <a:prstDash val="solid"/>
                      <a:round/>
                      <a:headEnd type="none" w="med" len="med"/>
                      <a:tailEnd type="none" w="med" len="med"/>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변동비</a:t>
                      </a:r>
                      <a:endParaRPr lang="en-US" sz="800" b="0" i="0" u="none" strike="noStrike" baseline="3000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no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44 </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no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103 </a:t>
                      </a:r>
                    </a:p>
                  </a:txBody>
                  <a:tcPr marL="36000" marR="36000" marT="0" marB="0" anchor="ctr">
                    <a:lnL>
                      <a:noFill/>
                    </a:lnL>
                    <a:lnR>
                      <a:noFill/>
                    </a:lnR>
                    <a:lnT>
                      <a:noFill/>
                    </a:lnT>
                    <a:lnB w="6350" cap="flat" cmpd="sng" algn="ctr">
                      <a:no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131 </a:t>
                      </a:r>
                    </a:p>
                  </a:txBody>
                  <a:tcPr marL="36000" marR="36000" marT="0" marB="0" anchor="ctr">
                    <a:lnL>
                      <a:noFill/>
                    </a:lnL>
                    <a:lnR>
                      <a:noFill/>
                    </a:lnR>
                    <a:lnT>
                      <a:noFill/>
                    </a:lnT>
                    <a:lnB w="6350" cap="flat" cmpd="sng" algn="ctr">
                      <a:noFill/>
                      <a:prstDash val="solid"/>
                      <a:round/>
                      <a:headEnd type="none" w="med" len="med"/>
                      <a:tailEnd type="none" w="med" len="med"/>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rPr>
                        <a:t>30 </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no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54 </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no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116 </a:t>
                      </a:r>
                    </a:p>
                  </a:txBody>
                  <a:tcPr marL="36000" marR="36000" marT="0" marB="0" anchor="ctr">
                    <a:lnL>
                      <a:noFill/>
                    </a:lnL>
                    <a:lnR>
                      <a:noFill/>
                    </a:lnR>
                    <a:lnT>
                      <a:noFill/>
                    </a:lnT>
                    <a:lnB w="6350" cap="flat" cmpd="sng" algn="ctr">
                      <a:no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145 </a:t>
                      </a:r>
                    </a:p>
                  </a:txBody>
                  <a:tcPr marL="36000" marR="36000" marT="0" marB="0" anchor="ctr">
                    <a:lnL>
                      <a:noFill/>
                    </a:lnL>
                    <a:lnR>
                      <a:noFill/>
                    </a:lnR>
                    <a:lnT>
                      <a:noFill/>
                    </a:lnT>
                    <a:lnB w="6350" cap="flat" cmpd="sng" algn="ctr">
                      <a:no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146 </a:t>
                      </a:r>
                    </a:p>
                  </a:txBody>
                  <a:tcPr marL="36000" marR="36000" marT="0" marB="0" anchor="ctr">
                    <a:lnL>
                      <a:noFill/>
                    </a:lnL>
                    <a:lnR>
                      <a:noFill/>
                    </a:lnR>
                    <a:lnT>
                      <a:noFill/>
                    </a:lnT>
                    <a:lnB w="6350" cap="flat" cmpd="sng" algn="ctr">
                      <a:no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148 </a:t>
                      </a:r>
                    </a:p>
                  </a:txBody>
                  <a:tcPr marL="36000" marR="36000" marT="0" marB="0" anchor="ctr">
                    <a:lnL>
                      <a:noFill/>
                    </a:lnL>
                    <a:lnR>
                      <a:noFill/>
                    </a:lnR>
                    <a:lnT>
                      <a:noFill/>
                    </a:lnT>
                    <a:lnB w="6350" cap="flat" cmpd="sng" algn="ctr">
                      <a:no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151 </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noFill/>
                      <a:prstDash val="solid"/>
                      <a:round/>
                      <a:headEnd type="none" w="med" len="med"/>
                      <a:tailEnd type="none" w="med" len="med"/>
                    </a:lnB>
                  </a:tcPr>
                </a:tc>
                <a:extLst>
                  <a:ext uri="{0D108BD9-81ED-4DB2-BD59-A6C34878D82A}">
                    <a16:rowId xmlns:a16="http://schemas.microsoft.com/office/drawing/2014/main" val="3282493687"/>
                  </a:ext>
                </a:extLst>
              </a:tr>
              <a:tr h="75521">
                <a:tc>
                  <a:txBody>
                    <a:bodyPr/>
                    <a:lstStyle/>
                    <a:p>
                      <a:pPr algn="l" fontAlgn="ctr"/>
                      <a:endParaRPr lang="en-US" sz="800" b="1" i="0" u="none" strike="noStrike">
                        <a:solidFill>
                          <a:schemeClr val="tx1"/>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marL="0" marR="0" lvl="0" indent="0" algn="l" defTabSz="914400" rtl="0" eaLnBrk="1" fontAlgn="ctr" latinLnBrk="1" hangingPunct="1">
                        <a:lnSpc>
                          <a:spcPct val="100000"/>
                        </a:lnSpc>
                        <a:spcBef>
                          <a:spcPts val="0"/>
                        </a:spcBef>
                        <a:spcAft>
                          <a:spcPts val="0"/>
                        </a:spcAft>
                        <a:buClrTx/>
                        <a:buSzTx/>
                        <a:buFontTx/>
                        <a:buNone/>
                        <a:tabLst/>
                        <a:defRPr/>
                      </a:pPr>
                      <a:r>
                        <a:rPr lang="ko-KR" altLang="en-US" sz="800" b="0" i="0" u="none" strike="noStrike" dirty="0">
                          <a:solidFill>
                            <a:srgbClr val="000000"/>
                          </a:solidFill>
                          <a:effectLst/>
                          <a:latin typeface="Arial" panose="020B0604020202020204" pitchFamily="34" charset="0"/>
                          <a:ea typeface="맑은 고딕" panose="020B0503020000020004" pitchFamily="50" charset="-127"/>
                        </a:rPr>
                        <a:t>기타고정비</a:t>
                      </a:r>
                      <a:endParaRPr lang="en-US" altLang="ko-KR" sz="8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3 </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0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rPr>
                        <a:t>0 </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0 </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rPr>
                        <a:t>1 </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729584250"/>
                  </a:ext>
                </a:extLst>
              </a:tr>
            </a:tbl>
          </a:graphicData>
        </a:graphic>
      </p:graphicFrame>
      <p:sp>
        <p:nvSpPr>
          <p:cNvPr id="23" name="Rectangle 41">
            <a:extLst>
              <a:ext uri="{FF2B5EF4-FFF2-40B4-BE49-F238E27FC236}">
                <a16:creationId xmlns:a16="http://schemas.microsoft.com/office/drawing/2014/main" id="{93D674CF-A236-4C36-856E-A809C9B90530}"/>
              </a:ext>
            </a:extLst>
          </p:cNvPr>
          <p:cNvSpPr>
            <a:spLocks noChangeArrowheads="1"/>
          </p:cNvSpPr>
          <p:nvPr/>
        </p:nvSpPr>
        <p:spPr bwMode="auto">
          <a:xfrm>
            <a:off x="495300" y="1099709"/>
            <a:ext cx="3763131" cy="360000"/>
          </a:xfrm>
          <a:prstGeom prst="rect">
            <a:avLst/>
          </a:prstGeom>
          <a:noFill/>
          <a:ln w="9525">
            <a:noFill/>
            <a:miter lim="800000"/>
            <a:headEnd/>
            <a:tailEnd/>
          </a:ln>
        </p:spPr>
        <p:txBody>
          <a:bodyPr lIns="0" tIns="0" rIns="0" bIns="0" anchor="ctr"/>
          <a:lstStyle/>
          <a:p>
            <a:pPr fontAlgn="base">
              <a:lnSpc>
                <a:spcPct val="120000"/>
              </a:lnSpc>
              <a:spcBef>
                <a:spcPct val="0"/>
              </a:spcBef>
              <a:spcAft>
                <a:spcPct val="0"/>
              </a:spcAft>
            </a:pPr>
            <a:r>
              <a:rPr lang="ko-KR" altLang="en-US" sz="1200" b="1">
                <a:solidFill>
                  <a:srgbClr val="00338D"/>
                </a:solidFill>
                <a:latin typeface="Arial" panose="020B0604020202020204" pitchFamily="34" charset="0"/>
                <a:cs typeface="Arial" panose="020B0604020202020204" pitchFamily="34" charset="0"/>
              </a:rPr>
              <a:t>▌</a:t>
            </a:r>
            <a:r>
              <a:rPr lang="en-US" altLang="ko-KR" sz="1200" b="1">
                <a:solidFill>
                  <a:srgbClr val="00338D"/>
                </a:solidFill>
                <a:latin typeface="Arial" panose="020B0604020202020204" pitchFamily="34" charset="0"/>
                <a:cs typeface="Arial" panose="020B0604020202020204" pitchFamily="34" charset="0"/>
              </a:rPr>
              <a:t>SG&amp;A_</a:t>
            </a:r>
            <a:r>
              <a:rPr lang="ko-KR" altLang="en-US" sz="1200" b="1">
                <a:solidFill>
                  <a:srgbClr val="00338D"/>
                </a:solidFill>
                <a:latin typeface="Arial" panose="020B0604020202020204" pitchFamily="34" charset="0"/>
                <a:cs typeface="Arial" panose="020B0604020202020204" pitchFamily="34" charset="0"/>
              </a:rPr>
              <a:t>인건비성</a:t>
            </a:r>
            <a:endParaRPr lang="en-US" altLang="ko-KR" sz="1400" b="1">
              <a:solidFill>
                <a:srgbClr val="00338D"/>
              </a:solidFill>
              <a:latin typeface="Arial" panose="020B0604020202020204" pitchFamily="34" charset="0"/>
              <a:cs typeface="Arial" panose="020B0604020202020204" pitchFamily="34" charset="0"/>
            </a:endParaRPr>
          </a:p>
        </p:txBody>
      </p:sp>
      <p:sp>
        <p:nvSpPr>
          <p:cNvPr id="26" name="직사각형 25">
            <a:extLst>
              <a:ext uri="{FF2B5EF4-FFF2-40B4-BE49-F238E27FC236}">
                <a16:creationId xmlns:a16="http://schemas.microsoft.com/office/drawing/2014/main" id="{516F3D39-6891-4F7E-A35B-B57EF537D319}"/>
              </a:ext>
            </a:extLst>
          </p:cNvPr>
          <p:cNvSpPr/>
          <p:nvPr/>
        </p:nvSpPr>
        <p:spPr>
          <a:xfrm>
            <a:off x="495299" y="3498172"/>
            <a:ext cx="4356101" cy="2704507"/>
          </a:xfrm>
          <a:prstGeom prst="rect">
            <a:avLst/>
          </a:prstGeom>
          <a:noFill/>
          <a:ln w="635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t"/>
          <a:lstStyle/>
          <a:p>
            <a:r>
              <a:rPr lang="en-US" altLang="ko-KR" sz="900" dirty="0">
                <a:solidFill>
                  <a:schemeClr val="bg1"/>
                </a:solidFill>
                <a:latin typeface="Arial" panose="020B0604020202020204" pitchFamily="34" charset="0"/>
                <a:cs typeface="Arial" panose="020B0604020202020204" pitchFamily="34" charset="0"/>
              </a:rPr>
              <a:t>Dd</a:t>
            </a:r>
          </a:p>
          <a:p>
            <a:pPr marL="171450" indent="-171450">
              <a:buClr>
                <a:srgbClr val="00338D"/>
              </a:buClr>
              <a:buFont typeface="Wingdings" panose="05000000000000000000" pitchFamily="2" charset="2"/>
              <a:buChar char="§"/>
            </a:pPr>
            <a:r>
              <a:rPr lang="ko-KR" altLang="en-US" sz="900" b="1" dirty="0">
                <a:solidFill>
                  <a:schemeClr val="tx1"/>
                </a:solidFill>
                <a:latin typeface="Arial" panose="020B0604020202020204" pitchFamily="34" charset="0"/>
                <a:cs typeface="Arial" panose="020B0604020202020204" pitchFamily="34" charset="0"/>
              </a:rPr>
              <a:t>국내 인건비성 비용 </a:t>
            </a:r>
            <a:endParaRPr lang="en-US" altLang="ko-KR" sz="900" b="1" dirty="0">
              <a:solidFill>
                <a:schemeClr val="tx1"/>
              </a:solidFill>
              <a:latin typeface="Arial" panose="020B0604020202020204" pitchFamily="34" charset="0"/>
              <a:cs typeface="Arial" panose="020B0604020202020204" pitchFamily="34" charset="0"/>
            </a:endParaRPr>
          </a:p>
          <a:p>
            <a:pPr>
              <a:buClr>
                <a:srgbClr val="00338D"/>
              </a:buClr>
            </a:pPr>
            <a:r>
              <a:rPr lang="ko-KR" altLang="en-US" sz="900" dirty="0">
                <a:solidFill>
                  <a:schemeClr val="tx1"/>
                </a:solidFill>
                <a:latin typeface="Arial" panose="020B0604020202020204" pitchFamily="34" charset="0"/>
                <a:cs typeface="Arial" panose="020B0604020202020204" pitchFamily="34" charset="0"/>
              </a:rPr>
              <a:t>인건비성 비용은 판매관리비 급여</a:t>
            </a:r>
            <a:r>
              <a:rPr lang="en-US" altLang="ko-KR" sz="900" dirty="0">
                <a:solidFill>
                  <a:schemeClr val="tx1"/>
                </a:solidFill>
                <a:latin typeface="Arial" panose="020B0604020202020204" pitchFamily="34" charset="0"/>
                <a:cs typeface="Arial" panose="020B0604020202020204" pitchFamily="34" charset="0"/>
              </a:rPr>
              <a:t>, </a:t>
            </a:r>
            <a:r>
              <a:rPr lang="ko-KR" altLang="en-US" sz="900" dirty="0">
                <a:solidFill>
                  <a:schemeClr val="tx1"/>
                </a:solidFill>
                <a:latin typeface="Arial" panose="020B0604020202020204" pitchFamily="34" charset="0"/>
                <a:cs typeface="Arial" panose="020B0604020202020204" pitchFamily="34" charset="0"/>
              </a:rPr>
              <a:t>퇴직급여</a:t>
            </a:r>
            <a:r>
              <a:rPr lang="en-US" altLang="ko-KR" sz="900" dirty="0">
                <a:solidFill>
                  <a:schemeClr val="tx1"/>
                </a:solidFill>
                <a:latin typeface="Arial" panose="020B0604020202020204" pitchFamily="34" charset="0"/>
                <a:cs typeface="Arial" panose="020B0604020202020204" pitchFamily="34" charset="0"/>
              </a:rPr>
              <a:t>, </a:t>
            </a:r>
            <a:r>
              <a:rPr lang="ko-KR" altLang="en-US" sz="900" dirty="0">
                <a:solidFill>
                  <a:schemeClr val="tx1"/>
                </a:solidFill>
                <a:latin typeface="Arial" panose="020B0604020202020204" pitchFamily="34" charset="0"/>
                <a:cs typeface="Arial" panose="020B0604020202020204" pitchFamily="34" charset="0"/>
              </a:rPr>
              <a:t>복리후생비로 구성됨</a:t>
            </a:r>
            <a:endParaRPr lang="en-US" altLang="ko-KR" sz="900" dirty="0">
              <a:solidFill>
                <a:schemeClr val="tx1"/>
              </a:solidFill>
              <a:latin typeface="Arial" panose="020B0604020202020204" pitchFamily="34" charset="0"/>
              <a:cs typeface="Arial" panose="020B0604020202020204" pitchFamily="34" charset="0"/>
            </a:endParaRPr>
          </a:p>
          <a:p>
            <a:pPr marL="266700" marR="0" lvl="0" indent="-180975" algn="l" defTabSz="914400" rtl="0" eaLnBrk="1" fontAlgn="auto" latinLnBrk="1" hangingPunct="1">
              <a:lnSpc>
                <a:spcPct val="100000"/>
              </a:lnSpc>
              <a:spcBef>
                <a:spcPts val="600"/>
              </a:spcBef>
              <a:spcAft>
                <a:spcPts val="0"/>
              </a:spcAft>
              <a:buClr>
                <a:srgbClr val="00338D"/>
              </a:buClr>
              <a:buSzTx/>
              <a:buFont typeface="Wingdings" panose="05000000000000000000" pitchFamily="2" charset="2"/>
              <a:buChar char="ü"/>
              <a:tabLst/>
              <a:defRPr/>
            </a:pPr>
            <a:r>
              <a:rPr kumimoji="0" lang="en-US" altLang="ko-KR" sz="800" b="1"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Per capita </a:t>
            </a:r>
            <a:r>
              <a:rPr kumimoji="0" lang="ko-KR" altLang="en-US" sz="800" b="1"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가정</a:t>
            </a:r>
            <a:endParaRPr kumimoji="0" lang="en-US" altLang="ko-KR" sz="800" b="1"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a:p>
            <a:pPr marL="358775" marR="0" lvl="0" indent="-180975" algn="l" defTabSz="914400" rtl="0" eaLnBrk="1" fontAlgn="auto" latinLnBrk="1" hangingPunct="1">
              <a:lnSpc>
                <a:spcPct val="100000"/>
              </a:lnSpc>
              <a:spcBef>
                <a:spcPts val="600"/>
              </a:spcBef>
              <a:spcAft>
                <a:spcPts val="0"/>
              </a:spcAft>
              <a:buClr>
                <a:srgbClr val="00338D"/>
              </a:buClr>
              <a:buSzTx/>
              <a:buFont typeface="Wingdings" panose="05000000000000000000" pitchFamily="2" charset="2"/>
              <a:buChar char="Ø"/>
              <a:tabLst/>
              <a:defRPr/>
            </a:pPr>
            <a:r>
              <a:rPr lang="ko-KR" altLang="en-US" sz="800" kern="0" dirty="0">
                <a:solidFill>
                  <a:srgbClr val="000000"/>
                </a:solidFill>
                <a:latin typeface="Arial" panose="020B0604020202020204" pitchFamily="34" charset="0"/>
                <a:cs typeface="Arial" panose="020B0604020202020204" pitchFamily="34" charset="0"/>
              </a:rPr>
              <a:t>인원 </a:t>
            </a:r>
            <a:r>
              <a:rPr lang="ko-KR" altLang="en-US" sz="800" kern="0" dirty="0" err="1">
                <a:solidFill>
                  <a:srgbClr val="000000"/>
                </a:solidFill>
                <a:latin typeface="Arial" panose="020B0604020202020204" pitchFamily="34" charset="0"/>
                <a:cs typeface="Arial" panose="020B0604020202020204" pitchFamily="34" charset="0"/>
              </a:rPr>
              <a:t>구분별</a:t>
            </a:r>
            <a:r>
              <a:rPr lang="ko-KR" altLang="en-US" sz="800" kern="0" dirty="0">
                <a:solidFill>
                  <a:srgbClr val="000000"/>
                </a:solidFill>
                <a:latin typeface="Arial" panose="020B0604020202020204" pitchFamily="34" charset="0"/>
                <a:cs typeface="Arial" panose="020B0604020202020204" pitchFamily="34" charset="0"/>
              </a:rPr>
              <a:t> 과거 </a:t>
            </a:r>
            <a:r>
              <a:rPr lang="en-US" altLang="ko-KR" sz="800" kern="0" dirty="0">
                <a:solidFill>
                  <a:srgbClr val="000000"/>
                </a:solidFill>
                <a:latin typeface="Arial" panose="020B0604020202020204" pitchFamily="34" charset="0"/>
                <a:cs typeface="Arial" panose="020B0604020202020204" pitchFamily="34" charset="0"/>
              </a:rPr>
              <a:t>3</a:t>
            </a:r>
            <a:r>
              <a:rPr lang="ko-KR" altLang="en-US" sz="800" kern="0" dirty="0">
                <a:solidFill>
                  <a:srgbClr val="000000"/>
                </a:solidFill>
                <a:latin typeface="Arial" panose="020B0604020202020204" pitchFamily="34" charset="0"/>
                <a:cs typeface="Arial" panose="020B0604020202020204" pitchFamily="34" charset="0"/>
              </a:rPr>
              <a:t>개년 평균 </a:t>
            </a:r>
            <a:r>
              <a:rPr lang="en-US" altLang="ko-KR" sz="800" kern="0" dirty="0">
                <a:solidFill>
                  <a:srgbClr val="000000"/>
                </a:solidFill>
                <a:latin typeface="Arial" panose="020B0604020202020204" pitchFamily="34" charset="0"/>
                <a:cs typeface="Arial" panose="020B0604020202020204" pitchFamily="34" charset="0"/>
              </a:rPr>
              <a:t>Per capita</a:t>
            </a:r>
            <a:r>
              <a:rPr lang="ko-KR" altLang="en-US" sz="800" kern="0" dirty="0">
                <a:solidFill>
                  <a:srgbClr val="000000"/>
                </a:solidFill>
                <a:latin typeface="Arial" panose="020B0604020202020204" pitchFamily="34" charset="0"/>
                <a:cs typeface="Arial" panose="020B0604020202020204" pitchFamily="34" charset="0"/>
              </a:rPr>
              <a:t>에 </a:t>
            </a:r>
            <a:r>
              <a:rPr lang="en-US" altLang="ko-KR" sz="800" kern="0" dirty="0">
                <a:solidFill>
                  <a:srgbClr val="000000"/>
                </a:solidFill>
                <a:latin typeface="Arial" panose="020B0604020202020204" pitchFamily="34" charset="0"/>
                <a:cs typeface="Arial" panose="020B0604020202020204" pitchFamily="34" charset="0"/>
              </a:rPr>
              <a:t>EIU </a:t>
            </a:r>
            <a:r>
              <a:rPr lang="ko-KR" altLang="en-US" sz="800" kern="0" dirty="0">
                <a:solidFill>
                  <a:srgbClr val="000000"/>
                </a:solidFill>
                <a:latin typeface="Arial" panose="020B0604020202020204" pitchFamily="34" charset="0"/>
                <a:cs typeface="Arial" panose="020B0604020202020204" pitchFamily="34" charset="0"/>
              </a:rPr>
              <a:t>한국 임금 예상 상승률을 반영하여 연도별 </a:t>
            </a:r>
            <a:r>
              <a:rPr lang="en-US" altLang="ko-KR" sz="800" kern="0" dirty="0">
                <a:solidFill>
                  <a:srgbClr val="000000"/>
                </a:solidFill>
                <a:latin typeface="Arial" panose="020B0604020202020204" pitchFamily="34" charset="0"/>
                <a:cs typeface="Arial" panose="020B0604020202020204" pitchFamily="34" charset="0"/>
              </a:rPr>
              <a:t>Per capita</a:t>
            </a:r>
            <a:r>
              <a:rPr lang="ko-KR" altLang="en-US" sz="800" kern="0" dirty="0">
                <a:solidFill>
                  <a:srgbClr val="000000"/>
                </a:solidFill>
                <a:latin typeface="Arial" panose="020B0604020202020204" pitchFamily="34" charset="0"/>
                <a:cs typeface="Arial" panose="020B0604020202020204" pitchFamily="34" charset="0"/>
              </a:rPr>
              <a:t>를 추정함</a:t>
            </a:r>
            <a:endParaRPr lang="en-US" altLang="ko-KR" sz="800" kern="0" dirty="0">
              <a:solidFill>
                <a:srgbClr val="000000"/>
              </a:solidFill>
              <a:latin typeface="Arial" panose="020B0604020202020204" pitchFamily="34" charset="0"/>
              <a:cs typeface="Arial" panose="020B0604020202020204" pitchFamily="34" charset="0"/>
            </a:endParaRPr>
          </a:p>
          <a:p>
            <a:pPr marL="266700" marR="0" lvl="0" indent="-180975" algn="l" defTabSz="914400" rtl="0" eaLnBrk="1" fontAlgn="auto" latinLnBrk="1" hangingPunct="1">
              <a:lnSpc>
                <a:spcPct val="100000"/>
              </a:lnSpc>
              <a:spcBef>
                <a:spcPts val="600"/>
              </a:spcBef>
              <a:spcAft>
                <a:spcPts val="0"/>
              </a:spcAft>
              <a:buClr>
                <a:srgbClr val="00338D"/>
              </a:buClr>
              <a:buSzTx/>
              <a:buFont typeface="Wingdings" panose="05000000000000000000" pitchFamily="2" charset="2"/>
              <a:buChar char="ü"/>
              <a:tabLst/>
              <a:defRPr/>
            </a:pPr>
            <a:r>
              <a:rPr lang="ko-KR" altLang="en-US" sz="800" b="1" kern="0" dirty="0">
                <a:solidFill>
                  <a:srgbClr val="000000"/>
                </a:solidFill>
                <a:latin typeface="Arial" panose="020B0604020202020204" pitchFamily="34" charset="0"/>
                <a:cs typeface="Arial" panose="020B0604020202020204" pitchFamily="34" charset="0"/>
              </a:rPr>
              <a:t>인원수</a:t>
            </a:r>
            <a:r>
              <a:rPr kumimoji="0" lang="en-US" altLang="ko-KR" sz="800" b="1"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 </a:t>
            </a:r>
            <a:r>
              <a:rPr kumimoji="0" lang="ko-KR" altLang="en-US" sz="800" b="1"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가정</a:t>
            </a:r>
            <a:endParaRPr kumimoji="0" lang="en-US" altLang="ko-KR" sz="800" b="1"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a:p>
            <a:pPr marL="358775" indent="-180975" latinLnBrk="1">
              <a:spcBef>
                <a:spcPts val="600"/>
              </a:spcBef>
              <a:buClr>
                <a:srgbClr val="00338D"/>
              </a:buClr>
              <a:buFont typeface="Wingdings" panose="05000000000000000000" pitchFamily="2" charset="2"/>
              <a:buChar char="Ø"/>
              <a:defRPr/>
            </a:pPr>
            <a:r>
              <a:rPr lang="ko-KR" altLang="en-US" sz="800" kern="0" dirty="0">
                <a:solidFill>
                  <a:srgbClr val="000000"/>
                </a:solidFill>
                <a:latin typeface="Arial" panose="020B0604020202020204" pitchFamily="34" charset="0"/>
                <a:cs typeface="Arial" panose="020B0604020202020204" pitchFamily="34" charset="0"/>
              </a:rPr>
              <a:t>사업부에 따르면</a:t>
            </a:r>
            <a:r>
              <a:rPr lang="en-US" altLang="ko-KR" sz="800" kern="0" dirty="0">
                <a:solidFill>
                  <a:srgbClr val="000000"/>
                </a:solidFill>
                <a:latin typeface="Arial" panose="020B0604020202020204" pitchFamily="34" charset="0"/>
                <a:cs typeface="Arial" panose="020B0604020202020204" pitchFamily="34" charset="0"/>
              </a:rPr>
              <a:t>,</a:t>
            </a:r>
            <a:r>
              <a:rPr lang="ko-KR" altLang="en-US" sz="800" kern="0" dirty="0">
                <a:solidFill>
                  <a:srgbClr val="000000"/>
                </a:solidFill>
                <a:latin typeface="Arial" panose="020B0604020202020204" pitchFamily="34" charset="0"/>
                <a:cs typeface="Arial" panose="020B0604020202020204" pitchFamily="34" charset="0"/>
              </a:rPr>
              <a:t> 본사에서 수행하고 있는 결산 업무를 현재 대상사업부의 인원으로 충당 가능한 것으로 확인하여 </a:t>
            </a:r>
            <a:r>
              <a:rPr lang="en-US" altLang="ko-KR" sz="800" kern="0" dirty="0">
                <a:solidFill>
                  <a:srgbClr val="000000"/>
                </a:solidFill>
                <a:latin typeface="Arial" panose="020B0604020202020204" pitchFamily="34" charset="0"/>
                <a:cs typeface="Arial" panose="020B0604020202020204" pitchFamily="34" charset="0"/>
              </a:rPr>
              <a:t>2022</a:t>
            </a:r>
            <a:r>
              <a:rPr lang="ko-KR" altLang="en-US" sz="800" kern="0" dirty="0">
                <a:solidFill>
                  <a:srgbClr val="000000"/>
                </a:solidFill>
                <a:latin typeface="Arial" panose="020B0604020202020204" pitchFamily="34" charset="0"/>
                <a:cs typeface="Arial" panose="020B0604020202020204" pitchFamily="34" charset="0"/>
              </a:rPr>
              <a:t>년 상반기 평균 인원수가 향후에도 유지되는 것으로 가정함</a:t>
            </a:r>
            <a:endParaRPr lang="en-US" altLang="ko-KR" sz="800" kern="0" dirty="0">
              <a:solidFill>
                <a:srgbClr val="000000"/>
              </a:solidFill>
              <a:latin typeface="Arial" panose="020B0604020202020204" pitchFamily="34" charset="0"/>
              <a:cs typeface="Arial" panose="020B0604020202020204" pitchFamily="34" charset="0"/>
            </a:endParaRPr>
          </a:p>
          <a:p>
            <a:pPr marL="266700" marR="0" lvl="0" indent="-180975" algn="l" defTabSz="914400" rtl="0" eaLnBrk="1" fontAlgn="auto" latinLnBrk="1" hangingPunct="1">
              <a:lnSpc>
                <a:spcPct val="100000"/>
              </a:lnSpc>
              <a:spcBef>
                <a:spcPts val="600"/>
              </a:spcBef>
              <a:spcAft>
                <a:spcPts val="0"/>
              </a:spcAft>
              <a:buClr>
                <a:srgbClr val="00338D"/>
              </a:buClr>
              <a:buSzTx/>
              <a:buFont typeface="Wingdings" panose="05000000000000000000" pitchFamily="2" charset="2"/>
              <a:buChar char="ü"/>
              <a:tabLst/>
              <a:defRPr/>
            </a:pPr>
            <a:r>
              <a:rPr kumimoji="0" lang="ko-KR" altLang="en-US" sz="800" b="1"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퇴직급여</a:t>
            </a:r>
            <a:r>
              <a:rPr kumimoji="0" lang="en-US" altLang="ko-KR" sz="800" b="1"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 </a:t>
            </a:r>
            <a:r>
              <a:rPr kumimoji="0" lang="ko-KR" altLang="en-US" sz="800" b="1"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가정 </a:t>
            </a:r>
            <a:r>
              <a:rPr kumimoji="0" lang="en-US" altLang="ko-KR" sz="800" b="1"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a:t>
            </a:r>
            <a:r>
              <a:rPr kumimoji="0" lang="ko-KR" altLang="en-US" sz="800" b="1"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해외 동일</a:t>
            </a:r>
            <a:r>
              <a:rPr kumimoji="0" lang="en-US" altLang="ko-KR" sz="800" b="1"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a:t>
            </a:r>
          </a:p>
          <a:p>
            <a:pPr marL="358775" indent="-180975" latinLnBrk="1">
              <a:spcBef>
                <a:spcPts val="600"/>
              </a:spcBef>
              <a:buClr>
                <a:srgbClr val="00338D"/>
              </a:buClr>
              <a:buFont typeface="Wingdings" panose="05000000000000000000" pitchFamily="2" charset="2"/>
              <a:buChar char="Ø"/>
              <a:defRPr/>
            </a:pPr>
            <a:r>
              <a:rPr lang="ko-KR" altLang="en-US" sz="800" kern="0" dirty="0">
                <a:solidFill>
                  <a:srgbClr val="000000"/>
                </a:solidFill>
                <a:latin typeface="Arial" panose="020B0604020202020204" pitchFamily="34" charset="0"/>
                <a:cs typeface="Arial" panose="020B0604020202020204" pitchFamily="34" charset="0"/>
              </a:rPr>
              <a:t>제조원가 인건비와 동일하게 급여의 </a:t>
            </a:r>
            <a:r>
              <a:rPr lang="en-US" altLang="ko-KR" sz="800" kern="0" dirty="0">
                <a:solidFill>
                  <a:srgbClr val="000000"/>
                </a:solidFill>
                <a:latin typeface="Arial" panose="020B0604020202020204" pitchFamily="34" charset="0"/>
                <a:cs typeface="Arial" panose="020B0604020202020204" pitchFamily="34" charset="0"/>
              </a:rPr>
              <a:t>1/12</a:t>
            </a:r>
            <a:r>
              <a:rPr lang="ko-KR" altLang="en-US" sz="800" kern="0" dirty="0">
                <a:solidFill>
                  <a:srgbClr val="000000"/>
                </a:solidFill>
                <a:latin typeface="Arial" panose="020B0604020202020204" pitchFamily="34" charset="0"/>
                <a:cs typeface="Arial" panose="020B0604020202020204" pitchFamily="34" charset="0"/>
              </a:rPr>
              <a:t>만큼 연간 발생한다고 가정함</a:t>
            </a:r>
            <a:endParaRPr lang="en-US" altLang="ko-KR" sz="800" kern="0" dirty="0">
              <a:solidFill>
                <a:srgbClr val="000000"/>
              </a:solidFill>
              <a:latin typeface="Arial" panose="020B0604020202020204" pitchFamily="34" charset="0"/>
              <a:cs typeface="Arial" panose="020B0604020202020204" pitchFamily="34" charset="0"/>
            </a:endParaRPr>
          </a:p>
          <a:p>
            <a:pPr marL="266700" marR="0" lvl="0" indent="-180975" algn="l" defTabSz="914400" rtl="0" eaLnBrk="1" fontAlgn="auto" latinLnBrk="1" hangingPunct="1">
              <a:lnSpc>
                <a:spcPct val="100000"/>
              </a:lnSpc>
              <a:spcBef>
                <a:spcPts val="600"/>
              </a:spcBef>
              <a:spcAft>
                <a:spcPts val="0"/>
              </a:spcAft>
              <a:buClr>
                <a:srgbClr val="00338D"/>
              </a:buClr>
              <a:buSzTx/>
              <a:buFont typeface="Wingdings" panose="05000000000000000000" pitchFamily="2" charset="2"/>
              <a:buChar char="ü"/>
              <a:tabLst/>
              <a:defRPr/>
            </a:pPr>
            <a:r>
              <a:rPr lang="ko-KR" altLang="en-US" sz="800" b="1" kern="0" dirty="0">
                <a:solidFill>
                  <a:srgbClr val="000000"/>
                </a:solidFill>
                <a:latin typeface="Arial" panose="020B0604020202020204" pitchFamily="34" charset="0"/>
                <a:cs typeface="Arial" panose="020B0604020202020204" pitchFamily="34" charset="0"/>
              </a:rPr>
              <a:t>복리후생비</a:t>
            </a:r>
            <a:r>
              <a:rPr kumimoji="0" lang="en-US" altLang="ko-KR" sz="800" b="1"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 </a:t>
            </a:r>
            <a:r>
              <a:rPr kumimoji="0" lang="ko-KR" altLang="en-US" sz="800" b="1"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가정 </a:t>
            </a:r>
            <a:r>
              <a:rPr kumimoji="0" lang="en-US" altLang="ko-KR" sz="800" b="1"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a:t>
            </a:r>
            <a:r>
              <a:rPr kumimoji="0" lang="ko-KR" altLang="en-US" sz="800" b="1"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해외 동일</a:t>
            </a:r>
            <a:r>
              <a:rPr kumimoji="0" lang="en-US" altLang="ko-KR" sz="800" b="1"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a:t>
            </a:r>
          </a:p>
          <a:p>
            <a:pPr marL="358775" indent="-180975" latinLnBrk="1">
              <a:spcBef>
                <a:spcPts val="600"/>
              </a:spcBef>
              <a:buClr>
                <a:srgbClr val="00338D"/>
              </a:buClr>
              <a:buFont typeface="Wingdings" panose="05000000000000000000" pitchFamily="2" charset="2"/>
              <a:buChar char="Ø"/>
              <a:defRPr/>
            </a:pPr>
            <a:r>
              <a:rPr lang="ko-KR" altLang="en-US" sz="800" dirty="0">
                <a:solidFill>
                  <a:schemeClr val="tx1"/>
                </a:solidFill>
                <a:latin typeface="Arial" panose="020B0604020202020204" pitchFamily="34" charset="0"/>
                <a:cs typeface="Arial" panose="020B0604020202020204" pitchFamily="34" charset="0"/>
              </a:rPr>
              <a:t>급여 대비 복리후생비 비율의 과거 </a:t>
            </a:r>
            <a:r>
              <a:rPr lang="en-US" altLang="ko-KR" sz="800" dirty="0">
                <a:solidFill>
                  <a:schemeClr val="tx1"/>
                </a:solidFill>
                <a:latin typeface="Arial" panose="020B0604020202020204" pitchFamily="34" charset="0"/>
                <a:cs typeface="Arial" panose="020B0604020202020204" pitchFamily="34" charset="0"/>
              </a:rPr>
              <a:t>3</a:t>
            </a:r>
            <a:r>
              <a:rPr lang="ko-KR" altLang="en-US" sz="800" dirty="0">
                <a:solidFill>
                  <a:schemeClr val="tx1"/>
                </a:solidFill>
                <a:latin typeface="Arial" panose="020B0604020202020204" pitchFamily="34" charset="0"/>
                <a:cs typeface="Arial" panose="020B0604020202020204" pitchFamily="34" charset="0"/>
              </a:rPr>
              <a:t>개년 평균치</a:t>
            </a:r>
            <a:r>
              <a:rPr lang="en-US" altLang="ko-KR" sz="800" dirty="0">
                <a:solidFill>
                  <a:schemeClr val="tx1"/>
                </a:solidFill>
                <a:latin typeface="Arial" panose="020B0604020202020204" pitchFamily="34" charset="0"/>
                <a:cs typeface="Arial" panose="020B0604020202020204" pitchFamily="34" charset="0"/>
              </a:rPr>
              <a:t>(13%)</a:t>
            </a:r>
            <a:r>
              <a:rPr lang="ko-KR" altLang="en-US" sz="800" dirty="0">
                <a:solidFill>
                  <a:schemeClr val="tx1"/>
                </a:solidFill>
                <a:latin typeface="Arial" panose="020B0604020202020204" pitchFamily="34" charset="0"/>
                <a:cs typeface="Arial" panose="020B0604020202020204" pitchFamily="34" charset="0"/>
              </a:rPr>
              <a:t>를 통해 복리후생비를 추정함</a:t>
            </a:r>
            <a:endParaRPr lang="en-US" altLang="ko-KR" sz="800" dirty="0">
              <a:solidFill>
                <a:schemeClr val="tx1"/>
              </a:solidFill>
              <a:latin typeface="Arial" panose="020B0604020202020204" pitchFamily="34" charset="0"/>
              <a:cs typeface="Arial" panose="020B0604020202020204" pitchFamily="34" charset="0"/>
            </a:endParaRPr>
          </a:p>
          <a:p>
            <a:pPr marL="266700" indent="-171450">
              <a:buFont typeface="Wingdings" panose="05000000000000000000" pitchFamily="2" charset="2"/>
              <a:buChar char="ü"/>
            </a:pPr>
            <a:endParaRPr lang="en-US" altLang="ko-KR" sz="800" dirty="0">
              <a:solidFill>
                <a:schemeClr val="tx1"/>
              </a:solidFill>
              <a:latin typeface="Arial" panose="020B0604020202020204" pitchFamily="34" charset="0"/>
              <a:cs typeface="Arial" panose="020B0604020202020204" pitchFamily="34" charset="0"/>
            </a:endParaRPr>
          </a:p>
          <a:p>
            <a:pPr marL="95250"/>
            <a:endParaRPr lang="en-US" altLang="ko-KR" sz="800" dirty="0">
              <a:solidFill>
                <a:schemeClr val="tx1"/>
              </a:solidFill>
              <a:latin typeface="Arial" panose="020B0604020202020204" pitchFamily="34" charset="0"/>
              <a:cs typeface="Arial" panose="020B0604020202020204" pitchFamily="34" charset="0"/>
            </a:endParaRPr>
          </a:p>
          <a:p>
            <a:pPr marL="266700" indent="-171450">
              <a:buFont typeface="Wingdings" panose="05000000000000000000" pitchFamily="2" charset="2"/>
              <a:buChar char="ü"/>
            </a:pPr>
            <a:endParaRPr kumimoji="0" lang="en-US" altLang="ko-KR" sz="8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a:p>
            <a:pPr marL="266700" indent="-171450">
              <a:buFont typeface="Wingdings" panose="05000000000000000000" pitchFamily="2" charset="2"/>
              <a:buChar char="ü"/>
            </a:pPr>
            <a:endParaRPr lang="ko-KR" altLang="en-US" sz="900" dirty="0">
              <a:solidFill>
                <a:schemeClr val="tx1"/>
              </a:solidFill>
              <a:latin typeface="Arial" panose="020B0604020202020204" pitchFamily="34" charset="0"/>
              <a:cs typeface="Arial" panose="020B0604020202020204" pitchFamily="34" charset="0"/>
            </a:endParaRPr>
          </a:p>
        </p:txBody>
      </p:sp>
      <p:sp>
        <p:nvSpPr>
          <p:cNvPr id="31" name="직사각형 30">
            <a:extLst>
              <a:ext uri="{FF2B5EF4-FFF2-40B4-BE49-F238E27FC236}">
                <a16:creationId xmlns:a16="http://schemas.microsoft.com/office/drawing/2014/main" id="{6E41208B-C894-4055-9693-9F14BD11EE06}"/>
              </a:ext>
            </a:extLst>
          </p:cNvPr>
          <p:cNvSpPr/>
          <p:nvPr/>
        </p:nvSpPr>
        <p:spPr>
          <a:xfrm>
            <a:off x="5054600" y="3498172"/>
            <a:ext cx="4356101" cy="2704507"/>
          </a:xfrm>
          <a:prstGeom prst="rect">
            <a:avLst/>
          </a:prstGeom>
          <a:noFill/>
          <a:ln w="635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t"/>
          <a:lstStyle/>
          <a:p>
            <a:r>
              <a:rPr lang="en-US" altLang="ko-KR" sz="800" dirty="0">
                <a:solidFill>
                  <a:schemeClr val="bg1"/>
                </a:solidFill>
                <a:latin typeface="Arial" panose="020B0604020202020204" pitchFamily="34" charset="0"/>
                <a:cs typeface="Arial" panose="020B0604020202020204" pitchFamily="34" charset="0"/>
              </a:rPr>
              <a:t>Dd</a:t>
            </a:r>
            <a:endParaRPr lang="en-US" altLang="ko-KR" sz="900" dirty="0">
              <a:solidFill>
                <a:schemeClr val="bg1"/>
              </a:solidFill>
              <a:latin typeface="Arial" panose="020B0604020202020204" pitchFamily="34" charset="0"/>
              <a:cs typeface="Arial" panose="020B0604020202020204" pitchFamily="34" charset="0"/>
            </a:endParaRPr>
          </a:p>
          <a:p>
            <a:pPr marL="171450" indent="-171450">
              <a:buFont typeface="Wingdings" panose="05000000000000000000" pitchFamily="2" charset="2"/>
              <a:buChar char="§"/>
            </a:pPr>
            <a:r>
              <a:rPr lang="ko-KR" altLang="en-US" sz="900" b="1" dirty="0">
                <a:solidFill>
                  <a:schemeClr val="tx1"/>
                </a:solidFill>
                <a:latin typeface="Arial" panose="020B0604020202020204" pitchFamily="34" charset="0"/>
                <a:cs typeface="Arial" panose="020B0604020202020204" pitchFamily="34" charset="0"/>
              </a:rPr>
              <a:t>해외 인건비성 비용</a:t>
            </a:r>
            <a:endParaRPr lang="en-US" altLang="ko-KR" sz="900" b="1" dirty="0">
              <a:solidFill>
                <a:schemeClr val="tx1"/>
              </a:solidFill>
              <a:latin typeface="Arial" panose="020B0604020202020204" pitchFamily="34" charset="0"/>
              <a:cs typeface="Arial" panose="020B0604020202020204" pitchFamily="34" charset="0"/>
            </a:endParaRPr>
          </a:p>
          <a:p>
            <a:r>
              <a:rPr lang="ko-KR" altLang="en-US" sz="900" dirty="0">
                <a:solidFill>
                  <a:schemeClr val="tx1"/>
                </a:solidFill>
                <a:latin typeface="Arial" panose="020B0604020202020204" pitchFamily="34" charset="0"/>
                <a:cs typeface="Arial" panose="020B0604020202020204" pitchFamily="34" charset="0"/>
              </a:rPr>
              <a:t>인건비성 비용은 판매관리비 급여</a:t>
            </a:r>
            <a:r>
              <a:rPr lang="en-US" altLang="ko-KR" sz="900" dirty="0">
                <a:solidFill>
                  <a:schemeClr val="tx1"/>
                </a:solidFill>
                <a:latin typeface="Arial" panose="020B0604020202020204" pitchFamily="34" charset="0"/>
                <a:cs typeface="Arial" panose="020B0604020202020204" pitchFamily="34" charset="0"/>
              </a:rPr>
              <a:t>, </a:t>
            </a:r>
            <a:r>
              <a:rPr lang="ko-KR" altLang="en-US" sz="900" dirty="0">
                <a:solidFill>
                  <a:schemeClr val="tx1"/>
                </a:solidFill>
                <a:latin typeface="Arial" panose="020B0604020202020204" pitchFamily="34" charset="0"/>
                <a:cs typeface="Arial" panose="020B0604020202020204" pitchFamily="34" charset="0"/>
              </a:rPr>
              <a:t>퇴직급여</a:t>
            </a:r>
            <a:r>
              <a:rPr lang="en-US" altLang="ko-KR" sz="900" dirty="0">
                <a:solidFill>
                  <a:schemeClr val="tx1"/>
                </a:solidFill>
                <a:latin typeface="Arial" panose="020B0604020202020204" pitchFamily="34" charset="0"/>
                <a:cs typeface="Arial" panose="020B0604020202020204" pitchFamily="34" charset="0"/>
              </a:rPr>
              <a:t>, </a:t>
            </a:r>
            <a:r>
              <a:rPr lang="ko-KR" altLang="en-US" sz="900" dirty="0">
                <a:solidFill>
                  <a:schemeClr val="tx1"/>
                </a:solidFill>
                <a:latin typeface="Arial" panose="020B0604020202020204" pitchFamily="34" charset="0"/>
                <a:cs typeface="Arial" panose="020B0604020202020204" pitchFamily="34" charset="0"/>
              </a:rPr>
              <a:t>복리후생비로 구성됨</a:t>
            </a:r>
            <a:endParaRPr lang="en-US" altLang="ko-KR" sz="900" dirty="0">
              <a:solidFill>
                <a:schemeClr val="tx1"/>
              </a:solidFill>
              <a:latin typeface="Arial" panose="020B0604020202020204" pitchFamily="34" charset="0"/>
              <a:cs typeface="Arial" panose="020B0604020202020204" pitchFamily="34" charset="0"/>
            </a:endParaRPr>
          </a:p>
          <a:p>
            <a:pPr marL="266700" marR="0" lvl="0" indent="-180975" algn="l" defTabSz="914400" rtl="0" eaLnBrk="1" fontAlgn="auto" latinLnBrk="1" hangingPunct="1">
              <a:lnSpc>
                <a:spcPct val="100000"/>
              </a:lnSpc>
              <a:spcBef>
                <a:spcPts val="600"/>
              </a:spcBef>
              <a:spcAft>
                <a:spcPts val="0"/>
              </a:spcAft>
              <a:buClr>
                <a:srgbClr val="00338D"/>
              </a:buClr>
              <a:buSzTx/>
              <a:buFont typeface="Wingdings" panose="05000000000000000000" pitchFamily="2" charset="2"/>
              <a:buChar char="ü"/>
              <a:tabLst/>
              <a:defRPr/>
            </a:pPr>
            <a:r>
              <a:rPr kumimoji="0" lang="en-US" altLang="ko-KR" sz="800" b="1"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Per capita </a:t>
            </a:r>
            <a:r>
              <a:rPr kumimoji="0" lang="ko-KR" altLang="en-US" sz="800" b="1"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가정</a:t>
            </a:r>
            <a:endParaRPr kumimoji="0" lang="en-US" altLang="ko-KR" sz="800" b="1"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a:p>
            <a:pPr marL="358775" marR="0" lvl="0" indent="-180975" algn="l" defTabSz="914400" rtl="0" eaLnBrk="1" fontAlgn="auto" latinLnBrk="1" hangingPunct="1">
              <a:lnSpc>
                <a:spcPct val="100000"/>
              </a:lnSpc>
              <a:spcBef>
                <a:spcPts val="600"/>
              </a:spcBef>
              <a:spcAft>
                <a:spcPts val="0"/>
              </a:spcAft>
              <a:buClr>
                <a:srgbClr val="00338D"/>
              </a:buClr>
              <a:buSzTx/>
              <a:buFont typeface="Wingdings" panose="05000000000000000000" pitchFamily="2" charset="2"/>
              <a:buChar char="Ø"/>
              <a:tabLst/>
              <a:defRPr/>
            </a:pPr>
            <a:r>
              <a:rPr lang="ko-KR" altLang="en-US" sz="800" kern="0" dirty="0">
                <a:solidFill>
                  <a:srgbClr val="000000"/>
                </a:solidFill>
                <a:latin typeface="Arial" panose="020B0604020202020204" pitchFamily="34" charset="0"/>
                <a:cs typeface="Arial" panose="020B0604020202020204" pitchFamily="34" charset="0"/>
              </a:rPr>
              <a:t>미국 인구조사국이 발표한 인디애나 </a:t>
            </a:r>
            <a:r>
              <a:rPr lang="en-US" altLang="ko-KR" sz="800" kern="0" dirty="0">
                <a:solidFill>
                  <a:srgbClr val="000000"/>
                </a:solidFill>
                <a:latin typeface="Arial" panose="020B0604020202020204" pitchFamily="34" charset="0"/>
                <a:cs typeface="Arial" panose="020B0604020202020204" pitchFamily="34" charset="0"/>
              </a:rPr>
              <a:t>1</a:t>
            </a:r>
            <a:r>
              <a:rPr lang="ko-KR" altLang="en-US" sz="800" kern="0" dirty="0">
                <a:solidFill>
                  <a:srgbClr val="000000"/>
                </a:solidFill>
                <a:latin typeface="Arial" panose="020B0604020202020204" pitchFamily="34" charset="0"/>
                <a:cs typeface="Arial" panose="020B0604020202020204" pitchFamily="34" charset="0"/>
              </a:rPr>
              <a:t>인 가구기준 </a:t>
            </a:r>
            <a:r>
              <a:rPr lang="ko-KR" altLang="en-US" sz="800" kern="0" dirty="0" err="1">
                <a:solidFill>
                  <a:srgbClr val="000000"/>
                </a:solidFill>
                <a:latin typeface="Arial" panose="020B0604020202020204" pitchFamily="34" charset="0"/>
                <a:cs typeface="Arial" panose="020B0604020202020204" pitchFamily="34" charset="0"/>
              </a:rPr>
              <a:t>중위값</a:t>
            </a:r>
            <a:r>
              <a:rPr lang="ko-KR" altLang="en-US" sz="800" kern="0" dirty="0">
                <a:solidFill>
                  <a:srgbClr val="000000"/>
                </a:solidFill>
                <a:latin typeface="Arial" panose="020B0604020202020204" pitchFamily="34" charset="0"/>
                <a:cs typeface="Arial" panose="020B0604020202020204" pitchFamily="34" charset="0"/>
              </a:rPr>
              <a:t> </a:t>
            </a:r>
            <a:r>
              <a:rPr lang="en-US" altLang="ko-KR" sz="800" kern="0" dirty="0">
                <a:solidFill>
                  <a:srgbClr val="000000"/>
                </a:solidFill>
                <a:latin typeface="Arial" panose="020B0604020202020204" pitchFamily="34" charset="0"/>
                <a:cs typeface="Arial" panose="020B0604020202020204" pitchFamily="34" charset="0"/>
              </a:rPr>
              <a:t>$54,785</a:t>
            </a:r>
            <a:r>
              <a:rPr lang="ko-KR" altLang="en-US" sz="800" kern="0" dirty="0">
                <a:solidFill>
                  <a:srgbClr val="000000"/>
                </a:solidFill>
                <a:latin typeface="Arial" panose="020B0604020202020204" pitchFamily="34" charset="0"/>
                <a:cs typeface="Arial" panose="020B0604020202020204" pitchFamily="34" charset="0"/>
              </a:rPr>
              <a:t>를 일반직원에 대한 급여로 가정함</a:t>
            </a:r>
            <a:endParaRPr lang="en-US" altLang="ko-KR" sz="800" kern="0" dirty="0">
              <a:solidFill>
                <a:srgbClr val="000000"/>
              </a:solidFill>
              <a:latin typeface="Arial" panose="020B0604020202020204" pitchFamily="34" charset="0"/>
              <a:cs typeface="Arial" panose="020B0604020202020204" pitchFamily="34" charset="0"/>
            </a:endParaRPr>
          </a:p>
          <a:p>
            <a:pPr marL="358775" marR="0" lvl="0" indent="-180975" algn="l" defTabSz="914400" rtl="0" eaLnBrk="1" fontAlgn="auto" latinLnBrk="1" hangingPunct="1">
              <a:lnSpc>
                <a:spcPct val="100000"/>
              </a:lnSpc>
              <a:spcBef>
                <a:spcPts val="600"/>
              </a:spcBef>
              <a:spcAft>
                <a:spcPts val="0"/>
              </a:spcAft>
              <a:buClr>
                <a:srgbClr val="00338D"/>
              </a:buClr>
              <a:buSzTx/>
              <a:buFont typeface="Wingdings" panose="05000000000000000000" pitchFamily="2" charset="2"/>
              <a:buChar char="Ø"/>
              <a:tabLst/>
              <a:defRPr/>
            </a:pPr>
            <a:r>
              <a:rPr lang="ko-KR" altLang="en-US" sz="800" kern="0" dirty="0">
                <a:solidFill>
                  <a:srgbClr val="000000"/>
                </a:solidFill>
                <a:latin typeface="Arial" panose="020B0604020202020204" pitchFamily="34" charset="0"/>
                <a:cs typeface="Arial" panose="020B0604020202020204" pitchFamily="34" charset="0"/>
              </a:rPr>
              <a:t>핵심인력 </a:t>
            </a:r>
            <a:r>
              <a:rPr lang="en-US" altLang="ko-KR" sz="800" kern="0" dirty="0">
                <a:solidFill>
                  <a:srgbClr val="000000"/>
                </a:solidFill>
                <a:latin typeface="Arial" panose="020B0604020202020204" pitchFamily="34" charset="0"/>
                <a:cs typeface="Arial" panose="020B0604020202020204" pitchFamily="34" charset="0"/>
              </a:rPr>
              <a:t>retention </a:t>
            </a:r>
            <a:r>
              <a:rPr lang="ko-KR" altLang="en-US" sz="800" kern="0" dirty="0">
                <a:solidFill>
                  <a:srgbClr val="000000"/>
                </a:solidFill>
                <a:latin typeface="Arial" panose="020B0604020202020204" pitchFamily="34" charset="0"/>
                <a:cs typeface="Arial" panose="020B0604020202020204" pitchFamily="34" charset="0"/>
              </a:rPr>
              <a:t>수단목적으로 </a:t>
            </a:r>
            <a:r>
              <a:rPr lang="en-US" altLang="ko-KR" sz="800" kern="0" dirty="0">
                <a:solidFill>
                  <a:srgbClr val="000000"/>
                </a:solidFill>
                <a:latin typeface="Arial" panose="020B0604020202020204" pitchFamily="34" charset="0"/>
                <a:cs typeface="Arial" panose="020B0604020202020204" pitchFamily="34" charset="0"/>
              </a:rPr>
              <a:t>Key man</a:t>
            </a:r>
            <a:r>
              <a:rPr lang="ko-KR" altLang="en-US" sz="800" kern="0" dirty="0">
                <a:solidFill>
                  <a:srgbClr val="000000"/>
                </a:solidFill>
                <a:latin typeface="Arial" panose="020B0604020202020204" pitchFamily="34" charset="0"/>
                <a:cs typeface="Arial" panose="020B0604020202020204" pitchFamily="34" charset="0"/>
              </a:rPr>
              <a:t>은 일반직원 대비 </a:t>
            </a:r>
            <a:r>
              <a:rPr lang="en-US" altLang="ko-KR" sz="800" kern="0" dirty="0">
                <a:solidFill>
                  <a:srgbClr val="000000"/>
                </a:solidFill>
                <a:latin typeface="Arial" panose="020B0604020202020204" pitchFamily="34" charset="0"/>
                <a:cs typeface="Arial" panose="020B0604020202020204" pitchFamily="34" charset="0"/>
              </a:rPr>
              <a:t>20%, </a:t>
            </a:r>
            <a:r>
              <a:rPr lang="ko-KR" altLang="en-US" sz="800" kern="0" dirty="0">
                <a:solidFill>
                  <a:srgbClr val="000000"/>
                </a:solidFill>
                <a:latin typeface="Arial" panose="020B0604020202020204" pitchFamily="34" charset="0"/>
                <a:cs typeface="Arial" panose="020B0604020202020204" pitchFamily="34" charset="0"/>
              </a:rPr>
              <a:t>임원은 </a:t>
            </a:r>
            <a:r>
              <a:rPr lang="en-US" altLang="ko-KR" sz="800" kern="0" dirty="0">
                <a:solidFill>
                  <a:srgbClr val="000000"/>
                </a:solidFill>
                <a:latin typeface="Arial" panose="020B0604020202020204" pitchFamily="34" charset="0"/>
                <a:cs typeface="Arial" panose="020B0604020202020204" pitchFamily="34" charset="0"/>
              </a:rPr>
              <a:t>30% </a:t>
            </a:r>
            <a:r>
              <a:rPr lang="ko-KR" altLang="en-US" sz="800" kern="0" dirty="0">
                <a:solidFill>
                  <a:srgbClr val="000000"/>
                </a:solidFill>
                <a:latin typeface="Arial" panose="020B0604020202020204" pitchFamily="34" charset="0"/>
                <a:cs typeface="Arial" panose="020B0604020202020204" pitchFamily="34" charset="0"/>
              </a:rPr>
              <a:t>할증하여 직원 구분 별 </a:t>
            </a:r>
            <a:r>
              <a:rPr lang="en-US" altLang="ko-KR" sz="800" kern="0" dirty="0">
                <a:solidFill>
                  <a:srgbClr val="000000"/>
                </a:solidFill>
                <a:latin typeface="Arial" panose="020B0604020202020204" pitchFamily="34" charset="0"/>
                <a:cs typeface="Arial" panose="020B0604020202020204" pitchFamily="34" charset="0"/>
              </a:rPr>
              <a:t>Per capita</a:t>
            </a:r>
            <a:r>
              <a:rPr lang="ko-KR" altLang="en-US" sz="800" kern="0" dirty="0">
                <a:solidFill>
                  <a:srgbClr val="000000"/>
                </a:solidFill>
                <a:latin typeface="Arial" panose="020B0604020202020204" pitchFamily="34" charset="0"/>
                <a:cs typeface="Arial" panose="020B0604020202020204" pitchFamily="34" charset="0"/>
              </a:rPr>
              <a:t>를 산정함</a:t>
            </a:r>
            <a:endParaRPr lang="en-US" altLang="ko-KR" sz="800" kern="0" dirty="0">
              <a:solidFill>
                <a:srgbClr val="000000"/>
              </a:solidFill>
              <a:latin typeface="Arial" panose="020B0604020202020204" pitchFamily="34" charset="0"/>
              <a:cs typeface="Arial" panose="020B0604020202020204" pitchFamily="34" charset="0"/>
            </a:endParaRPr>
          </a:p>
          <a:p>
            <a:pPr marL="358775" marR="0" lvl="0" indent="-180975" algn="l" defTabSz="914400" rtl="0" eaLnBrk="1" fontAlgn="auto" latinLnBrk="1" hangingPunct="1">
              <a:lnSpc>
                <a:spcPct val="100000"/>
              </a:lnSpc>
              <a:spcBef>
                <a:spcPts val="600"/>
              </a:spcBef>
              <a:spcAft>
                <a:spcPts val="0"/>
              </a:spcAft>
              <a:buClr>
                <a:srgbClr val="00338D"/>
              </a:buClr>
              <a:buSzTx/>
              <a:buFont typeface="Wingdings" panose="05000000000000000000" pitchFamily="2" charset="2"/>
              <a:buChar char="Ø"/>
              <a:tabLst/>
              <a:defRPr/>
            </a:pPr>
            <a:r>
              <a:rPr kumimoji="0" lang="en-US" altLang="ko-KR" sz="80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EIU </a:t>
            </a:r>
            <a:r>
              <a:rPr kumimoji="0" lang="ko-KR" altLang="en-US" sz="80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미국 임금 예상 상승률을 반영하여 연도별 </a:t>
            </a:r>
            <a:r>
              <a:rPr kumimoji="0" lang="en-US" altLang="ko-KR" sz="80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Per capita</a:t>
            </a:r>
            <a:r>
              <a:rPr kumimoji="0" lang="ko-KR" altLang="en-US" sz="80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를 추정함</a:t>
            </a:r>
            <a:endParaRPr kumimoji="0" lang="en-US" altLang="ko-KR" sz="80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a:p>
            <a:pPr marL="266700" marR="0" lvl="0" indent="-180975" algn="l" defTabSz="914400" rtl="0" eaLnBrk="1" fontAlgn="auto" latinLnBrk="1" hangingPunct="1">
              <a:lnSpc>
                <a:spcPct val="100000"/>
              </a:lnSpc>
              <a:spcBef>
                <a:spcPts val="600"/>
              </a:spcBef>
              <a:spcAft>
                <a:spcPts val="0"/>
              </a:spcAft>
              <a:buClr>
                <a:srgbClr val="00338D"/>
              </a:buClr>
              <a:buSzTx/>
              <a:buFont typeface="Wingdings" panose="05000000000000000000" pitchFamily="2" charset="2"/>
              <a:buChar char="ü"/>
              <a:tabLst/>
              <a:defRPr/>
            </a:pPr>
            <a:r>
              <a:rPr kumimoji="0" lang="ko-KR" altLang="en-US" sz="800" b="1"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인원수 가정</a:t>
            </a:r>
            <a:endParaRPr kumimoji="0" lang="en-US" altLang="ko-KR" sz="800" b="1"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a:p>
            <a:pPr marL="358775" marR="0" lvl="0" indent="-180975" algn="l" defTabSz="914400" rtl="0" eaLnBrk="1" fontAlgn="auto" latinLnBrk="1" hangingPunct="1">
              <a:lnSpc>
                <a:spcPct val="100000"/>
              </a:lnSpc>
              <a:spcBef>
                <a:spcPts val="600"/>
              </a:spcBef>
              <a:spcAft>
                <a:spcPts val="0"/>
              </a:spcAft>
              <a:buClr>
                <a:srgbClr val="00338D"/>
              </a:buClr>
              <a:buSzTx/>
              <a:buFont typeface="Wingdings" panose="05000000000000000000" pitchFamily="2" charset="2"/>
              <a:buChar char="Ø"/>
              <a:tabLst/>
              <a:defRPr/>
            </a:pPr>
            <a:r>
              <a:rPr lang="ko-KR" altLang="en-US" sz="800" kern="0" dirty="0">
                <a:solidFill>
                  <a:srgbClr val="000000"/>
                </a:solidFill>
                <a:latin typeface="Arial" panose="020B0604020202020204" pitchFamily="34" charset="0"/>
                <a:cs typeface="Arial" panose="020B0604020202020204" pitchFamily="34" charset="0"/>
              </a:rPr>
              <a:t>미국 진출 인원수는 </a:t>
            </a:r>
            <a:r>
              <a:rPr lang="en-US" altLang="ko-KR" sz="800" kern="0" dirty="0">
                <a:solidFill>
                  <a:srgbClr val="000000"/>
                </a:solidFill>
                <a:latin typeface="Arial" panose="020B0604020202020204" pitchFamily="34" charset="0"/>
                <a:cs typeface="Arial" panose="020B0604020202020204" pitchFamily="34" charset="0"/>
              </a:rPr>
              <a:t>SDI</a:t>
            </a:r>
            <a:r>
              <a:rPr lang="ko-KR" altLang="en-US" sz="800" kern="0" dirty="0">
                <a:solidFill>
                  <a:srgbClr val="000000"/>
                </a:solidFill>
                <a:latin typeface="Arial" panose="020B0604020202020204" pitchFamily="34" charset="0"/>
                <a:cs typeface="Arial" panose="020B0604020202020204" pitchFamily="34" charset="0"/>
              </a:rPr>
              <a:t>에게 제출한 견적서를 준용하였으며</a:t>
            </a:r>
            <a:r>
              <a:rPr lang="en-US" altLang="ko-KR" sz="800" kern="0" dirty="0">
                <a:solidFill>
                  <a:srgbClr val="000000"/>
                </a:solidFill>
                <a:latin typeface="Arial" panose="020B0604020202020204" pitchFamily="34" charset="0"/>
                <a:cs typeface="Arial" panose="020B0604020202020204" pitchFamily="34" charset="0"/>
              </a:rPr>
              <a:t> </a:t>
            </a:r>
            <a:r>
              <a:rPr lang="ko-KR" altLang="en-US" sz="800" kern="0" dirty="0">
                <a:solidFill>
                  <a:srgbClr val="000000"/>
                </a:solidFill>
                <a:latin typeface="Arial" panose="020B0604020202020204" pitchFamily="34" charset="0"/>
                <a:cs typeface="Arial" panose="020B0604020202020204" pitchFamily="34" charset="0"/>
              </a:rPr>
              <a:t>양산시기는 </a:t>
            </a:r>
            <a:r>
              <a:rPr lang="en-US" altLang="ko-KR" sz="800" kern="0" dirty="0">
                <a:solidFill>
                  <a:srgbClr val="000000"/>
                </a:solidFill>
                <a:latin typeface="Arial" panose="020B0604020202020204" pitchFamily="34" charset="0"/>
                <a:cs typeface="Arial" panose="020B0604020202020204" pitchFamily="34" charset="0"/>
              </a:rPr>
              <a:t>25</a:t>
            </a:r>
            <a:r>
              <a:rPr lang="ko-KR" altLang="en-US" sz="800" kern="0" dirty="0">
                <a:solidFill>
                  <a:srgbClr val="000000"/>
                </a:solidFill>
                <a:latin typeface="Arial" panose="020B0604020202020204" pitchFamily="34" charset="0"/>
                <a:cs typeface="Arial" panose="020B0604020202020204" pitchFamily="34" charset="0"/>
              </a:rPr>
              <a:t>년으로 </a:t>
            </a:r>
            <a:r>
              <a:rPr lang="en-US" altLang="ko-KR" sz="800" kern="0" dirty="0">
                <a:solidFill>
                  <a:srgbClr val="000000"/>
                </a:solidFill>
                <a:latin typeface="Arial" panose="020B0604020202020204" pitchFamily="34" charset="0"/>
                <a:cs typeface="Arial" panose="020B0604020202020204" pitchFamily="34" charset="0"/>
              </a:rPr>
              <a:t>23</a:t>
            </a:r>
            <a:r>
              <a:rPr lang="ko-KR" altLang="en-US" sz="800" kern="0" dirty="0">
                <a:solidFill>
                  <a:srgbClr val="000000"/>
                </a:solidFill>
                <a:latin typeface="Arial" panose="020B0604020202020204" pitchFamily="34" charset="0"/>
                <a:cs typeface="Arial" panose="020B0604020202020204" pitchFamily="34" charset="0"/>
              </a:rPr>
              <a:t>년 하반기부터 진출 준비를 위해 일부 인원이 투입된다고 가정함</a:t>
            </a:r>
            <a:endParaRPr lang="en-US" altLang="ko-KR" sz="800" kern="0" dirty="0">
              <a:solidFill>
                <a:srgbClr val="000000"/>
              </a:solidFill>
              <a:latin typeface="Arial" panose="020B0604020202020204" pitchFamily="34" charset="0"/>
              <a:cs typeface="Arial" panose="020B0604020202020204" pitchFamily="34" charset="0"/>
            </a:endParaRPr>
          </a:p>
          <a:p>
            <a:pPr marL="358775" marR="0" lvl="0" indent="-180975" algn="l" defTabSz="914400" rtl="0" eaLnBrk="1" fontAlgn="auto" latinLnBrk="1" hangingPunct="1">
              <a:lnSpc>
                <a:spcPct val="100000"/>
              </a:lnSpc>
              <a:spcBef>
                <a:spcPts val="600"/>
              </a:spcBef>
              <a:spcAft>
                <a:spcPts val="0"/>
              </a:spcAft>
              <a:buClr>
                <a:srgbClr val="00338D"/>
              </a:buClr>
              <a:buSzTx/>
              <a:buFont typeface="Wingdings" panose="05000000000000000000" pitchFamily="2" charset="2"/>
              <a:buChar char="Ø"/>
              <a:tabLst/>
              <a:defRPr/>
            </a:pPr>
            <a:r>
              <a:rPr lang="en-US" altLang="ko-KR" sz="800" kern="0" dirty="0">
                <a:solidFill>
                  <a:srgbClr val="000000"/>
                </a:solidFill>
                <a:latin typeface="Arial" panose="020B0604020202020204" pitchFamily="34" charset="0"/>
                <a:cs typeface="Arial" panose="020B0604020202020204" pitchFamily="34" charset="0"/>
              </a:rPr>
              <a:t>23</a:t>
            </a:r>
            <a:r>
              <a:rPr lang="ko-KR" altLang="en-US" sz="800" kern="0" dirty="0">
                <a:solidFill>
                  <a:srgbClr val="000000"/>
                </a:solidFill>
                <a:latin typeface="Arial" panose="020B0604020202020204" pitchFamily="34" charset="0"/>
                <a:cs typeface="Arial" panose="020B0604020202020204" pitchFamily="34" charset="0"/>
              </a:rPr>
              <a:t>년 하반기 진출 예정 인원은 </a:t>
            </a:r>
            <a:r>
              <a:rPr lang="en-US" altLang="ko-KR" sz="800" kern="0" dirty="0">
                <a:solidFill>
                  <a:srgbClr val="000000"/>
                </a:solidFill>
                <a:latin typeface="Arial" panose="020B0604020202020204" pitchFamily="34" charset="0"/>
                <a:cs typeface="Arial" panose="020B0604020202020204" pitchFamily="34" charset="0"/>
              </a:rPr>
              <a:t>COO </a:t>
            </a:r>
            <a:r>
              <a:rPr lang="ko-KR" altLang="en-US" sz="800" kern="0" dirty="0">
                <a:solidFill>
                  <a:srgbClr val="000000"/>
                </a:solidFill>
                <a:latin typeface="Arial" panose="020B0604020202020204" pitchFamily="34" charset="0"/>
                <a:cs typeface="Arial" panose="020B0604020202020204" pitchFamily="34" charset="0"/>
              </a:rPr>
              <a:t>내정인 </a:t>
            </a:r>
            <a:r>
              <a:rPr lang="en-US" altLang="ko-KR" sz="800" kern="0" dirty="0">
                <a:solidFill>
                  <a:srgbClr val="000000"/>
                </a:solidFill>
                <a:latin typeface="Arial" panose="020B0604020202020204" pitchFamily="34" charset="0"/>
                <a:cs typeface="Arial" panose="020B0604020202020204" pitchFamily="34" charset="0"/>
              </a:rPr>
              <a:t>SDI </a:t>
            </a:r>
            <a:r>
              <a:rPr lang="ko-KR" altLang="en-US" sz="800" kern="0" dirty="0">
                <a:solidFill>
                  <a:srgbClr val="000000"/>
                </a:solidFill>
                <a:latin typeface="Arial" panose="020B0604020202020204" pitchFamily="34" charset="0"/>
                <a:cs typeface="Arial" panose="020B0604020202020204" pitchFamily="34" charset="0"/>
              </a:rPr>
              <a:t>출신 임원 </a:t>
            </a:r>
            <a:r>
              <a:rPr lang="en-US" altLang="ko-KR" sz="800" kern="0" dirty="0">
                <a:solidFill>
                  <a:srgbClr val="000000"/>
                </a:solidFill>
                <a:latin typeface="Arial" panose="020B0604020202020204" pitchFamily="34" charset="0"/>
                <a:cs typeface="Arial" panose="020B0604020202020204" pitchFamily="34" charset="0"/>
              </a:rPr>
              <a:t>+ </a:t>
            </a:r>
            <a:r>
              <a:rPr lang="ko-KR" altLang="en-US" sz="800" kern="0" dirty="0">
                <a:solidFill>
                  <a:srgbClr val="000000"/>
                </a:solidFill>
                <a:latin typeface="Arial" panose="020B0604020202020204" pitchFamily="34" charset="0"/>
                <a:cs typeface="Arial" panose="020B0604020202020204" pitchFamily="34" charset="0"/>
              </a:rPr>
              <a:t>제조팀장 및 </a:t>
            </a:r>
            <a:r>
              <a:rPr lang="en-US" altLang="ko-KR" sz="800" kern="0" dirty="0">
                <a:solidFill>
                  <a:srgbClr val="000000"/>
                </a:solidFill>
                <a:latin typeface="Arial" panose="020B0604020202020204" pitchFamily="34" charset="0"/>
                <a:cs typeface="Arial" panose="020B0604020202020204" pitchFamily="34" charset="0"/>
              </a:rPr>
              <a:t>Product Engineer </a:t>
            </a:r>
            <a:r>
              <a:rPr lang="ko-KR" altLang="en-US" sz="800" kern="0" dirty="0">
                <a:solidFill>
                  <a:srgbClr val="000000"/>
                </a:solidFill>
                <a:latin typeface="Arial" panose="020B0604020202020204" pitchFamily="34" charset="0"/>
                <a:cs typeface="Arial" panose="020B0604020202020204" pitchFamily="34" charset="0"/>
              </a:rPr>
              <a:t>그리고 판매관리직</a:t>
            </a:r>
            <a:r>
              <a:rPr lang="en-US" altLang="ko-KR" sz="800" kern="0" dirty="0">
                <a:solidFill>
                  <a:srgbClr val="000000"/>
                </a:solidFill>
                <a:latin typeface="Arial" panose="020B0604020202020204" pitchFamily="34" charset="0"/>
                <a:cs typeface="Arial" panose="020B0604020202020204" pitchFamily="34" charset="0"/>
              </a:rPr>
              <a:t>(</a:t>
            </a:r>
            <a:r>
              <a:rPr lang="ko-KR" altLang="en-US" sz="800" kern="0" dirty="0">
                <a:solidFill>
                  <a:srgbClr val="000000"/>
                </a:solidFill>
                <a:latin typeface="Arial" panose="020B0604020202020204" pitchFamily="34" charset="0"/>
                <a:cs typeface="Arial" panose="020B0604020202020204" pitchFamily="34" charset="0"/>
              </a:rPr>
              <a:t>회계</a:t>
            </a:r>
            <a:r>
              <a:rPr lang="en-US" altLang="ko-KR" sz="800" kern="0" dirty="0">
                <a:solidFill>
                  <a:srgbClr val="000000"/>
                </a:solidFill>
                <a:latin typeface="Arial" panose="020B0604020202020204" pitchFamily="34" charset="0"/>
                <a:cs typeface="Arial" panose="020B0604020202020204" pitchFamily="34" charset="0"/>
              </a:rPr>
              <a:t>, </a:t>
            </a:r>
            <a:r>
              <a:rPr lang="ko-KR" altLang="en-US" sz="800" kern="0" dirty="0">
                <a:solidFill>
                  <a:srgbClr val="000000"/>
                </a:solidFill>
                <a:latin typeface="Arial" panose="020B0604020202020204" pitchFamily="34" charset="0"/>
                <a:cs typeface="Arial" panose="020B0604020202020204" pitchFamily="34" charset="0"/>
              </a:rPr>
              <a:t>총무인사</a:t>
            </a:r>
            <a:r>
              <a:rPr lang="en-US" altLang="ko-KR" sz="800" kern="0" dirty="0">
                <a:solidFill>
                  <a:srgbClr val="000000"/>
                </a:solidFill>
                <a:latin typeface="Arial" panose="020B0604020202020204" pitchFamily="34" charset="0"/>
                <a:cs typeface="Arial" panose="020B0604020202020204" pitchFamily="34" charset="0"/>
              </a:rPr>
              <a:t>, </a:t>
            </a:r>
            <a:r>
              <a:rPr lang="ko-KR" altLang="en-US" sz="800" kern="0" dirty="0">
                <a:solidFill>
                  <a:srgbClr val="000000"/>
                </a:solidFill>
                <a:latin typeface="Arial" panose="020B0604020202020204" pitchFamily="34" charset="0"/>
                <a:cs typeface="Arial" panose="020B0604020202020204" pitchFamily="34" charset="0"/>
              </a:rPr>
              <a:t>구매</a:t>
            </a:r>
            <a:r>
              <a:rPr lang="en-US" altLang="ko-KR" sz="800" kern="0" dirty="0">
                <a:solidFill>
                  <a:srgbClr val="000000"/>
                </a:solidFill>
                <a:latin typeface="Arial" panose="020B0604020202020204" pitchFamily="34" charset="0"/>
                <a:cs typeface="Arial" panose="020B0604020202020204" pitchFamily="34" charset="0"/>
              </a:rPr>
              <a:t>)</a:t>
            </a:r>
            <a:r>
              <a:rPr lang="ko-KR" altLang="en-US" sz="800" kern="0" dirty="0">
                <a:solidFill>
                  <a:srgbClr val="000000"/>
                </a:solidFill>
                <a:latin typeface="Arial" panose="020B0604020202020204" pitchFamily="34" charset="0"/>
                <a:cs typeface="Arial" panose="020B0604020202020204" pitchFamily="34" charset="0"/>
              </a:rPr>
              <a:t>인원으로 </a:t>
            </a:r>
            <a:r>
              <a:rPr lang="en-US" altLang="ko-KR" sz="800" kern="0" dirty="0">
                <a:solidFill>
                  <a:srgbClr val="000000"/>
                </a:solidFill>
                <a:latin typeface="Arial" panose="020B0604020202020204" pitchFamily="34" charset="0"/>
                <a:cs typeface="Arial" panose="020B0604020202020204" pitchFamily="34" charset="0"/>
              </a:rPr>
              <a:t>6</a:t>
            </a:r>
            <a:r>
              <a:rPr lang="ko-KR" altLang="en-US" sz="800" kern="0" dirty="0">
                <a:solidFill>
                  <a:srgbClr val="000000"/>
                </a:solidFill>
                <a:latin typeface="Arial" panose="020B0604020202020204" pitchFamily="34" charset="0"/>
                <a:cs typeface="Arial" panose="020B0604020202020204" pitchFamily="34" charset="0"/>
              </a:rPr>
              <a:t>명 투입되는 것으로 추정함</a:t>
            </a:r>
            <a:r>
              <a:rPr lang="en-US" altLang="ko-KR" sz="800" kern="0" dirty="0">
                <a:solidFill>
                  <a:srgbClr val="000000"/>
                </a:solidFill>
                <a:latin typeface="Arial" panose="020B0604020202020204" pitchFamily="34" charset="0"/>
                <a:cs typeface="Arial" panose="020B0604020202020204" pitchFamily="34" charset="0"/>
              </a:rPr>
              <a:t>. </a:t>
            </a:r>
            <a:r>
              <a:rPr lang="ko-KR" altLang="en-US" sz="800" kern="0" dirty="0">
                <a:solidFill>
                  <a:srgbClr val="000000"/>
                </a:solidFill>
                <a:latin typeface="Arial" panose="020B0604020202020204" pitchFamily="34" charset="0"/>
                <a:cs typeface="Arial" panose="020B0604020202020204" pitchFamily="34" charset="0"/>
              </a:rPr>
              <a:t>이중 판매관리인원은 판매관리직 인원과 임원에 해당함</a:t>
            </a:r>
            <a:endParaRPr lang="en-US" altLang="ko-KR" sz="800" kern="0" dirty="0">
              <a:solidFill>
                <a:srgbClr val="000000"/>
              </a:solidFill>
              <a:latin typeface="Arial" panose="020B0604020202020204" pitchFamily="34" charset="0"/>
              <a:cs typeface="Arial" panose="020B0604020202020204" pitchFamily="34" charset="0"/>
            </a:endParaRPr>
          </a:p>
          <a:p>
            <a:pPr marL="358775" marR="0" lvl="0" indent="-180975" algn="l" defTabSz="914400" rtl="0" eaLnBrk="1" fontAlgn="auto" latinLnBrk="1" hangingPunct="1">
              <a:lnSpc>
                <a:spcPct val="100000"/>
              </a:lnSpc>
              <a:spcBef>
                <a:spcPts val="600"/>
              </a:spcBef>
              <a:spcAft>
                <a:spcPts val="0"/>
              </a:spcAft>
              <a:buClr>
                <a:srgbClr val="00338D"/>
              </a:buClr>
              <a:buSzTx/>
              <a:buFont typeface="Wingdings" panose="05000000000000000000" pitchFamily="2" charset="2"/>
              <a:buChar char="Ø"/>
              <a:tabLst/>
              <a:defRPr/>
            </a:pPr>
            <a:r>
              <a:rPr lang="ko-KR" altLang="en-US" sz="800" kern="0" dirty="0">
                <a:solidFill>
                  <a:srgbClr val="000000"/>
                </a:solidFill>
                <a:latin typeface="Arial" panose="020B0604020202020204" pitchFamily="34" charset="0"/>
                <a:cs typeface="Arial" panose="020B0604020202020204" pitchFamily="34" charset="0"/>
              </a:rPr>
              <a:t>총무인사</a:t>
            </a:r>
            <a:r>
              <a:rPr lang="en-US" altLang="ko-KR" sz="800" kern="0" dirty="0">
                <a:solidFill>
                  <a:srgbClr val="000000"/>
                </a:solidFill>
                <a:latin typeface="Arial" panose="020B0604020202020204" pitchFamily="34" charset="0"/>
                <a:cs typeface="Arial" panose="020B0604020202020204" pitchFamily="34" charset="0"/>
              </a:rPr>
              <a:t>, </a:t>
            </a:r>
            <a:r>
              <a:rPr lang="ko-KR" altLang="en-US" sz="800" kern="0" dirty="0">
                <a:solidFill>
                  <a:srgbClr val="000000"/>
                </a:solidFill>
                <a:latin typeface="Arial" panose="020B0604020202020204" pitchFamily="34" charset="0"/>
                <a:cs typeface="Arial" panose="020B0604020202020204" pitchFamily="34" charset="0"/>
              </a:rPr>
              <a:t>구매 인력은 규모가 확장됨에 따라 </a:t>
            </a:r>
            <a:r>
              <a:rPr lang="en-US" altLang="ko-KR" sz="800" kern="0" dirty="0">
                <a:solidFill>
                  <a:srgbClr val="000000"/>
                </a:solidFill>
                <a:latin typeface="Arial" panose="020B0604020202020204" pitchFamily="34" charset="0"/>
                <a:cs typeface="Arial" panose="020B0604020202020204" pitchFamily="34" charset="0"/>
              </a:rPr>
              <a:t>’24</a:t>
            </a:r>
            <a:r>
              <a:rPr lang="ko-KR" altLang="en-US" sz="800" kern="0" dirty="0">
                <a:solidFill>
                  <a:srgbClr val="000000"/>
                </a:solidFill>
                <a:latin typeface="Arial" panose="020B0604020202020204" pitchFamily="34" charset="0"/>
                <a:cs typeface="Arial" panose="020B0604020202020204" pitchFamily="34" charset="0"/>
              </a:rPr>
              <a:t>년 </a:t>
            </a:r>
            <a:r>
              <a:rPr lang="en-US" altLang="ko-KR" sz="800" kern="0" dirty="0">
                <a:solidFill>
                  <a:srgbClr val="000000"/>
                </a:solidFill>
                <a:latin typeface="Arial" panose="020B0604020202020204" pitchFamily="34" charset="0"/>
                <a:cs typeface="Arial" panose="020B0604020202020204" pitchFamily="34" charset="0"/>
              </a:rPr>
              <a:t>1</a:t>
            </a:r>
            <a:r>
              <a:rPr lang="ko-KR" altLang="en-US" sz="800" kern="0" dirty="0">
                <a:solidFill>
                  <a:srgbClr val="000000"/>
                </a:solidFill>
                <a:latin typeface="Arial" panose="020B0604020202020204" pitchFamily="34" charset="0"/>
                <a:cs typeface="Arial" panose="020B0604020202020204" pitchFamily="34" charset="0"/>
              </a:rPr>
              <a:t>명씩 충원하는 것으로 가정</a:t>
            </a:r>
            <a:endParaRPr lang="en-US" altLang="ko-KR" sz="800" kern="0" dirty="0">
              <a:solidFill>
                <a:srgbClr val="000000"/>
              </a:solidFill>
              <a:latin typeface="Arial" panose="020B0604020202020204" pitchFamily="34" charset="0"/>
              <a:cs typeface="Arial" panose="020B0604020202020204" pitchFamily="34" charset="0"/>
            </a:endParaRPr>
          </a:p>
          <a:p>
            <a:pPr marL="85725" marR="0" lvl="0" algn="l" defTabSz="914400" rtl="0" eaLnBrk="1" fontAlgn="auto" latinLnBrk="1" hangingPunct="1">
              <a:lnSpc>
                <a:spcPct val="100000"/>
              </a:lnSpc>
              <a:spcBef>
                <a:spcPts val="600"/>
              </a:spcBef>
              <a:spcAft>
                <a:spcPts val="0"/>
              </a:spcAft>
              <a:buClr>
                <a:srgbClr val="00338D"/>
              </a:buClr>
              <a:buSzTx/>
              <a:tabLst/>
              <a:defRPr/>
            </a:pPr>
            <a:endParaRPr lang="en-US" altLang="ko-KR" sz="800" kern="0" dirty="0">
              <a:solidFill>
                <a:srgbClr val="000000"/>
              </a:solidFill>
              <a:latin typeface="Arial" panose="020B0604020202020204" pitchFamily="34" charset="0"/>
              <a:cs typeface="Arial" panose="020B0604020202020204" pitchFamily="34" charset="0"/>
            </a:endParaRPr>
          </a:p>
          <a:p>
            <a:pPr marL="358775" marR="0" lvl="0" indent="-180975" algn="l" defTabSz="914400" rtl="0" eaLnBrk="1" fontAlgn="auto" latinLnBrk="1" hangingPunct="1">
              <a:lnSpc>
                <a:spcPct val="100000"/>
              </a:lnSpc>
              <a:spcBef>
                <a:spcPts val="600"/>
              </a:spcBef>
              <a:spcAft>
                <a:spcPts val="0"/>
              </a:spcAft>
              <a:buClr>
                <a:srgbClr val="00338D"/>
              </a:buClr>
              <a:buSzTx/>
              <a:buFont typeface="Wingdings" panose="05000000000000000000" pitchFamily="2" charset="2"/>
              <a:buChar char="Ø"/>
              <a:tabLst/>
              <a:defRPr/>
            </a:pPr>
            <a:endParaRPr kumimoji="0" lang="en-US" altLang="ko-KR" sz="80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a:p>
            <a:pPr marL="95250"/>
            <a:r>
              <a:rPr lang="en-US" altLang="ko-KR" sz="800" dirty="0">
                <a:solidFill>
                  <a:schemeClr val="tx1"/>
                </a:solidFill>
                <a:latin typeface="Arial" panose="020B0604020202020204" pitchFamily="34" charset="0"/>
                <a:cs typeface="Arial" panose="020B0604020202020204" pitchFamily="34" charset="0"/>
              </a:rPr>
              <a:t> </a:t>
            </a:r>
            <a:endParaRPr lang="ko-KR" altLang="en-US" sz="800" dirty="0">
              <a:solidFill>
                <a:schemeClr val="tx1"/>
              </a:solidFill>
              <a:latin typeface="Arial" panose="020B0604020202020204" pitchFamily="34" charset="0"/>
              <a:cs typeface="Arial" panose="020B0604020202020204" pitchFamily="34" charset="0"/>
            </a:endParaRPr>
          </a:p>
        </p:txBody>
      </p:sp>
      <p:sp>
        <p:nvSpPr>
          <p:cNvPr id="15" name="직사각형 14">
            <a:extLst>
              <a:ext uri="{FF2B5EF4-FFF2-40B4-BE49-F238E27FC236}">
                <a16:creationId xmlns:a16="http://schemas.microsoft.com/office/drawing/2014/main" id="{D9CB04DA-5225-4501-8E0A-1828545B9E52}"/>
              </a:ext>
            </a:extLst>
          </p:cNvPr>
          <p:cNvSpPr/>
          <p:nvPr/>
        </p:nvSpPr>
        <p:spPr>
          <a:xfrm>
            <a:off x="1572241" y="2338581"/>
            <a:ext cx="7838459" cy="114294"/>
          </a:xfrm>
          <a:prstGeom prst="rect">
            <a:avLst/>
          </a:prstGeom>
          <a:solidFill>
            <a:srgbClr val="FF0000">
              <a:alpha val="20000"/>
            </a:srgbClr>
          </a:solid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직사각형 20">
            <a:extLst>
              <a:ext uri="{FF2B5EF4-FFF2-40B4-BE49-F238E27FC236}">
                <a16:creationId xmlns:a16="http://schemas.microsoft.com/office/drawing/2014/main" id="{CDAC6577-0309-4736-9E2C-0D26467A73C2}"/>
              </a:ext>
            </a:extLst>
          </p:cNvPr>
          <p:cNvSpPr/>
          <p:nvPr/>
        </p:nvSpPr>
        <p:spPr>
          <a:xfrm>
            <a:off x="1572242" y="1846437"/>
            <a:ext cx="7838459" cy="114294"/>
          </a:xfrm>
          <a:prstGeom prst="rect">
            <a:avLst/>
          </a:prstGeom>
          <a:solidFill>
            <a:srgbClr val="FF0000">
              <a:alpha val="20000"/>
            </a:srgbClr>
          </a:solid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AD56B30F-898D-44FB-9AF9-FC7035FA84DE}"/>
              </a:ext>
            </a:extLst>
          </p:cNvPr>
          <p:cNvSpPr txBox="1"/>
          <p:nvPr/>
        </p:nvSpPr>
        <p:spPr>
          <a:xfrm>
            <a:off x="5135482" y="1342615"/>
            <a:ext cx="4275218" cy="126364"/>
          </a:xfrm>
          <a:prstGeom prst="rect">
            <a:avLst/>
          </a:prstGeom>
          <a:noFill/>
        </p:spPr>
        <p:txBody>
          <a:bodyPr wrap="square" lIns="0" tIns="0" rIns="0" bIns="0" rtlCol="0">
            <a:spAutoFit/>
          </a:bodyPr>
          <a:lstStyle/>
          <a:p>
            <a:pPr algn="r"/>
            <a:r>
              <a:rPr lang="en-US" altLang="ko-KR" sz="800" dirty="0">
                <a:latin typeface="Arial" panose="020B0604020202020204" pitchFamily="34" charset="0"/>
                <a:ea typeface="+mj-ea"/>
                <a:cs typeface="Arial" panose="020B0604020202020204" pitchFamily="34" charset="0"/>
              </a:rPr>
              <a:t>(Source: </a:t>
            </a:r>
            <a:r>
              <a:rPr lang="ko-KR" altLang="en-US" sz="800" dirty="0">
                <a:latin typeface="Arial" panose="020B0604020202020204" pitchFamily="34" charset="0"/>
                <a:ea typeface="+mj-ea"/>
                <a:cs typeface="Arial" panose="020B0604020202020204" pitchFamily="34" charset="0"/>
              </a:rPr>
              <a:t>사업부 제시 자료</a:t>
            </a:r>
            <a:r>
              <a:rPr lang="en-US" altLang="ko-KR" sz="800" dirty="0">
                <a:latin typeface="Arial" panose="020B0604020202020204" pitchFamily="34" charset="0"/>
                <a:ea typeface="+mj-ea"/>
                <a:cs typeface="Arial" panose="020B0604020202020204" pitchFamily="34" charset="0"/>
              </a:rPr>
              <a:t>, KPMG Analysis)</a:t>
            </a:r>
          </a:p>
        </p:txBody>
      </p:sp>
      <p:sp>
        <p:nvSpPr>
          <p:cNvPr id="18" name="직사각형 17">
            <a:extLst>
              <a:ext uri="{FF2B5EF4-FFF2-40B4-BE49-F238E27FC236}">
                <a16:creationId xmlns:a16="http://schemas.microsoft.com/office/drawing/2014/main" id="{DB8CF007-665C-4F9C-A243-B6BF9C8303F3}"/>
              </a:ext>
            </a:extLst>
          </p:cNvPr>
          <p:cNvSpPr/>
          <p:nvPr/>
        </p:nvSpPr>
        <p:spPr>
          <a:xfrm>
            <a:off x="1578592" y="2817987"/>
            <a:ext cx="7838459" cy="114294"/>
          </a:xfrm>
          <a:prstGeom prst="rect">
            <a:avLst/>
          </a:prstGeom>
          <a:solidFill>
            <a:srgbClr val="FF0000">
              <a:alpha val="20000"/>
            </a:srgbClr>
          </a:solid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직사각형 18">
            <a:extLst>
              <a:ext uri="{FF2B5EF4-FFF2-40B4-BE49-F238E27FC236}">
                <a16:creationId xmlns:a16="http://schemas.microsoft.com/office/drawing/2014/main" id="{ED98950F-5EC1-4631-8D6B-DADE28750C87}"/>
              </a:ext>
            </a:extLst>
          </p:cNvPr>
          <p:cNvSpPr/>
          <p:nvPr/>
        </p:nvSpPr>
        <p:spPr>
          <a:xfrm>
            <a:off x="647614" y="3413760"/>
            <a:ext cx="910341" cy="172720"/>
          </a:xfrm>
          <a:prstGeom prst="rect">
            <a:avLst/>
          </a:prstGeom>
          <a:solidFill>
            <a:srgbClr val="00338D"/>
          </a:solidFill>
          <a:ln w="635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altLang="ko-KR" sz="900" b="1" dirty="0">
                <a:solidFill>
                  <a:schemeClr val="bg1"/>
                </a:solidFill>
                <a:latin typeface="Arial" panose="020B0604020202020204" pitchFamily="34" charset="0"/>
                <a:cs typeface="Arial" panose="020B0604020202020204" pitchFamily="34" charset="0"/>
              </a:rPr>
              <a:t>Case </a:t>
            </a:r>
            <a:r>
              <a:rPr lang="ko-KR" altLang="en-US" sz="900" b="1" dirty="0">
                <a:solidFill>
                  <a:schemeClr val="bg1"/>
                </a:solidFill>
                <a:latin typeface="Arial" panose="020B0604020202020204" pitchFamily="34" charset="0"/>
                <a:cs typeface="Arial" panose="020B0604020202020204" pitchFamily="34" charset="0"/>
              </a:rPr>
              <a:t>공통</a:t>
            </a:r>
          </a:p>
        </p:txBody>
      </p:sp>
      <p:sp>
        <p:nvSpPr>
          <p:cNvPr id="20" name="직사각형 19">
            <a:extLst>
              <a:ext uri="{FF2B5EF4-FFF2-40B4-BE49-F238E27FC236}">
                <a16:creationId xmlns:a16="http://schemas.microsoft.com/office/drawing/2014/main" id="{DE472C02-1D65-4661-B18B-AC7C8F09C42E}"/>
              </a:ext>
            </a:extLst>
          </p:cNvPr>
          <p:cNvSpPr/>
          <p:nvPr/>
        </p:nvSpPr>
        <p:spPr>
          <a:xfrm>
            <a:off x="5202769" y="3423568"/>
            <a:ext cx="910341" cy="172720"/>
          </a:xfrm>
          <a:prstGeom prst="rect">
            <a:avLst/>
          </a:prstGeom>
          <a:solidFill>
            <a:srgbClr val="00338D"/>
          </a:solidFill>
          <a:ln w="635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altLang="ko-KR" sz="900" b="1" dirty="0">
                <a:solidFill>
                  <a:schemeClr val="bg1"/>
                </a:solidFill>
                <a:latin typeface="Arial" panose="020B0604020202020204" pitchFamily="34" charset="0"/>
                <a:cs typeface="Arial" panose="020B0604020202020204" pitchFamily="34" charset="0"/>
              </a:rPr>
              <a:t>Case 1,2</a:t>
            </a:r>
            <a:endParaRPr lang="ko-KR" altLang="en-US" sz="900"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010767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제목 2">
            <a:extLst>
              <a:ext uri="{FF2B5EF4-FFF2-40B4-BE49-F238E27FC236}">
                <a16:creationId xmlns:a16="http://schemas.microsoft.com/office/drawing/2014/main" id="{3C3ECB29-B165-4523-8AEA-B139D1820DD2}"/>
              </a:ext>
            </a:extLst>
          </p:cNvPr>
          <p:cNvSpPr txBox="1">
            <a:spLocks/>
          </p:cNvSpPr>
          <p:nvPr/>
        </p:nvSpPr>
        <p:spPr>
          <a:xfrm>
            <a:off x="399665" y="227197"/>
            <a:ext cx="8591450" cy="273424"/>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2500" b="1">
                <a:solidFill>
                  <a:srgbClr val="00338D"/>
                </a:solidFill>
                <a:latin typeface="KPMG Extralight" panose="020B0303030202040204" pitchFamily="34" charset="0"/>
              </a:rPr>
              <a:t>Assumptions &amp; Results</a:t>
            </a:r>
          </a:p>
        </p:txBody>
      </p:sp>
      <p:sp>
        <p:nvSpPr>
          <p:cNvPr id="23" name="Rectangle 41">
            <a:extLst>
              <a:ext uri="{FF2B5EF4-FFF2-40B4-BE49-F238E27FC236}">
                <a16:creationId xmlns:a16="http://schemas.microsoft.com/office/drawing/2014/main" id="{93D674CF-A236-4C36-856E-A809C9B90530}"/>
              </a:ext>
            </a:extLst>
          </p:cNvPr>
          <p:cNvSpPr>
            <a:spLocks noChangeArrowheads="1"/>
          </p:cNvSpPr>
          <p:nvPr/>
        </p:nvSpPr>
        <p:spPr bwMode="auto">
          <a:xfrm>
            <a:off x="495300" y="1099709"/>
            <a:ext cx="3763131" cy="360000"/>
          </a:xfrm>
          <a:prstGeom prst="rect">
            <a:avLst/>
          </a:prstGeom>
          <a:noFill/>
          <a:ln w="9525">
            <a:noFill/>
            <a:miter lim="800000"/>
            <a:headEnd/>
            <a:tailEnd/>
          </a:ln>
        </p:spPr>
        <p:txBody>
          <a:bodyPr lIns="0" tIns="0" rIns="0" bIns="0" anchor="ctr"/>
          <a:lstStyle/>
          <a:p>
            <a:pPr fontAlgn="base">
              <a:lnSpc>
                <a:spcPct val="120000"/>
              </a:lnSpc>
              <a:spcBef>
                <a:spcPct val="0"/>
              </a:spcBef>
              <a:spcAft>
                <a:spcPct val="0"/>
              </a:spcAft>
            </a:pPr>
            <a:r>
              <a:rPr lang="ko-KR" altLang="en-US" sz="1200" b="1">
                <a:solidFill>
                  <a:srgbClr val="00338D"/>
                </a:solidFill>
                <a:latin typeface="Arial" panose="020B0604020202020204" pitchFamily="34" charset="0"/>
                <a:cs typeface="Arial" panose="020B0604020202020204" pitchFamily="34" charset="0"/>
              </a:rPr>
              <a:t>▌</a:t>
            </a:r>
            <a:r>
              <a:rPr lang="en-US" altLang="ko-KR" sz="1200" b="1">
                <a:solidFill>
                  <a:srgbClr val="00338D"/>
                </a:solidFill>
                <a:latin typeface="Arial" panose="020B0604020202020204" pitchFamily="34" charset="0"/>
                <a:cs typeface="Arial" panose="020B0604020202020204" pitchFamily="34" charset="0"/>
              </a:rPr>
              <a:t>SG&amp;A_</a:t>
            </a:r>
            <a:r>
              <a:rPr lang="ko-KR" altLang="en-US" sz="1200" b="1">
                <a:solidFill>
                  <a:srgbClr val="00338D"/>
                </a:solidFill>
                <a:latin typeface="Arial" panose="020B0604020202020204" pitchFamily="34" charset="0"/>
                <a:cs typeface="Arial" panose="020B0604020202020204" pitchFamily="34" charset="0"/>
              </a:rPr>
              <a:t>인건비성 </a:t>
            </a:r>
            <a:r>
              <a:rPr lang="en-US" altLang="ko-KR" sz="1200" b="1">
                <a:solidFill>
                  <a:srgbClr val="00338D"/>
                </a:solidFill>
                <a:latin typeface="Arial" panose="020B0604020202020204" pitchFamily="34" charset="0"/>
                <a:cs typeface="Arial" panose="020B0604020202020204" pitchFamily="34" charset="0"/>
              </a:rPr>
              <a:t>(</a:t>
            </a:r>
            <a:r>
              <a:rPr lang="ko-KR" altLang="en-US" sz="1200" b="1">
                <a:solidFill>
                  <a:srgbClr val="00338D"/>
                </a:solidFill>
                <a:latin typeface="Arial" panose="020B0604020202020204" pitchFamily="34" charset="0"/>
                <a:cs typeface="Arial" panose="020B0604020202020204" pitchFamily="34" charset="0"/>
              </a:rPr>
              <a:t>계속</a:t>
            </a:r>
            <a:r>
              <a:rPr lang="en-US" altLang="ko-KR" sz="1200" b="1">
                <a:solidFill>
                  <a:srgbClr val="00338D"/>
                </a:solidFill>
                <a:latin typeface="Arial" panose="020B0604020202020204" pitchFamily="34" charset="0"/>
                <a:cs typeface="Arial" panose="020B0604020202020204" pitchFamily="34" charset="0"/>
              </a:rPr>
              <a:t>)</a:t>
            </a:r>
            <a:endParaRPr lang="en-US" altLang="ko-KR" sz="1400" b="1">
              <a:solidFill>
                <a:srgbClr val="00338D"/>
              </a:solidFill>
              <a:latin typeface="Arial" panose="020B0604020202020204" pitchFamily="34" charset="0"/>
              <a:cs typeface="Arial" panose="020B0604020202020204" pitchFamily="34" charset="0"/>
            </a:endParaRPr>
          </a:p>
        </p:txBody>
      </p:sp>
      <p:sp>
        <p:nvSpPr>
          <p:cNvPr id="26" name="직사각형 25">
            <a:extLst>
              <a:ext uri="{FF2B5EF4-FFF2-40B4-BE49-F238E27FC236}">
                <a16:creationId xmlns:a16="http://schemas.microsoft.com/office/drawing/2014/main" id="{516F3D39-6891-4F7E-A35B-B57EF537D319}"/>
              </a:ext>
            </a:extLst>
          </p:cNvPr>
          <p:cNvSpPr/>
          <p:nvPr/>
        </p:nvSpPr>
        <p:spPr>
          <a:xfrm>
            <a:off x="495299" y="3498173"/>
            <a:ext cx="4356101" cy="2602780"/>
          </a:xfrm>
          <a:prstGeom prst="rect">
            <a:avLst/>
          </a:prstGeom>
          <a:noFill/>
          <a:ln w="635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t"/>
          <a:lstStyle/>
          <a:p>
            <a:r>
              <a:rPr lang="en-US" altLang="ko-KR" sz="900" dirty="0">
                <a:solidFill>
                  <a:schemeClr val="bg1"/>
                </a:solidFill>
              </a:rPr>
              <a:t>Dd</a:t>
            </a:r>
          </a:p>
          <a:p>
            <a:pPr marL="171450" indent="-171450">
              <a:buClr>
                <a:srgbClr val="00338D"/>
              </a:buClr>
              <a:buFont typeface="Wingdings" panose="05000000000000000000" pitchFamily="2" charset="2"/>
              <a:buChar char="§"/>
            </a:pPr>
            <a:r>
              <a:rPr lang="ko-KR" altLang="en-US" sz="900" b="1" dirty="0">
                <a:solidFill>
                  <a:schemeClr val="tx1"/>
                </a:solidFill>
              </a:rPr>
              <a:t>국내 평균인원 및 </a:t>
            </a:r>
            <a:r>
              <a:rPr lang="en-US" altLang="ko-KR" sz="900" b="1" dirty="0">
                <a:solidFill>
                  <a:schemeClr val="tx1"/>
                </a:solidFill>
              </a:rPr>
              <a:t>Per capita</a:t>
            </a:r>
            <a:r>
              <a:rPr lang="ko-KR" altLang="en-US" sz="900" b="1" dirty="0">
                <a:solidFill>
                  <a:schemeClr val="tx1"/>
                </a:solidFill>
              </a:rPr>
              <a:t> </a:t>
            </a:r>
            <a:endParaRPr lang="en-US" altLang="ko-KR" sz="900" b="1" dirty="0">
              <a:solidFill>
                <a:schemeClr val="tx1"/>
              </a:solidFill>
            </a:endParaRPr>
          </a:p>
          <a:p>
            <a:pPr marL="266700" indent="-171450">
              <a:buFont typeface="Wingdings" panose="05000000000000000000" pitchFamily="2" charset="2"/>
              <a:buChar char="ü"/>
            </a:pPr>
            <a:endParaRPr lang="en-US" altLang="ko-KR" sz="800" dirty="0">
              <a:solidFill>
                <a:schemeClr val="tx1"/>
              </a:solidFill>
              <a:latin typeface="Arial" panose="020B0604020202020204" pitchFamily="34" charset="0"/>
              <a:cs typeface="Arial" panose="020B0604020202020204" pitchFamily="34" charset="0"/>
            </a:endParaRPr>
          </a:p>
          <a:p>
            <a:pPr marL="95250"/>
            <a:endParaRPr lang="en-US" altLang="ko-KR" sz="800" dirty="0">
              <a:solidFill>
                <a:schemeClr val="tx1"/>
              </a:solidFill>
              <a:latin typeface="Arial" panose="020B0604020202020204" pitchFamily="34" charset="0"/>
              <a:cs typeface="Arial" panose="020B0604020202020204" pitchFamily="34" charset="0"/>
            </a:endParaRPr>
          </a:p>
          <a:p>
            <a:pPr marL="266700" indent="-171450">
              <a:buFont typeface="Wingdings" panose="05000000000000000000" pitchFamily="2" charset="2"/>
              <a:buChar char="ü"/>
            </a:pPr>
            <a:endParaRPr kumimoji="0" lang="en-US" altLang="ko-KR" sz="8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266700" indent="-171450">
              <a:buFont typeface="Wingdings" panose="05000000000000000000" pitchFamily="2" charset="2"/>
              <a:buChar char="ü"/>
            </a:pPr>
            <a:endParaRPr lang="ko-KR" altLang="en-US" sz="900" dirty="0">
              <a:solidFill>
                <a:schemeClr val="tx1"/>
              </a:solidFill>
              <a:latin typeface="Arial" panose="020B0604020202020204" pitchFamily="34" charset="0"/>
              <a:cs typeface="Arial" panose="020B0604020202020204" pitchFamily="34" charset="0"/>
            </a:endParaRPr>
          </a:p>
        </p:txBody>
      </p:sp>
      <p:sp>
        <p:nvSpPr>
          <p:cNvPr id="31" name="직사각형 30">
            <a:extLst>
              <a:ext uri="{FF2B5EF4-FFF2-40B4-BE49-F238E27FC236}">
                <a16:creationId xmlns:a16="http://schemas.microsoft.com/office/drawing/2014/main" id="{6E41208B-C894-4055-9693-9F14BD11EE06}"/>
              </a:ext>
            </a:extLst>
          </p:cNvPr>
          <p:cNvSpPr/>
          <p:nvPr/>
        </p:nvSpPr>
        <p:spPr>
          <a:xfrm>
            <a:off x="5054600" y="3498172"/>
            <a:ext cx="4356101" cy="2602781"/>
          </a:xfrm>
          <a:prstGeom prst="rect">
            <a:avLst/>
          </a:prstGeom>
          <a:noFill/>
          <a:ln w="635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t"/>
          <a:lstStyle/>
          <a:p>
            <a:r>
              <a:rPr lang="en-US" altLang="ko-KR" sz="800" dirty="0">
                <a:solidFill>
                  <a:schemeClr val="bg1"/>
                </a:solidFill>
              </a:rPr>
              <a:t>Dd</a:t>
            </a:r>
          </a:p>
          <a:p>
            <a:pPr marL="171450" indent="-171450">
              <a:buFont typeface="Wingdings" panose="05000000000000000000" pitchFamily="2" charset="2"/>
              <a:buChar char="§"/>
            </a:pPr>
            <a:r>
              <a:rPr lang="ko-KR" altLang="en-US" sz="900" b="1" dirty="0">
                <a:solidFill>
                  <a:schemeClr val="tx1"/>
                </a:solidFill>
              </a:rPr>
              <a:t>해외 평균인원 및 </a:t>
            </a:r>
            <a:r>
              <a:rPr lang="en-US" altLang="ko-KR" sz="900" b="1" dirty="0">
                <a:solidFill>
                  <a:schemeClr val="tx1"/>
                </a:solidFill>
              </a:rPr>
              <a:t>Per capita</a:t>
            </a:r>
          </a:p>
          <a:p>
            <a:pPr marL="85725" marR="0" lvl="0" algn="l" defTabSz="914400" rtl="0" eaLnBrk="1" fontAlgn="auto" latinLnBrk="1" hangingPunct="1">
              <a:lnSpc>
                <a:spcPct val="100000"/>
              </a:lnSpc>
              <a:spcBef>
                <a:spcPts val="600"/>
              </a:spcBef>
              <a:spcAft>
                <a:spcPts val="0"/>
              </a:spcAft>
              <a:buClr>
                <a:srgbClr val="00338D"/>
              </a:buClr>
              <a:buSzTx/>
              <a:tabLst/>
              <a:defRPr/>
            </a:pPr>
            <a:endParaRPr lang="en-US" altLang="ko-KR" sz="800" kern="0" dirty="0">
              <a:solidFill>
                <a:srgbClr val="000000"/>
              </a:solidFill>
              <a:latin typeface="Arial" panose="020B0604020202020204" pitchFamily="34" charset="0"/>
              <a:cs typeface="Arial" panose="020B0604020202020204" pitchFamily="34" charset="0"/>
            </a:endParaRPr>
          </a:p>
          <a:p>
            <a:pPr marL="358775" marR="0" lvl="0" indent="-180975" algn="l" defTabSz="914400" rtl="0" eaLnBrk="1" fontAlgn="auto" latinLnBrk="1" hangingPunct="1">
              <a:lnSpc>
                <a:spcPct val="100000"/>
              </a:lnSpc>
              <a:spcBef>
                <a:spcPts val="600"/>
              </a:spcBef>
              <a:spcAft>
                <a:spcPts val="0"/>
              </a:spcAft>
              <a:buClr>
                <a:srgbClr val="00338D"/>
              </a:buClr>
              <a:buSzTx/>
              <a:buFont typeface="Wingdings" panose="05000000000000000000" pitchFamily="2" charset="2"/>
              <a:buChar char="Ø"/>
              <a:tabLst/>
              <a:defRPr/>
            </a:pPr>
            <a:endParaRPr kumimoji="0" lang="en-US" altLang="ko-KR" sz="80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95250"/>
            <a:r>
              <a:rPr lang="en-US" altLang="ko-KR" sz="800" dirty="0">
                <a:solidFill>
                  <a:schemeClr val="tx1"/>
                </a:solidFill>
                <a:latin typeface="Arial" panose="020B0604020202020204" pitchFamily="34" charset="0"/>
                <a:cs typeface="Arial" panose="020B0604020202020204" pitchFamily="34" charset="0"/>
              </a:rPr>
              <a:t> </a:t>
            </a:r>
            <a:endParaRPr lang="ko-KR" altLang="en-US" sz="800" dirty="0">
              <a:solidFill>
                <a:schemeClr val="tx1"/>
              </a:solidFill>
              <a:latin typeface="Arial" panose="020B0604020202020204" pitchFamily="34" charset="0"/>
              <a:cs typeface="Arial" panose="020B0604020202020204" pitchFamily="34" charset="0"/>
            </a:endParaRPr>
          </a:p>
        </p:txBody>
      </p:sp>
      <p:graphicFrame>
        <p:nvGraphicFramePr>
          <p:cNvPr id="16" name="표 15">
            <a:extLst>
              <a:ext uri="{FF2B5EF4-FFF2-40B4-BE49-F238E27FC236}">
                <a16:creationId xmlns:a16="http://schemas.microsoft.com/office/drawing/2014/main" id="{A1979E03-405F-4115-BA99-05C6F0A7FE75}"/>
              </a:ext>
            </a:extLst>
          </p:cNvPr>
          <p:cNvGraphicFramePr>
            <a:graphicFrameLocks noGrp="1"/>
          </p:cNvGraphicFramePr>
          <p:nvPr>
            <p:extLst>
              <p:ext uri="{D42A27DB-BD31-4B8C-83A1-F6EECF244321}">
                <p14:modId xmlns:p14="http://schemas.microsoft.com/office/powerpoint/2010/main" val="4227130388"/>
              </p:ext>
            </p:extLst>
          </p:nvPr>
        </p:nvGraphicFramePr>
        <p:xfrm>
          <a:off x="643467" y="3852053"/>
          <a:ext cx="3969617" cy="1828800"/>
        </p:xfrm>
        <a:graphic>
          <a:graphicData uri="http://schemas.openxmlformats.org/drawingml/2006/table">
            <a:tbl>
              <a:tblPr/>
              <a:tblGrid>
                <a:gridCol w="142192">
                  <a:extLst>
                    <a:ext uri="{9D8B030D-6E8A-4147-A177-3AD203B41FA5}">
                      <a16:colId xmlns:a16="http://schemas.microsoft.com/office/drawing/2014/main" val="1689298069"/>
                    </a:ext>
                  </a:extLst>
                </a:gridCol>
                <a:gridCol w="142192">
                  <a:extLst>
                    <a:ext uri="{9D8B030D-6E8A-4147-A177-3AD203B41FA5}">
                      <a16:colId xmlns:a16="http://schemas.microsoft.com/office/drawing/2014/main" val="1118629657"/>
                    </a:ext>
                  </a:extLst>
                </a:gridCol>
                <a:gridCol w="620913">
                  <a:extLst>
                    <a:ext uri="{9D8B030D-6E8A-4147-A177-3AD203B41FA5}">
                      <a16:colId xmlns:a16="http://schemas.microsoft.com/office/drawing/2014/main" val="2684714866"/>
                    </a:ext>
                  </a:extLst>
                </a:gridCol>
                <a:gridCol w="576000">
                  <a:extLst>
                    <a:ext uri="{9D8B030D-6E8A-4147-A177-3AD203B41FA5}">
                      <a16:colId xmlns:a16="http://schemas.microsoft.com/office/drawing/2014/main" val="2266280382"/>
                    </a:ext>
                  </a:extLst>
                </a:gridCol>
                <a:gridCol w="497664">
                  <a:extLst>
                    <a:ext uri="{9D8B030D-6E8A-4147-A177-3AD203B41FA5}">
                      <a16:colId xmlns:a16="http://schemas.microsoft.com/office/drawing/2014/main" val="1696845679"/>
                    </a:ext>
                  </a:extLst>
                </a:gridCol>
                <a:gridCol w="497664">
                  <a:extLst>
                    <a:ext uri="{9D8B030D-6E8A-4147-A177-3AD203B41FA5}">
                      <a16:colId xmlns:a16="http://schemas.microsoft.com/office/drawing/2014/main" val="1884129990"/>
                    </a:ext>
                  </a:extLst>
                </a:gridCol>
                <a:gridCol w="497664">
                  <a:extLst>
                    <a:ext uri="{9D8B030D-6E8A-4147-A177-3AD203B41FA5}">
                      <a16:colId xmlns:a16="http://schemas.microsoft.com/office/drawing/2014/main" val="3849646306"/>
                    </a:ext>
                  </a:extLst>
                </a:gridCol>
                <a:gridCol w="497664">
                  <a:extLst>
                    <a:ext uri="{9D8B030D-6E8A-4147-A177-3AD203B41FA5}">
                      <a16:colId xmlns:a16="http://schemas.microsoft.com/office/drawing/2014/main" val="2065786747"/>
                    </a:ext>
                  </a:extLst>
                </a:gridCol>
                <a:gridCol w="497664">
                  <a:extLst>
                    <a:ext uri="{9D8B030D-6E8A-4147-A177-3AD203B41FA5}">
                      <a16:colId xmlns:a16="http://schemas.microsoft.com/office/drawing/2014/main" val="1250465927"/>
                    </a:ext>
                  </a:extLst>
                </a:gridCol>
              </a:tblGrid>
              <a:tr h="79823">
                <a:tc gridSpan="3">
                  <a:txBody>
                    <a:bodyPr/>
                    <a:lstStyle/>
                    <a:p>
                      <a:pPr algn="l" fontAlgn="ctr"/>
                      <a:r>
                        <a:rPr lang="en-US" altLang="ko-KR" sz="800" b="1" i="0" u="none" strike="noStrike">
                          <a:solidFill>
                            <a:srgbClr val="FFFFFF"/>
                          </a:solidFill>
                          <a:effectLst/>
                          <a:latin typeface="Arial" panose="020B0604020202020204" pitchFamily="34" charset="0"/>
                          <a:ea typeface="+mj-ea"/>
                          <a:cs typeface="Arial" panose="020B0604020202020204" pitchFamily="34" charset="0"/>
                        </a:rPr>
                        <a:t>(</a:t>
                      </a:r>
                      <a:r>
                        <a:rPr lang="ko-KR" altLang="en-US" sz="800" b="1" i="0" u="none" strike="noStrike">
                          <a:solidFill>
                            <a:srgbClr val="FFFFFF"/>
                          </a:solidFill>
                          <a:effectLst/>
                          <a:latin typeface="Arial" panose="020B0604020202020204" pitchFamily="34" charset="0"/>
                          <a:ea typeface="+mj-ea"/>
                          <a:cs typeface="Arial" panose="020B0604020202020204" pitchFamily="34" charset="0"/>
                        </a:rPr>
                        <a:t>단위</a:t>
                      </a:r>
                      <a:r>
                        <a:rPr lang="en-US" altLang="ko-KR" sz="800" b="1" i="0" u="none" strike="noStrike">
                          <a:solidFill>
                            <a:srgbClr val="FFFFFF"/>
                          </a:solidFill>
                          <a:effectLst/>
                          <a:latin typeface="Arial" panose="020B0604020202020204" pitchFamily="34" charset="0"/>
                          <a:ea typeface="+mj-ea"/>
                          <a:cs typeface="Arial" panose="020B0604020202020204" pitchFamily="34" charset="0"/>
                        </a:rPr>
                        <a:t>: </a:t>
                      </a:r>
                      <a:r>
                        <a:rPr lang="ko-KR" altLang="en-US" sz="800" b="1" i="0" u="none" strike="noStrike">
                          <a:solidFill>
                            <a:srgbClr val="FFFFFF"/>
                          </a:solidFill>
                          <a:effectLst/>
                          <a:latin typeface="Arial" panose="020B0604020202020204" pitchFamily="34" charset="0"/>
                          <a:ea typeface="+mj-ea"/>
                          <a:cs typeface="Arial" panose="020B0604020202020204" pitchFamily="34" charset="0"/>
                        </a:rPr>
                        <a:t>백만원</a:t>
                      </a:r>
                      <a:r>
                        <a:rPr lang="en-US" altLang="ko-KR" sz="800" b="1" i="0" u="none" strike="noStrike">
                          <a:solidFill>
                            <a:srgbClr val="FFFFFF"/>
                          </a:solidFill>
                          <a:effectLst/>
                          <a:latin typeface="Arial" panose="020B0604020202020204" pitchFamily="34" charset="0"/>
                          <a:ea typeface="+mj-ea"/>
                          <a:cs typeface="Arial" panose="020B0604020202020204" pitchFamily="34" charset="0"/>
                        </a:rPr>
                        <a:t>)</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hMerge="1">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en-US" altLang="ko-KR" sz="800" b="1" i="0" u="none" strike="noStrike">
                          <a:solidFill>
                            <a:srgbClr val="FFFFFF"/>
                          </a:solidFill>
                          <a:effectLst/>
                          <a:latin typeface="Arial" panose="020B0604020202020204" pitchFamily="34" charset="0"/>
                          <a:ea typeface="맑은 고딕" panose="020B0503020000020004" pitchFamily="50" charset="-127"/>
                        </a:rPr>
                        <a:t>Forecast</a:t>
                      </a:r>
                    </a:p>
                    <a:p>
                      <a:pPr algn="ctr" fontAlgn="ctr"/>
                      <a:r>
                        <a:rPr lang="ko-KR" altLang="en-US" sz="800" b="1" i="0" u="none" strike="noStrike">
                          <a:solidFill>
                            <a:srgbClr val="FFFFFF"/>
                          </a:solidFill>
                          <a:effectLst/>
                          <a:latin typeface="맑은 고딕" panose="020B0503020000020004" pitchFamily="50" charset="-127"/>
                          <a:ea typeface="맑은 고딕" panose="020B0503020000020004" pitchFamily="50" charset="-127"/>
                        </a:rPr>
                        <a:t>　</a:t>
                      </a:r>
                    </a:p>
                  </a:txBody>
                  <a:tcPr marL="0" marR="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hMerge="1">
                  <a:txBody>
                    <a:bodyPr/>
                    <a:lstStyle/>
                    <a:p>
                      <a:pPr algn="ctr" fontAlgn="ctr"/>
                      <a:r>
                        <a:rPr lang="ko-KR" altLang="en-US" sz="800" b="1" i="0" u="none" strike="noStrike">
                          <a:solidFill>
                            <a:srgbClr val="FFFFFF"/>
                          </a:solidFill>
                          <a:effectLst/>
                          <a:latin typeface="맑은 고딕" panose="020B0503020000020004" pitchFamily="50" charset="-127"/>
                          <a:ea typeface="맑은 고딕" panose="020B0503020000020004" pitchFamily="50" charset="-127"/>
                        </a:rPr>
                        <a:t>　</a:t>
                      </a:r>
                    </a:p>
                  </a:txBody>
                  <a:tcPr marL="0" marR="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ctr" fontAlgn="ctr"/>
                      <a:r>
                        <a:rPr lang="en-US" sz="800" b="1" i="0" u="none" strike="noStrike" dirty="0">
                          <a:solidFill>
                            <a:srgbClr val="FFFFFF"/>
                          </a:solidFill>
                          <a:effectLst/>
                          <a:latin typeface="Arial" panose="020B0604020202020204" pitchFamily="34" charset="0"/>
                          <a:ea typeface="+mj-ea"/>
                          <a:cs typeface="Arial" panose="020B0604020202020204" pitchFamily="34" charset="0"/>
                        </a:rPr>
                        <a:t>2022 2H F</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sz="800" b="1" i="0" u="none" strike="noStrike">
                          <a:solidFill>
                            <a:srgbClr val="FFFFFF"/>
                          </a:solidFill>
                          <a:effectLst/>
                          <a:latin typeface="Arial" panose="020B0604020202020204" pitchFamily="34" charset="0"/>
                          <a:ea typeface="+mj-ea"/>
                          <a:cs typeface="Arial" panose="020B0604020202020204" pitchFamily="34" charset="0"/>
                        </a:rPr>
                        <a:t>2023 F</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sz="800" b="1" i="0" u="none" strike="noStrike">
                          <a:solidFill>
                            <a:srgbClr val="FFFFFF"/>
                          </a:solidFill>
                          <a:effectLst/>
                          <a:latin typeface="Arial" panose="020B0604020202020204" pitchFamily="34" charset="0"/>
                          <a:ea typeface="+mj-ea"/>
                          <a:cs typeface="Arial" panose="020B0604020202020204" pitchFamily="34" charset="0"/>
                        </a:rPr>
                        <a:t>2024 F</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sz="800" b="1" i="0" u="none" strike="noStrike">
                          <a:solidFill>
                            <a:srgbClr val="FFFFFF"/>
                          </a:solidFill>
                          <a:effectLst/>
                          <a:latin typeface="Arial" panose="020B0604020202020204" pitchFamily="34" charset="0"/>
                          <a:ea typeface="+mj-ea"/>
                          <a:cs typeface="Arial" panose="020B0604020202020204" pitchFamily="34" charset="0"/>
                        </a:rPr>
                        <a:t>2025 F</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sz="800" b="1" i="0" u="none" strike="noStrike">
                          <a:solidFill>
                            <a:srgbClr val="FFFFFF"/>
                          </a:solidFill>
                          <a:effectLst/>
                          <a:latin typeface="Arial" panose="020B0604020202020204" pitchFamily="34" charset="0"/>
                          <a:ea typeface="+mj-ea"/>
                          <a:cs typeface="Arial" panose="020B0604020202020204" pitchFamily="34" charset="0"/>
                        </a:rPr>
                        <a:t>2026 F</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sz="800" b="1" i="0" u="none" strike="noStrike">
                          <a:solidFill>
                            <a:srgbClr val="FFFFFF"/>
                          </a:solidFill>
                          <a:effectLst/>
                          <a:latin typeface="Arial" panose="020B0604020202020204" pitchFamily="34" charset="0"/>
                          <a:ea typeface="+mj-ea"/>
                          <a:cs typeface="Arial" panose="020B0604020202020204" pitchFamily="34" charset="0"/>
                        </a:rPr>
                        <a:t>2027 F</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extLst>
                  <a:ext uri="{0D108BD9-81ED-4DB2-BD59-A6C34878D82A}">
                    <a16:rowId xmlns:a16="http://schemas.microsoft.com/office/drawing/2014/main" val="2984805002"/>
                  </a:ext>
                </a:extLst>
              </a:tr>
              <a:tr h="79823">
                <a:tc gridSpan="3">
                  <a:txBody>
                    <a:bodyPr/>
                    <a:lstStyle/>
                    <a:p>
                      <a:pPr algn="l" fontAlgn="ctr"/>
                      <a:r>
                        <a:rPr lang="ko-KR" altLang="en-US" sz="800" b="1" i="0" u="none" strike="noStrike">
                          <a:solidFill>
                            <a:srgbClr val="000000"/>
                          </a:solidFill>
                          <a:effectLst/>
                          <a:latin typeface="Arial" panose="020B0604020202020204" pitchFamily="34" charset="0"/>
                          <a:ea typeface="+mj-ea"/>
                          <a:cs typeface="Arial" panose="020B0604020202020204" pitchFamily="34" charset="0"/>
                        </a:rPr>
                        <a:t>평균인원</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hMerge="1">
                  <a:txBody>
                    <a:bodyPr/>
                    <a:lstStyle/>
                    <a:p>
                      <a:pPr latinLnBrk="1"/>
                      <a:endParaRPr lang="ko-KR" altLang="en-US"/>
                    </a:p>
                  </a:txBody>
                  <a:tcPr/>
                </a:tc>
                <a:tc hMerge="1">
                  <a:txBody>
                    <a:bodyPr/>
                    <a:lstStyle/>
                    <a:p>
                      <a:pPr latinLnBrk="1"/>
                      <a:endParaRPr lang="ko-KR" altLang="en-US"/>
                    </a:p>
                  </a:txBody>
                  <a:tcPr/>
                </a:tc>
                <a:tc>
                  <a:txBody>
                    <a:bodyPr/>
                    <a:lstStyle/>
                    <a:p>
                      <a:pPr algn="r" rtl="0" fontAlgn="ctr"/>
                      <a:r>
                        <a:rPr lang="en-US" altLang="ko-KR" sz="800" b="1" i="0" u="none" strike="noStrike" dirty="0">
                          <a:solidFill>
                            <a:srgbClr val="000000"/>
                          </a:solidFill>
                          <a:effectLst/>
                          <a:latin typeface="Arial" panose="020B0604020202020204" pitchFamily="34" charset="0"/>
                          <a:ea typeface="+mj-ea"/>
                          <a:cs typeface="Arial" panose="020B0604020202020204" pitchFamily="34" charset="0"/>
                        </a:rPr>
                        <a:t>5</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800" b="1" i="0" u="none" strike="noStrike" dirty="0">
                          <a:solidFill>
                            <a:srgbClr val="000000"/>
                          </a:solidFill>
                          <a:effectLst/>
                          <a:latin typeface="Arial" panose="020B0604020202020204" pitchFamily="34" charset="0"/>
                          <a:ea typeface="+mj-ea"/>
                          <a:cs typeface="Arial" panose="020B0604020202020204" pitchFamily="34" charset="0"/>
                        </a:rPr>
                        <a:t>5</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800" b="1" i="0" u="none" strike="noStrike" dirty="0">
                          <a:solidFill>
                            <a:srgbClr val="000000"/>
                          </a:solidFill>
                          <a:effectLst/>
                          <a:latin typeface="Arial" panose="020B0604020202020204" pitchFamily="34" charset="0"/>
                          <a:ea typeface="+mj-ea"/>
                          <a:cs typeface="Arial" panose="020B0604020202020204" pitchFamily="34" charset="0"/>
                        </a:rPr>
                        <a:t>5</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800" b="1" i="0" u="none" strike="noStrike" dirty="0">
                          <a:solidFill>
                            <a:srgbClr val="000000"/>
                          </a:solidFill>
                          <a:effectLst/>
                          <a:latin typeface="Arial" panose="020B0604020202020204" pitchFamily="34" charset="0"/>
                          <a:ea typeface="+mj-ea"/>
                          <a:cs typeface="Arial" panose="020B0604020202020204" pitchFamily="34" charset="0"/>
                        </a:rPr>
                        <a:t>5</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800" b="1" i="0" u="none" strike="noStrike">
                          <a:solidFill>
                            <a:srgbClr val="000000"/>
                          </a:solidFill>
                          <a:effectLst/>
                          <a:latin typeface="Arial" panose="020B0604020202020204" pitchFamily="34" charset="0"/>
                          <a:ea typeface="+mj-ea"/>
                          <a:cs typeface="Arial" panose="020B0604020202020204" pitchFamily="34" charset="0"/>
                        </a:rPr>
                        <a:t>5</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800" b="1" i="0" u="none" strike="noStrike" dirty="0">
                          <a:solidFill>
                            <a:srgbClr val="000000"/>
                          </a:solidFill>
                          <a:effectLst/>
                          <a:latin typeface="Arial" panose="020B0604020202020204" pitchFamily="34" charset="0"/>
                          <a:ea typeface="+mj-ea"/>
                          <a:cs typeface="Arial" panose="020B0604020202020204" pitchFamily="34" charset="0"/>
                        </a:rPr>
                        <a:t>5</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3041846164"/>
                  </a:ext>
                </a:extLst>
              </a:tr>
              <a:tr h="79823">
                <a:tc>
                  <a:txBody>
                    <a:bodyPr/>
                    <a:lstStyle/>
                    <a:p>
                      <a:pPr algn="l" fontAlgn="ctr"/>
                      <a:r>
                        <a:rPr lang="ko-KR" altLang="en-US" sz="8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ctr"/>
                      <a:r>
                        <a:rPr lang="ko-KR" altLang="en-US" sz="800" b="0" i="0" u="none" strike="noStrike">
                          <a:solidFill>
                            <a:srgbClr val="000000"/>
                          </a:solidFill>
                          <a:effectLst/>
                          <a:latin typeface="Arial" panose="020B0604020202020204" pitchFamily="34" charset="0"/>
                          <a:ea typeface="+mj-ea"/>
                          <a:cs typeface="Arial" panose="020B0604020202020204" pitchFamily="34" charset="0"/>
                        </a:rPr>
                        <a:t>임원</a:t>
                      </a: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hMerge="1">
                  <a:txBody>
                    <a:bodyPr/>
                    <a:lstStyle/>
                    <a:p>
                      <a:pPr latinLnBrk="1"/>
                      <a:endParaRPr lang="ko-KR" altLang="en-US"/>
                    </a:p>
                  </a:txBody>
                  <a:tcPr/>
                </a:tc>
                <a:tc>
                  <a:txBody>
                    <a:bodyPr/>
                    <a:lstStyle/>
                    <a:p>
                      <a:pPr algn="r" rtl="0" fontAlgn="ctr"/>
                      <a:r>
                        <a:rPr lang="en-US" altLang="ko-KR" sz="800" b="1" i="0" u="none" strike="noStrike" dirty="0">
                          <a:solidFill>
                            <a:srgbClr val="000000"/>
                          </a:solidFill>
                          <a:effectLst/>
                          <a:latin typeface="Arial" panose="020B0604020202020204" pitchFamily="34" charset="0"/>
                          <a:ea typeface="+mj-ea"/>
                          <a:cs typeface="Arial" panose="020B0604020202020204" pitchFamily="34" charset="0"/>
                        </a:rPr>
                        <a:t>1</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800" b="1" i="0" u="none" strike="noStrike" dirty="0">
                          <a:solidFill>
                            <a:srgbClr val="000000"/>
                          </a:solidFill>
                          <a:effectLst/>
                          <a:latin typeface="Arial" panose="020B0604020202020204" pitchFamily="34" charset="0"/>
                          <a:ea typeface="+mj-ea"/>
                          <a:cs typeface="Arial" panose="020B0604020202020204" pitchFamily="34" charset="0"/>
                        </a:rPr>
                        <a:t>1</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800" b="1" i="0" u="none" strike="noStrike" dirty="0">
                          <a:solidFill>
                            <a:srgbClr val="000000"/>
                          </a:solidFill>
                          <a:effectLst/>
                          <a:latin typeface="Arial" panose="020B0604020202020204" pitchFamily="34" charset="0"/>
                          <a:ea typeface="+mj-ea"/>
                          <a:cs typeface="Arial" panose="020B0604020202020204" pitchFamily="34" charset="0"/>
                        </a:rPr>
                        <a:t>1</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800" b="1" i="0" u="none" strike="noStrike" dirty="0">
                          <a:solidFill>
                            <a:srgbClr val="000000"/>
                          </a:solidFill>
                          <a:effectLst/>
                          <a:latin typeface="Arial" panose="020B0604020202020204" pitchFamily="34" charset="0"/>
                          <a:ea typeface="+mj-ea"/>
                          <a:cs typeface="Arial" panose="020B0604020202020204" pitchFamily="34" charset="0"/>
                        </a:rPr>
                        <a:t>1</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800" b="1" i="0" u="none" strike="noStrike" dirty="0">
                          <a:solidFill>
                            <a:srgbClr val="000000"/>
                          </a:solidFill>
                          <a:effectLst/>
                          <a:latin typeface="Arial" panose="020B0604020202020204" pitchFamily="34" charset="0"/>
                          <a:ea typeface="+mj-ea"/>
                          <a:cs typeface="Arial" panose="020B0604020202020204" pitchFamily="34" charset="0"/>
                        </a:rPr>
                        <a:t>1</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800" b="1" i="0" u="none" strike="noStrike" dirty="0">
                          <a:solidFill>
                            <a:srgbClr val="000000"/>
                          </a:solidFill>
                          <a:effectLst/>
                          <a:latin typeface="Arial" panose="020B0604020202020204" pitchFamily="34" charset="0"/>
                          <a:ea typeface="+mj-ea"/>
                          <a:cs typeface="Arial" panose="020B0604020202020204" pitchFamily="34" charset="0"/>
                        </a:rPr>
                        <a:t>1</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1245771974"/>
                  </a:ext>
                </a:extLst>
              </a:tr>
              <a:tr h="79823">
                <a:tc>
                  <a:txBody>
                    <a:bodyPr/>
                    <a:lstStyle/>
                    <a:p>
                      <a:pPr algn="l" fontAlgn="ctr"/>
                      <a:r>
                        <a:rPr lang="ko-KR" altLang="en-US" sz="8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en-US" sz="800" b="0" i="0" u="none" strike="noStrike">
                          <a:solidFill>
                            <a:srgbClr val="000000"/>
                          </a:solidFill>
                          <a:effectLst/>
                          <a:latin typeface="Arial" panose="020B0604020202020204" pitchFamily="34" charset="0"/>
                          <a:ea typeface="+mj-ea"/>
                          <a:cs typeface="Arial" panose="020B0604020202020204" pitchFamily="34" charset="0"/>
                        </a:rPr>
                        <a:t>key man</a:t>
                      </a: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800" b="0" i="0" u="none" strike="noStrike" dirty="0">
                          <a:solidFill>
                            <a:srgbClr val="000000"/>
                          </a:solidFill>
                          <a:effectLst/>
                          <a:latin typeface="Arial" panose="020B0604020202020204" pitchFamily="34" charset="0"/>
                          <a:ea typeface="+mj-ea"/>
                          <a:cs typeface="Arial" panose="020B0604020202020204" pitchFamily="34" charset="0"/>
                        </a:rPr>
                        <a:t>1</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mj-ea"/>
                          <a:cs typeface="Arial" panose="020B0604020202020204" pitchFamily="34" charset="0"/>
                        </a:rPr>
                        <a:t>1</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mj-ea"/>
                          <a:cs typeface="Arial" panose="020B0604020202020204" pitchFamily="34" charset="0"/>
                        </a:rPr>
                        <a:t>1</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800" b="0" i="0" u="none" strike="noStrike" dirty="0">
                          <a:solidFill>
                            <a:srgbClr val="000000"/>
                          </a:solidFill>
                          <a:effectLst/>
                          <a:latin typeface="Arial" panose="020B0604020202020204" pitchFamily="34" charset="0"/>
                          <a:ea typeface="+mj-ea"/>
                          <a:cs typeface="Arial" panose="020B0604020202020204" pitchFamily="34" charset="0"/>
                        </a:rPr>
                        <a:t>1</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mj-ea"/>
                          <a:cs typeface="Arial" panose="020B0604020202020204" pitchFamily="34" charset="0"/>
                        </a:rPr>
                        <a:t>1</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mj-ea"/>
                          <a:cs typeface="Arial" panose="020B0604020202020204" pitchFamily="34" charset="0"/>
                        </a:rPr>
                        <a:t>1</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extLst>
                  <a:ext uri="{0D108BD9-81ED-4DB2-BD59-A6C34878D82A}">
                    <a16:rowId xmlns:a16="http://schemas.microsoft.com/office/drawing/2014/main" val="3344435897"/>
                  </a:ext>
                </a:extLst>
              </a:tr>
              <a:tr h="79823">
                <a:tc>
                  <a:txBody>
                    <a:bodyPr/>
                    <a:lstStyle/>
                    <a:p>
                      <a:pPr algn="l" fontAlgn="ctr"/>
                      <a:r>
                        <a:rPr lang="ko-KR" altLang="en-US" sz="8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mj-ea"/>
                          <a:cs typeface="Arial" panose="020B0604020202020204" pitchFamily="34" charset="0"/>
                        </a:rPr>
                        <a:t>일반</a:t>
                      </a:r>
                    </a:p>
                  </a:txBody>
                  <a:tcPr marL="36000" marR="36000" marT="0" marB="0" anchor="ctr">
                    <a:lnL w="6350" cap="flat" cmpd="sng" algn="ctr">
                      <a:solidFill>
                        <a:srgbClr val="00338D"/>
                      </a:solidFill>
                      <a:prstDash val="dot"/>
                      <a:round/>
                      <a:headEnd type="none" w="med" len="med"/>
                      <a:tailEnd type="none" w="med" len="med"/>
                    </a:lnL>
                    <a:lnR>
                      <a:noFill/>
                    </a:lnR>
                    <a:lnT>
                      <a:noFill/>
                    </a:lnT>
                    <a:lnB w="6350" cap="flat" cmpd="sng" algn="ctr">
                      <a:solidFill>
                        <a:srgbClr val="00338D"/>
                      </a:solidFill>
                      <a:prstDash val="dot"/>
                      <a:round/>
                      <a:headEnd type="none" w="med" len="med"/>
                      <a:tailEnd type="none" w="med" len="med"/>
                    </a:lnB>
                  </a:tcPr>
                </a:tc>
                <a:tc>
                  <a:txBody>
                    <a:bodyPr/>
                    <a:lstStyle/>
                    <a:p>
                      <a:pPr algn="r" rtl="0" fontAlgn="ctr"/>
                      <a:r>
                        <a:rPr lang="en-US" altLang="ko-KR" sz="800" b="0" i="0" u="none" strike="noStrike" dirty="0">
                          <a:solidFill>
                            <a:srgbClr val="000000"/>
                          </a:solidFill>
                          <a:effectLst/>
                          <a:latin typeface="Arial" panose="020B0604020202020204" pitchFamily="34" charset="0"/>
                          <a:ea typeface="+mj-ea"/>
                          <a:cs typeface="Arial" panose="020B0604020202020204" pitchFamily="34" charset="0"/>
                        </a:rPr>
                        <a:t>-</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mj-ea"/>
                          <a:cs typeface="Arial" panose="020B0604020202020204" pitchFamily="34" charset="0"/>
                        </a:rPr>
                        <a:t>-</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mj-ea"/>
                          <a:cs typeface="Arial" panose="020B0604020202020204" pitchFamily="34" charset="0"/>
                        </a:rPr>
                        <a:t>-</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rtl="0" fontAlgn="ctr"/>
                      <a:r>
                        <a:rPr lang="en-US" altLang="ko-KR" sz="800" b="0" i="0" u="none" strike="noStrike" dirty="0">
                          <a:solidFill>
                            <a:srgbClr val="000000"/>
                          </a:solidFill>
                          <a:effectLst/>
                          <a:latin typeface="Arial" panose="020B0604020202020204" pitchFamily="34" charset="0"/>
                          <a:ea typeface="+mj-ea"/>
                          <a:cs typeface="Arial" panose="020B0604020202020204" pitchFamily="34" charset="0"/>
                        </a:rPr>
                        <a:t>-</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mj-ea"/>
                          <a:cs typeface="Arial" panose="020B0604020202020204" pitchFamily="34" charset="0"/>
                        </a:rPr>
                        <a:t>-</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mj-ea"/>
                          <a:cs typeface="Arial" panose="020B0604020202020204" pitchFamily="34" charset="0"/>
                        </a:rPr>
                        <a:t>-</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1396940799"/>
                  </a:ext>
                </a:extLst>
              </a:tr>
              <a:tr h="79823">
                <a:tc>
                  <a:txBody>
                    <a:bodyPr/>
                    <a:lstStyle/>
                    <a:p>
                      <a:pPr algn="l" fontAlgn="ctr"/>
                      <a:r>
                        <a:rPr lang="ko-KR" altLang="en-US" sz="8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ctr"/>
                      <a:r>
                        <a:rPr lang="ko-KR" altLang="en-US" sz="800" b="0" i="0" u="none" strike="noStrike">
                          <a:solidFill>
                            <a:srgbClr val="000000"/>
                          </a:solidFill>
                          <a:effectLst/>
                          <a:latin typeface="Arial" panose="020B0604020202020204" pitchFamily="34" charset="0"/>
                          <a:ea typeface="+mj-ea"/>
                          <a:cs typeface="Arial" panose="020B0604020202020204" pitchFamily="34" charset="0"/>
                        </a:rPr>
                        <a:t>간접</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rtl="0" fontAlgn="ctr"/>
                      <a:r>
                        <a:rPr lang="en-US" altLang="ko-KR" sz="800" b="1" i="0" u="none" strike="noStrike" dirty="0">
                          <a:solidFill>
                            <a:srgbClr val="000000"/>
                          </a:solidFill>
                          <a:effectLst/>
                          <a:latin typeface="Arial" panose="020B0604020202020204" pitchFamily="34" charset="0"/>
                          <a:ea typeface="+mj-ea"/>
                          <a:cs typeface="Arial" panose="020B0604020202020204" pitchFamily="34" charset="0"/>
                        </a:rPr>
                        <a:t>4</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800" b="1" i="0" u="none" strike="noStrike" dirty="0">
                          <a:solidFill>
                            <a:srgbClr val="000000"/>
                          </a:solidFill>
                          <a:effectLst/>
                          <a:latin typeface="Arial" panose="020B0604020202020204" pitchFamily="34" charset="0"/>
                          <a:ea typeface="+mj-ea"/>
                          <a:cs typeface="Arial" panose="020B0604020202020204" pitchFamily="34" charset="0"/>
                        </a:rPr>
                        <a:t>4</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800" b="1" i="0" u="none" strike="noStrike" dirty="0">
                          <a:solidFill>
                            <a:srgbClr val="000000"/>
                          </a:solidFill>
                          <a:effectLst/>
                          <a:latin typeface="Arial" panose="020B0604020202020204" pitchFamily="34" charset="0"/>
                          <a:ea typeface="+mj-ea"/>
                          <a:cs typeface="Arial" panose="020B0604020202020204" pitchFamily="34" charset="0"/>
                        </a:rPr>
                        <a:t>4</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800" b="1" i="0" u="none" strike="noStrike" dirty="0">
                          <a:solidFill>
                            <a:srgbClr val="000000"/>
                          </a:solidFill>
                          <a:effectLst/>
                          <a:latin typeface="Arial" panose="020B0604020202020204" pitchFamily="34" charset="0"/>
                          <a:ea typeface="+mj-ea"/>
                          <a:cs typeface="Arial" panose="020B0604020202020204" pitchFamily="34" charset="0"/>
                        </a:rPr>
                        <a:t>4</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800" b="1" i="0" u="none" strike="noStrike" dirty="0">
                          <a:solidFill>
                            <a:srgbClr val="000000"/>
                          </a:solidFill>
                          <a:effectLst/>
                          <a:latin typeface="Arial" panose="020B0604020202020204" pitchFamily="34" charset="0"/>
                          <a:ea typeface="+mj-ea"/>
                          <a:cs typeface="Arial" panose="020B0604020202020204" pitchFamily="34" charset="0"/>
                        </a:rPr>
                        <a:t>4</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800" b="1" i="0" u="none" strike="noStrike" dirty="0">
                          <a:solidFill>
                            <a:srgbClr val="000000"/>
                          </a:solidFill>
                          <a:effectLst/>
                          <a:latin typeface="Arial" panose="020B0604020202020204" pitchFamily="34" charset="0"/>
                          <a:ea typeface="+mj-ea"/>
                          <a:cs typeface="Arial" panose="020B0604020202020204" pitchFamily="34" charset="0"/>
                        </a:rPr>
                        <a:t>4</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1647820179"/>
                  </a:ext>
                </a:extLst>
              </a:tr>
              <a:tr h="79823">
                <a:tc>
                  <a:txBody>
                    <a:bodyPr/>
                    <a:lstStyle/>
                    <a:p>
                      <a:pPr algn="l" fontAlgn="ctr"/>
                      <a:r>
                        <a:rPr lang="ko-KR" altLang="en-US" sz="8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en-US" sz="800" b="0" i="0" u="none" strike="noStrike" dirty="0">
                          <a:solidFill>
                            <a:srgbClr val="000000"/>
                          </a:solidFill>
                          <a:effectLst/>
                          <a:latin typeface="Arial" panose="020B0604020202020204" pitchFamily="34" charset="0"/>
                          <a:ea typeface="+mj-ea"/>
                          <a:cs typeface="Arial" panose="020B0604020202020204" pitchFamily="34" charset="0"/>
                        </a:rPr>
                        <a:t>key man</a:t>
                      </a:r>
                      <a:endParaRPr lang="en-US" sz="800" b="0" i="0" u="none" strike="noStrike" baseline="30000" dirty="0">
                        <a:solidFill>
                          <a:srgbClr val="000000"/>
                        </a:solidFill>
                        <a:effectLst/>
                        <a:latin typeface="Arial" panose="020B0604020202020204" pitchFamily="34" charset="0"/>
                        <a:ea typeface="+mj-ea"/>
                        <a:cs typeface="Arial" panose="020B0604020202020204" pitchFamily="34" charset="0"/>
                      </a:endParaRP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mj-ea"/>
                          <a:cs typeface="Arial" panose="020B0604020202020204" pitchFamily="34" charset="0"/>
                        </a:rPr>
                        <a:t>2</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mj-ea"/>
                          <a:cs typeface="Arial" panose="020B0604020202020204" pitchFamily="34" charset="0"/>
                        </a:rPr>
                        <a:t>2</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mj-ea"/>
                          <a:cs typeface="Arial" panose="020B0604020202020204" pitchFamily="34" charset="0"/>
                        </a:rPr>
                        <a:t>2</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mj-ea"/>
                          <a:cs typeface="Arial" panose="020B0604020202020204" pitchFamily="34" charset="0"/>
                        </a:rPr>
                        <a:t>2</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800" b="0" i="0" u="none" strike="noStrike" dirty="0">
                          <a:solidFill>
                            <a:srgbClr val="000000"/>
                          </a:solidFill>
                          <a:effectLst/>
                          <a:latin typeface="Arial" panose="020B0604020202020204" pitchFamily="34" charset="0"/>
                          <a:ea typeface="+mj-ea"/>
                          <a:cs typeface="Arial" panose="020B0604020202020204" pitchFamily="34" charset="0"/>
                        </a:rPr>
                        <a:t>2</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800" b="0" i="0" u="none" strike="noStrike" dirty="0">
                          <a:solidFill>
                            <a:srgbClr val="000000"/>
                          </a:solidFill>
                          <a:effectLst/>
                          <a:latin typeface="Arial" panose="020B0604020202020204" pitchFamily="34" charset="0"/>
                          <a:ea typeface="+mj-ea"/>
                          <a:cs typeface="Arial" panose="020B0604020202020204" pitchFamily="34" charset="0"/>
                        </a:rPr>
                        <a:t>2</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extLst>
                  <a:ext uri="{0D108BD9-81ED-4DB2-BD59-A6C34878D82A}">
                    <a16:rowId xmlns:a16="http://schemas.microsoft.com/office/drawing/2014/main" val="2518778725"/>
                  </a:ext>
                </a:extLst>
              </a:tr>
              <a:tr h="79823">
                <a:tc>
                  <a:txBody>
                    <a:bodyPr/>
                    <a:lstStyle/>
                    <a:p>
                      <a:pPr algn="l" fontAlgn="ctr"/>
                      <a:r>
                        <a:rPr lang="ko-KR" altLang="en-US" sz="8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l" fontAlgn="ctr"/>
                      <a:r>
                        <a:rPr lang="ko-KR" altLang="en-US" sz="8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l" fontAlgn="ctr"/>
                      <a:r>
                        <a:rPr lang="ko-KR" altLang="en-US" sz="800" b="0" i="0" u="none" strike="noStrike">
                          <a:solidFill>
                            <a:srgbClr val="000000"/>
                          </a:solidFill>
                          <a:effectLst/>
                          <a:latin typeface="Arial" panose="020B0604020202020204" pitchFamily="34" charset="0"/>
                          <a:ea typeface="+mj-ea"/>
                          <a:cs typeface="Arial" panose="020B0604020202020204" pitchFamily="34" charset="0"/>
                        </a:rPr>
                        <a:t>일반</a:t>
                      </a:r>
                    </a:p>
                  </a:txBody>
                  <a:tcPr marL="36000" marR="36000" marT="0" marB="0" anchor="ctr">
                    <a:lnL w="6350" cap="flat" cmpd="sng" algn="ctr">
                      <a:solidFill>
                        <a:srgbClr val="00338D"/>
                      </a:solidFill>
                      <a:prstDash val="dot"/>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mj-ea"/>
                          <a:cs typeface="Arial" panose="020B0604020202020204" pitchFamily="34" charset="0"/>
                        </a:rPr>
                        <a:t>2</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mj-ea"/>
                          <a:cs typeface="Arial" panose="020B0604020202020204" pitchFamily="34" charset="0"/>
                        </a:rPr>
                        <a:t>2</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mj-ea"/>
                          <a:cs typeface="Arial" panose="020B0604020202020204" pitchFamily="34" charset="0"/>
                        </a:rPr>
                        <a:t>2</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mj-ea"/>
                          <a:cs typeface="Arial" panose="020B0604020202020204" pitchFamily="34" charset="0"/>
                        </a:rPr>
                        <a:t>2</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mj-ea"/>
                          <a:cs typeface="Arial" panose="020B0604020202020204" pitchFamily="34" charset="0"/>
                        </a:rPr>
                        <a:t>2</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mj-ea"/>
                          <a:cs typeface="Arial" panose="020B0604020202020204" pitchFamily="34" charset="0"/>
                        </a:rPr>
                        <a:t>2</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3480113326"/>
                  </a:ext>
                </a:extLst>
              </a:tr>
              <a:tr h="79823">
                <a:tc gridSpan="3">
                  <a:txBody>
                    <a:bodyPr/>
                    <a:lstStyle/>
                    <a:p>
                      <a:pPr algn="l" fontAlgn="ctr"/>
                      <a:r>
                        <a:rPr lang="en-US" sz="800" b="1" i="0" u="none" strike="noStrike">
                          <a:solidFill>
                            <a:srgbClr val="000000"/>
                          </a:solidFill>
                          <a:effectLst/>
                          <a:latin typeface="Arial" panose="020B0604020202020204" pitchFamily="34" charset="0"/>
                          <a:ea typeface="+mj-ea"/>
                          <a:cs typeface="Arial" panose="020B0604020202020204" pitchFamily="34" charset="0"/>
                        </a:rPr>
                        <a:t>Per capita</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hMerge="1">
                  <a:txBody>
                    <a:bodyPr/>
                    <a:lstStyle/>
                    <a:p>
                      <a:pPr latinLnBrk="1"/>
                      <a:endParaRPr lang="ko-KR" altLang="en-US"/>
                    </a:p>
                  </a:txBody>
                  <a:tcPr/>
                </a:tc>
                <a:tc hMerge="1">
                  <a:txBody>
                    <a:bodyPr/>
                    <a:lstStyle/>
                    <a:p>
                      <a:pPr latinLnBrk="1"/>
                      <a:endParaRPr lang="ko-KR" altLang="en-US"/>
                    </a:p>
                  </a:txBody>
                  <a:tcPr/>
                </a:tc>
                <a:tc>
                  <a:txBody>
                    <a:bodyPr/>
                    <a:lstStyle/>
                    <a:p>
                      <a:pPr algn="r" rtl="0" fontAlgn="ctr"/>
                      <a:r>
                        <a:rPr lang="en-US" altLang="ko-KR" sz="800" b="1" i="0" u="none" strike="noStrike" dirty="0">
                          <a:solidFill>
                            <a:srgbClr val="000000"/>
                          </a:solidFill>
                          <a:effectLst/>
                          <a:latin typeface="Arial" panose="020B0604020202020204" pitchFamily="34" charset="0"/>
                          <a:ea typeface="+mj-ea"/>
                          <a:cs typeface="Arial" panose="020B0604020202020204" pitchFamily="34" charset="0"/>
                        </a:rPr>
                        <a:t>48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800" b="1" i="0" u="none" strike="noStrike" dirty="0">
                          <a:solidFill>
                            <a:srgbClr val="000000"/>
                          </a:solidFill>
                          <a:effectLst/>
                          <a:latin typeface="Arial" panose="020B0604020202020204" pitchFamily="34" charset="0"/>
                          <a:ea typeface="+mj-ea"/>
                          <a:cs typeface="Arial" panose="020B0604020202020204" pitchFamily="34" charset="0"/>
                        </a:rPr>
                        <a:t>49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800" b="1" i="0" u="none" strike="noStrike">
                          <a:solidFill>
                            <a:srgbClr val="000000"/>
                          </a:solidFill>
                          <a:effectLst/>
                          <a:latin typeface="Arial" panose="020B0604020202020204" pitchFamily="34" charset="0"/>
                          <a:ea typeface="+mj-ea"/>
                          <a:cs typeface="Arial" panose="020B0604020202020204" pitchFamily="34" charset="0"/>
                        </a:rPr>
                        <a:t>50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800" b="1" i="0" u="none" strike="noStrike">
                          <a:solidFill>
                            <a:srgbClr val="000000"/>
                          </a:solidFill>
                          <a:effectLst/>
                          <a:latin typeface="Arial" panose="020B0604020202020204" pitchFamily="34" charset="0"/>
                          <a:ea typeface="+mj-ea"/>
                          <a:cs typeface="Arial" panose="020B0604020202020204" pitchFamily="34" charset="0"/>
                        </a:rPr>
                        <a:t>52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800" b="1" i="0" u="none" strike="noStrike">
                          <a:solidFill>
                            <a:srgbClr val="000000"/>
                          </a:solidFill>
                          <a:effectLst/>
                          <a:latin typeface="Arial" panose="020B0604020202020204" pitchFamily="34" charset="0"/>
                          <a:ea typeface="+mj-ea"/>
                          <a:cs typeface="Arial" panose="020B0604020202020204" pitchFamily="34" charset="0"/>
                        </a:rPr>
                        <a:t>53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800" b="1" i="0" u="none" strike="noStrike" dirty="0">
                          <a:solidFill>
                            <a:srgbClr val="000000"/>
                          </a:solidFill>
                          <a:effectLst/>
                          <a:latin typeface="Arial" panose="020B0604020202020204" pitchFamily="34" charset="0"/>
                          <a:ea typeface="+mj-ea"/>
                          <a:cs typeface="Arial" panose="020B0604020202020204" pitchFamily="34" charset="0"/>
                        </a:rPr>
                        <a:t>55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3838425941"/>
                  </a:ext>
                </a:extLst>
              </a:tr>
              <a:tr h="79823">
                <a:tc>
                  <a:txBody>
                    <a:bodyPr/>
                    <a:lstStyle/>
                    <a:p>
                      <a:pPr algn="l" fontAlgn="ctr"/>
                      <a:r>
                        <a:rPr lang="ko-KR" altLang="en-US" sz="8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ctr"/>
                      <a:r>
                        <a:rPr lang="ko-KR" altLang="en-US" sz="800" b="0" i="0" u="none" strike="noStrike">
                          <a:solidFill>
                            <a:srgbClr val="000000"/>
                          </a:solidFill>
                          <a:effectLst/>
                          <a:latin typeface="Arial" panose="020B0604020202020204" pitchFamily="34" charset="0"/>
                          <a:ea typeface="+mj-ea"/>
                          <a:cs typeface="Arial" panose="020B0604020202020204" pitchFamily="34" charset="0"/>
                        </a:rPr>
                        <a:t>직접</a:t>
                      </a: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hMerge="1">
                  <a:txBody>
                    <a:bodyPr/>
                    <a:lstStyle/>
                    <a:p>
                      <a:pPr latinLnBrk="1"/>
                      <a:endParaRPr lang="ko-KR" altLang="en-US"/>
                    </a:p>
                  </a:txBody>
                  <a:tcPr/>
                </a:tc>
                <a:tc>
                  <a:txBody>
                    <a:bodyPr/>
                    <a:lstStyle/>
                    <a:p>
                      <a:pPr algn="r" rtl="0" fontAlgn="ctr"/>
                      <a:r>
                        <a:rPr lang="en-US" altLang="ko-KR" sz="800" b="0" i="0" u="none" strike="noStrike">
                          <a:solidFill>
                            <a:srgbClr val="000000"/>
                          </a:solidFill>
                          <a:effectLst/>
                          <a:latin typeface="Arial" panose="020B0604020202020204" pitchFamily="34" charset="0"/>
                          <a:ea typeface="+mj-ea"/>
                          <a:cs typeface="Arial" panose="020B0604020202020204" pitchFamily="34" charset="0"/>
                        </a:rPr>
                        <a:t>100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800" b="0" i="0" u="none" strike="noStrike" dirty="0">
                          <a:solidFill>
                            <a:srgbClr val="000000"/>
                          </a:solidFill>
                          <a:effectLst/>
                          <a:latin typeface="Arial" panose="020B0604020202020204" pitchFamily="34" charset="0"/>
                          <a:ea typeface="+mj-ea"/>
                          <a:cs typeface="Arial" panose="020B0604020202020204" pitchFamily="34" charset="0"/>
                        </a:rPr>
                        <a:t>101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800" b="0" i="0" u="none" strike="noStrike" dirty="0">
                          <a:solidFill>
                            <a:srgbClr val="000000"/>
                          </a:solidFill>
                          <a:effectLst/>
                          <a:latin typeface="Arial" panose="020B0604020202020204" pitchFamily="34" charset="0"/>
                          <a:ea typeface="+mj-ea"/>
                          <a:cs typeface="Arial" panose="020B0604020202020204" pitchFamily="34" charset="0"/>
                        </a:rPr>
                        <a:t>103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800" b="0" i="0" u="none" strike="noStrike" dirty="0">
                          <a:solidFill>
                            <a:srgbClr val="000000"/>
                          </a:solidFill>
                          <a:effectLst/>
                          <a:latin typeface="Arial" panose="020B0604020202020204" pitchFamily="34" charset="0"/>
                          <a:ea typeface="+mj-ea"/>
                          <a:cs typeface="Arial" panose="020B0604020202020204" pitchFamily="34" charset="0"/>
                        </a:rPr>
                        <a:t>105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800" b="0" i="0" u="none" strike="noStrike" dirty="0">
                          <a:solidFill>
                            <a:srgbClr val="000000"/>
                          </a:solidFill>
                          <a:effectLst/>
                          <a:latin typeface="Arial" panose="020B0604020202020204" pitchFamily="34" charset="0"/>
                          <a:ea typeface="+mj-ea"/>
                          <a:cs typeface="Arial" panose="020B0604020202020204" pitchFamily="34" charset="0"/>
                        </a:rPr>
                        <a:t>108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800" b="0" i="0" u="none" strike="noStrike" dirty="0">
                          <a:solidFill>
                            <a:srgbClr val="000000"/>
                          </a:solidFill>
                          <a:effectLst/>
                          <a:latin typeface="Arial" panose="020B0604020202020204" pitchFamily="34" charset="0"/>
                          <a:ea typeface="+mj-ea"/>
                          <a:cs typeface="Arial" panose="020B0604020202020204" pitchFamily="34" charset="0"/>
                        </a:rPr>
                        <a:t>112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1268869455"/>
                  </a:ext>
                </a:extLst>
              </a:tr>
              <a:tr h="79823">
                <a:tc>
                  <a:txBody>
                    <a:bodyPr/>
                    <a:lstStyle/>
                    <a:p>
                      <a:pPr algn="l" fontAlgn="ctr"/>
                      <a:r>
                        <a:rPr lang="ko-KR" altLang="en-US" sz="8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en-US" sz="800" b="0" i="0" u="none" strike="noStrike">
                          <a:solidFill>
                            <a:srgbClr val="000000"/>
                          </a:solidFill>
                          <a:effectLst/>
                          <a:latin typeface="Arial" panose="020B0604020202020204" pitchFamily="34" charset="0"/>
                          <a:ea typeface="+mj-ea"/>
                          <a:cs typeface="Arial" panose="020B0604020202020204" pitchFamily="34" charset="0"/>
                        </a:rPr>
                        <a:t>key man</a:t>
                      </a: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mj-ea"/>
                          <a:cs typeface="Arial" panose="020B0604020202020204" pitchFamily="34" charset="0"/>
                        </a:rPr>
                        <a:t>100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mj-ea"/>
                          <a:cs typeface="Arial" panose="020B0604020202020204" pitchFamily="34" charset="0"/>
                        </a:rPr>
                        <a:t>101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mj-ea"/>
                          <a:cs typeface="Arial" panose="020B0604020202020204" pitchFamily="34" charset="0"/>
                        </a:rPr>
                        <a:t>103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mj-ea"/>
                          <a:cs typeface="Arial" panose="020B0604020202020204" pitchFamily="34" charset="0"/>
                        </a:rPr>
                        <a:t>105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mj-ea"/>
                          <a:cs typeface="Arial" panose="020B0604020202020204" pitchFamily="34" charset="0"/>
                        </a:rPr>
                        <a:t>108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solidFill>
                      <a:srgbClr val="FFFFFF"/>
                    </a:solidFill>
                  </a:tcPr>
                </a:tc>
                <a:tc>
                  <a:txBody>
                    <a:bodyPr/>
                    <a:lstStyle/>
                    <a:p>
                      <a:pPr algn="r" rtl="0" fontAlgn="ctr"/>
                      <a:r>
                        <a:rPr lang="en-US" altLang="ko-KR" sz="800" b="0" i="0" u="none" strike="noStrike">
                          <a:solidFill>
                            <a:srgbClr val="000000"/>
                          </a:solidFill>
                          <a:effectLst/>
                          <a:latin typeface="Arial" panose="020B0604020202020204" pitchFamily="34" charset="0"/>
                          <a:ea typeface="+mj-ea"/>
                          <a:cs typeface="Arial" panose="020B0604020202020204" pitchFamily="34" charset="0"/>
                        </a:rPr>
                        <a:t>112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extLst>
                  <a:ext uri="{0D108BD9-81ED-4DB2-BD59-A6C34878D82A}">
                    <a16:rowId xmlns:a16="http://schemas.microsoft.com/office/drawing/2014/main" val="1202506426"/>
                  </a:ext>
                </a:extLst>
              </a:tr>
              <a:tr h="79823">
                <a:tc>
                  <a:txBody>
                    <a:bodyPr/>
                    <a:lstStyle/>
                    <a:p>
                      <a:pPr algn="l" fontAlgn="ctr"/>
                      <a:r>
                        <a:rPr lang="ko-KR" altLang="en-US" sz="8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mj-ea"/>
                          <a:cs typeface="Arial" panose="020B0604020202020204" pitchFamily="34" charset="0"/>
                        </a:rPr>
                        <a:t>일반</a:t>
                      </a:r>
                    </a:p>
                  </a:txBody>
                  <a:tcPr marL="36000" marR="36000" marT="0" marB="0" anchor="ctr">
                    <a:lnL w="6350" cap="flat" cmpd="sng" algn="ctr">
                      <a:solidFill>
                        <a:srgbClr val="00338D"/>
                      </a:solidFill>
                      <a:prstDash val="dot"/>
                      <a:round/>
                      <a:headEnd type="none" w="med" len="med"/>
                      <a:tailEnd type="none" w="med" len="med"/>
                    </a:lnL>
                    <a:lnR>
                      <a:noFill/>
                    </a:lnR>
                    <a:lnT>
                      <a:noFill/>
                    </a:lnT>
                    <a:lnB w="6350" cap="flat" cmpd="sng" algn="ctr">
                      <a:solidFill>
                        <a:srgbClr val="00338D"/>
                      </a:solidFill>
                      <a:prstDash val="dot"/>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solidFill>
                      <a:srgbClr val="FFFFFF"/>
                    </a:solidFill>
                  </a:tcPr>
                </a:tc>
                <a:tc>
                  <a:txBody>
                    <a:bodyPr/>
                    <a:lstStyle/>
                    <a:p>
                      <a:pPr algn="r" rtl="0" fontAlgn="ctr"/>
                      <a:r>
                        <a:rPr lang="en-US" altLang="ko-KR" sz="8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3742048813"/>
                  </a:ext>
                </a:extLst>
              </a:tr>
              <a:tr h="79823">
                <a:tc>
                  <a:txBody>
                    <a:bodyPr/>
                    <a:lstStyle/>
                    <a:p>
                      <a:pPr algn="l" fontAlgn="ctr"/>
                      <a:r>
                        <a:rPr lang="ko-KR" altLang="en-US" sz="8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ctr"/>
                      <a:r>
                        <a:rPr lang="ko-KR" altLang="en-US" sz="800" b="0" i="0" u="none" strike="noStrike">
                          <a:solidFill>
                            <a:srgbClr val="000000"/>
                          </a:solidFill>
                          <a:effectLst/>
                          <a:latin typeface="Arial" panose="020B0604020202020204" pitchFamily="34" charset="0"/>
                          <a:ea typeface="+mj-ea"/>
                          <a:cs typeface="Arial" panose="020B0604020202020204" pitchFamily="34" charset="0"/>
                        </a:rPr>
                        <a:t>간접</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rtl="0" fontAlgn="ctr"/>
                      <a:r>
                        <a:rPr lang="en-US" altLang="ko-KR" sz="800" b="0" i="0" u="none" strike="noStrike">
                          <a:solidFill>
                            <a:srgbClr val="000000"/>
                          </a:solidFill>
                          <a:effectLst/>
                          <a:latin typeface="Arial" panose="020B0604020202020204" pitchFamily="34" charset="0"/>
                          <a:ea typeface="+mj-ea"/>
                          <a:cs typeface="Arial" panose="020B0604020202020204" pitchFamily="34" charset="0"/>
                        </a:rPr>
                        <a:t>34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mj-ea"/>
                          <a:cs typeface="Arial" panose="020B0604020202020204" pitchFamily="34" charset="0"/>
                        </a:rPr>
                        <a:t>36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mj-ea"/>
                          <a:cs typeface="Arial" panose="020B0604020202020204" pitchFamily="34" charset="0"/>
                        </a:rPr>
                        <a:t>36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mj-ea"/>
                          <a:cs typeface="Arial" panose="020B0604020202020204" pitchFamily="34" charset="0"/>
                        </a:rPr>
                        <a:t>37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mj-ea"/>
                          <a:cs typeface="Arial" panose="020B0604020202020204" pitchFamily="34" charset="0"/>
                        </a:rPr>
                        <a:t>38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mj-ea"/>
                          <a:cs typeface="Arial" panose="020B0604020202020204" pitchFamily="34" charset="0"/>
                        </a:rPr>
                        <a:t>39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554997202"/>
                  </a:ext>
                </a:extLst>
              </a:tr>
              <a:tr h="79823">
                <a:tc>
                  <a:txBody>
                    <a:bodyPr/>
                    <a:lstStyle/>
                    <a:p>
                      <a:pPr algn="l" fontAlgn="ctr"/>
                      <a:r>
                        <a:rPr lang="ko-KR" altLang="en-US" sz="8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en-US" sz="800" b="0" i="0" u="none" strike="noStrike">
                          <a:solidFill>
                            <a:srgbClr val="000000"/>
                          </a:solidFill>
                          <a:effectLst/>
                          <a:latin typeface="Arial" panose="020B0604020202020204" pitchFamily="34" charset="0"/>
                          <a:ea typeface="+mj-ea"/>
                          <a:cs typeface="Arial" panose="020B0604020202020204" pitchFamily="34" charset="0"/>
                        </a:rPr>
                        <a:t>key man</a:t>
                      </a: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mj-ea"/>
                          <a:cs typeface="Arial" panose="020B0604020202020204" pitchFamily="34" charset="0"/>
                        </a:rPr>
                        <a:t>33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mj-ea"/>
                          <a:cs typeface="Arial" panose="020B0604020202020204" pitchFamily="34" charset="0"/>
                        </a:rPr>
                        <a:t>35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mj-ea"/>
                          <a:cs typeface="Arial" panose="020B0604020202020204" pitchFamily="34" charset="0"/>
                        </a:rPr>
                        <a:t>36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mj-ea"/>
                          <a:cs typeface="Arial" panose="020B0604020202020204" pitchFamily="34" charset="0"/>
                        </a:rPr>
                        <a:t>37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mj-ea"/>
                          <a:cs typeface="Arial" panose="020B0604020202020204" pitchFamily="34" charset="0"/>
                        </a:rPr>
                        <a:t>38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solidFill>
                      <a:srgbClr val="FFFFFF"/>
                    </a:solidFill>
                  </a:tcPr>
                </a:tc>
                <a:tc>
                  <a:txBody>
                    <a:bodyPr/>
                    <a:lstStyle/>
                    <a:p>
                      <a:pPr algn="r" rtl="0" fontAlgn="ctr"/>
                      <a:r>
                        <a:rPr lang="en-US" altLang="ko-KR" sz="800" b="0" i="0" u="none" strike="noStrike">
                          <a:solidFill>
                            <a:srgbClr val="000000"/>
                          </a:solidFill>
                          <a:effectLst/>
                          <a:latin typeface="Arial" panose="020B0604020202020204" pitchFamily="34" charset="0"/>
                          <a:ea typeface="+mj-ea"/>
                          <a:cs typeface="Arial" panose="020B0604020202020204" pitchFamily="34" charset="0"/>
                        </a:rPr>
                        <a:t>39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extLst>
                  <a:ext uri="{0D108BD9-81ED-4DB2-BD59-A6C34878D82A}">
                    <a16:rowId xmlns:a16="http://schemas.microsoft.com/office/drawing/2014/main" val="1369609511"/>
                  </a:ext>
                </a:extLst>
              </a:tr>
              <a:tr h="79823">
                <a:tc>
                  <a:txBody>
                    <a:bodyPr/>
                    <a:lstStyle/>
                    <a:p>
                      <a:pPr algn="l" fontAlgn="ctr"/>
                      <a:r>
                        <a:rPr lang="ko-KR" altLang="en-US" sz="8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l" fontAlgn="ctr"/>
                      <a:r>
                        <a:rPr lang="ko-KR" altLang="en-US" sz="8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l" fontAlgn="ctr"/>
                      <a:r>
                        <a:rPr lang="ko-KR" altLang="en-US" sz="800" b="0" i="0" u="none" strike="noStrike">
                          <a:solidFill>
                            <a:srgbClr val="000000"/>
                          </a:solidFill>
                          <a:effectLst/>
                          <a:latin typeface="Arial" panose="020B0604020202020204" pitchFamily="34" charset="0"/>
                          <a:ea typeface="+mj-ea"/>
                          <a:cs typeface="Arial" panose="020B0604020202020204" pitchFamily="34" charset="0"/>
                        </a:rPr>
                        <a:t>일반</a:t>
                      </a:r>
                    </a:p>
                  </a:txBody>
                  <a:tcPr marL="36000" marR="36000" marT="0" marB="0" anchor="ctr">
                    <a:lnL w="6350" cap="flat" cmpd="sng" algn="ctr">
                      <a:solidFill>
                        <a:srgbClr val="00338D"/>
                      </a:solidFill>
                      <a:prstDash val="dot"/>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mj-ea"/>
                          <a:cs typeface="Arial" panose="020B0604020202020204" pitchFamily="34" charset="0"/>
                        </a:rPr>
                        <a:t>35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mj-ea"/>
                          <a:cs typeface="Arial" panose="020B0604020202020204" pitchFamily="34" charset="0"/>
                        </a:rPr>
                        <a:t>36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mj-ea"/>
                          <a:cs typeface="Arial" panose="020B0604020202020204" pitchFamily="34" charset="0"/>
                        </a:rPr>
                        <a:t>37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mj-ea"/>
                          <a:cs typeface="Arial" panose="020B0604020202020204" pitchFamily="34" charset="0"/>
                        </a:rPr>
                        <a:t>37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mj-ea"/>
                          <a:cs typeface="Arial" panose="020B0604020202020204" pitchFamily="34" charset="0"/>
                        </a:rPr>
                        <a:t>39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solidFill>
                      <a:srgbClr val="FFFFFF"/>
                    </a:solidFill>
                  </a:tcPr>
                </a:tc>
                <a:tc>
                  <a:txBody>
                    <a:bodyPr/>
                    <a:lstStyle/>
                    <a:p>
                      <a:pPr algn="r" rtl="0" fontAlgn="ctr"/>
                      <a:r>
                        <a:rPr lang="en-US" altLang="ko-KR" sz="800" b="0" i="0" u="none" strike="noStrike" dirty="0">
                          <a:solidFill>
                            <a:srgbClr val="000000"/>
                          </a:solidFill>
                          <a:effectLst/>
                          <a:latin typeface="Arial" panose="020B0604020202020204" pitchFamily="34" charset="0"/>
                          <a:ea typeface="+mj-ea"/>
                          <a:cs typeface="Arial" panose="020B0604020202020204" pitchFamily="34" charset="0"/>
                        </a:rPr>
                        <a:t>40 </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2292094896"/>
                  </a:ext>
                </a:extLst>
              </a:tr>
            </a:tbl>
          </a:graphicData>
        </a:graphic>
      </p:graphicFrame>
      <p:graphicFrame>
        <p:nvGraphicFramePr>
          <p:cNvPr id="17" name="표 16">
            <a:extLst>
              <a:ext uri="{FF2B5EF4-FFF2-40B4-BE49-F238E27FC236}">
                <a16:creationId xmlns:a16="http://schemas.microsoft.com/office/drawing/2014/main" id="{CB51F564-DB29-404B-86CE-98E5DD3A5038}"/>
              </a:ext>
            </a:extLst>
          </p:cNvPr>
          <p:cNvGraphicFramePr>
            <a:graphicFrameLocks noGrp="1"/>
          </p:cNvGraphicFramePr>
          <p:nvPr>
            <p:extLst>
              <p:ext uri="{D42A27DB-BD31-4B8C-83A1-F6EECF244321}">
                <p14:modId xmlns:p14="http://schemas.microsoft.com/office/powerpoint/2010/main" val="2996818716"/>
              </p:ext>
            </p:extLst>
          </p:nvPr>
        </p:nvGraphicFramePr>
        <p:xfrm>
          <a:off x="5202769" y="3852053"/>
          <a:ext cx="3969617" cy="1828800"/>
        </p:xfrm>
        <a:graphic>
          <a:graphicData uri="http://schemas.openxmlformats.org/drawingml/2006/table">
            <a:tbl>
              <a:tblPr/>
              <a:tblGrid>
                <a:gridCol w="142192">
                  <a:extLst>
                    <a:ext uri="{9D8B030D-6E8A-4147-A177-3AD203B41FA5}">
                      <a16:colId xmlns:a16="http://schemas.microsoft.com/office/drawing/2014/main" val="1689298069"/>
                    </a:ext>
                  </a:extLst>
                </a:gridCol>
                <a:gridCol w="142192">
                  <a:extLst>
                    <a:ext uri="{9D8B030D-6E8A-4147-A177-3AD203B41FA5}">
                      <a16:colId xmlns:a16="http://schemas.microsoft.com/office/drawing/2014/main" val="1118629657"/>
                    </a:ext>
                  </a:extLst>
                </a:gridCol>
                <a:gridCol w="620913">
                  <a:extLst>
                    <a:ext uri="{9D8B030D-6E8A-4147-A177-3AD203B41FA5}">
                      <a16:colId xmlns:a16="http://schemas.microsoft.com/office/drawing/2014/main" val="2684714866"/>
                    </a:ext>
                  </a:extLst>
                </a:gridCol>
                <a:gridCol w="576000">
                  <a:extLst>
                    <a:ext uri="{9D8B030D-6E8A-4147-A177-3AD203B41FA5}">
                      <a16:colId xmlns:a16="http://schemas.microsoft.com/office/drawing/2014/main" val="2266280382"/>
                    </a:ext>
                  </a:extLst>
                </a:gridCol>
                <a:gridCol w="497664">
                  <a:extLst>
                    <a:ext uri="{9D8B030D-6E8A-4147-A177-3AD203B41FA5}">
                      <a16:colId xmlns:a16="http://schemas.microsoft.com/office/drawing/2014/main" val="1696845679"/>
                    </a:ext>
                  </a:extLst>
                </a:gridCol>
                <a:gridCol w="497664">
                  <a:extLst>
                    <a:ext uri="{9D8B030D-6E8A-4147-A177-3AD203B41FA5}">
                      <a16:colId xmlns:a16="http://schemas.microsoft.com/office/drawing/2014/main" val="1884129990"/>
                    </a:ext>
                  </a:extLst>
                </a:gridCol>
                <a:gridCol w="497664">
                  <a:extLst>
                    <a:ext uri="{9D8B030D-6E8A-4147-A177-3AD203B41FA5}">
                      <a16:colId xmlns:a16="http://schemas.microsoft.com/office/drawing/2014/main" val="3849646306"/>
                    </a:ext>
                  </a:extLst>
                </a:gridCol>
                <a:gridCol w="497664">
                  <a:extLst>
                    <a:ext uri="{9D8B030D-6E8A-4147-A177-3AD203B41FA5}">
                      <a16:colId xmlns:a16="http://schemas.microsoft.com/office/drawing/2014/main" val="2065786747"/>
                    </a:ext>
                  </a:extLst>
                </a:gridCol>
                <a:gridCol w="497664">
                  <a:extLst>
                    <a:ext uri="{9D8B030D-6E8A-4147-A177-3AD203B41FA5}">
                      <a16:colId xmlns:a16="http://schemas.microsoft.com/office/drawing/2014/main" val="1250465927"/>
                    </a:ext>
                  </a:extLst>
                </a:gridCol>
              </a:tblGrid>
              <a:tr h="79823">
                <a:tc gridSpan="3">
                  <a:txBody>
                    <a:bodyPr/>
                    <a:lstStyle/>
                    <a:p>
                      <a:pPr algn="l" fontAlgn="ctr"/>
                      <a:r>
                        <a:rPr lang="en-US" altLang="ko-KR" sz="800" b="1" i="0" u="none" strike="noStrike">
                          <a:solidFill>
                            <a:srgbClr val="FFFFFF"/>
                          </a:solidFill>
                          <a:effectLst/>
                          <a:latin typeface="Arial" panose="020B0604020202020204" pitchFamily="34" charset="0"/>
                          <a:ea typeface="+mn-ea"/>
                          <a:cs typeface="Arial" panose="020B0604020202020204" pitchFamily="34" charset="0"/>
                        </a:rPr>
                        <a:t>(</a:t>
                      </a:r>
                      <a:r>
                        <a:rPr lang="ko-KR" altLang="en-US" sz="800" b="1" i="0" u="none" strike="noStrike">
                          <a:solidFill>
                            <a:srgbClr val="FFFFFF"/>
                          </a:solidFill>
                          <a:effectLst/>
                          <a:latin typeface="Arial" panose="020B0604020202020204" pitchFamily="34" charset="0"/>
                          <a:ea typeface="+mn-ea"/>
                          <a:cs typeface="Arial" panose="020B0604020202020204" pitchFamily="34" charset="0"/>
                        </a:rPr>
                        <a:t>단위</a:t>
                      </a:r>
                      <a:r>
                        <a:rPr lang="en-US" altLang="ko-KR" sz="800" b="1" i="0" u="none" strike="noStrike">
                          <a:solidFill>
                            <a:srgbClr val="FFFFFF"/>
                          </a:solidFill>
                          <a:effectLst/>
                          <a:latin typeface="Arial" panose="020B0604020202020204" pitchFamily="34" charset="0"/>
                          <a:ea typeface="+mn-ea"/>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hMerge="1">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en-US" altLang="ko-KR" sz="800" b="1" i="0" u="none" strike="noStrike">
                          <a:solidFill>
                            <a:srgbClr val="FFFFFF"/>
                          </a:solidFill>
                          <a:effectLst/>
                          <a:latin typeface="Arial" panose="020B0604020202020204" pitchFamily="34" charset="0"/>
                          <a:ea typeface="맑은 고딕" panose="020B0503020000020004" pitchFamily="50" charset="-127"/>
                        </a:rPr>
                        <a:t>Forecast</a:t>
                      </a:r>
                    </a:p>
                    <a:p>
                      <a:pPr algn="ctr" fontAlgn="ctr"/>
                      <a:r>
                        <a:rPr lang="ko-KR" altLang="en-US" sz="800" b="1" i="0" u="none" strike="noStrike">
                          <a:solidFill>
                            <a:srgbClr val="FFFFFF"/>
                          </a:solidFill>
                          <a:effectLst/>
                          <a:latin typeface="맑은 고딕" panose="020B0503020000020004" pitchFamily="50" charset="-127"/>
                          <a:ea typeface="맑은 고딕" panose="020B0503020000020004" pitchFamily="50" charset="-127"/>
                        </a:rPr>
                        <a:t>　</a:t>
                      </a:r>
                    </a:p>
                  </a:txBody>
                  <a:tcPr marL="0" marR="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hMerge="1">
                  <a:txBody>
                    <a:bodyPr/>
                    <a:lstStyle/>
                    <a:p>
                      <a:pPr algn="ctr" fontAlgn="ctr"/>
                      <a:r>
                        <a:rPr lang="ko-KR" altLang="en-US" sz="800" b="1" i="0" u="none" strike="noStrike">
                          <a:solidFill>
                            <a:srgbClr val="FFFFFF"/>
                          </a:solidFill>
                          <a:effectLst/>
                          <a:latin typeface="맑은 고딕" panose="020B0503020000020004" pitchFamily="50" charset="-127"/>
                          <a:ea typeface="맑은 고딕" panose="020B0503020000020004" pitchFamily="50" charset="-127"/>
                        </a:rPr>
                        <a:t>　</a:t>
                      </a:r>
                    </a:p>
                  </a:txBody>
                  <a:tcPr marL="0" marR="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ctr" fontAlgn="ctr"/>
                      <a:r>
                        <a:rPr lang="en-US" sz="800" b="1" i="0" u="none" strike="noStrike">
                          <a:solidFill>
                            <a:srgbClr val="FFFFFF"/>
                          </a:solidFill>
                          <a:effectLst/>
                          <a:latin typeface="Arial" panose="020B0604020202020204" pitchFamily="34" charset="0"/>
                          <a:ea typeface="+mn-ea"/>
                          <a:cs typeface="Arial" panose="020B0604020202020204" pitchFamily="34" charset="0"/>
                        </a:rPr>
                        <a:t>2022 2H F</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sz="800" b="1" i="0" u="none" strike="noStrike">
                          <a:solidFill>
                            <a:srgbClr val="FFFFFF"/>
                          </a:solidFill>
                          <a:effectLst/>
                          <a:latin typeface="Arial" panose="020B0604020202020204" pitchFamily="34" charset="0"/>
                          <a:ea typeface="+mn-ea"/>
                          <a:cs typeface="Arial" panose="020B0604020202020204" pitchFamily="34" charset="0"/>
                        </a:rPr>
                        <a:t>2023 F</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sz="800" b="1" i="0" u="none" strike="noStrike">
                          <a:solidFill>
                            <a:srgbClr val="FFFFFF"/>
                          </a:solidFill>
                          <a:effectLst/>
                          <a:latin typeface="Arial" panose="020B0604020202020204" pitchFamily="34" charset="0"/>
                          <a:ea typeface="+mn-ea"/>
                          <a:cs typeface="Arial" panose="020B0604020202020204" pitchFamily="34" charset="0"/>
                        </a:rPr>
                        <a:t>2024 F</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sz="800" b="1" i="0" u="none" strike="noStrike">
                          <a:solidFill>
                            <a:srgbClr val="FFFFFF"/>
                          </a:solidFill>
                          <a:effectLst/>
                          <a:latin typeface="Arial" panose="020B0604020202020204" pitchFamily="34" charset="0"/>
                          <a:ea typeface="+mn-ea"/>
                          <a:cs typeface="Arial" panose="020B0604020202020204" pitchFamily="34" charset="0"/>
                        </a:rPr>
                        <a:t>2025 F</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sz="800" b="1" i="0" u="none" strike="noStrike">
                          <a:solidFill>
                            <a:srgbClr val="FFFFFF"/>
                          </a:solidFill>
                          <a:effectLst/>
                          <a:latin typeface="Arial" panose="020B0604020202020204" pitchFamily="34" charset="0"/>
                          <a:ea typeface="+mn-ea"/>
                          <a:cs typeface="Arial" panose="020B0604020202020204" pitchFamily="34" charset="0"/>
                        </a:rPr>
                        <a:t>2026 F</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sz="800" b="1" i="0" u="none" strike="noStrike">
                          <a:solidFill>
                            <a:srgbClr val="FFFFFF"/>
                          </a:solidFill>
                          <a:effectLst/>
                          <a:latin typeface="Arial" panose="020B0604020202020204" pitchFamily="34" charset="0"/>
                          <a:ea typeface="+mn-ea"/>
                          <a:cs typeface="Arial" panose="020B0604020202020204" pitchFamily="34" charset="0"/>
                        </a:rPr>
                        <a:t>2027 F</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extLst>
                  <a:ext uri="{0D108BD9-81ED-4DB2-BD59-A6C34878D82A}">
                    <a16:rowId xmlns:a16="http://schemas.microsoft.com/office/drawing/2014/main" val="2984805002"/>
                  </a:ext>
                </a:extLst>
              </a:tr>
              <a:tr h="79823">
                <a:tc gridSpan="3">
                  <a:txBody>
                    <a:bodyPr/>
                    <a:lstStyle/>
                    <a:p>
                      <a:pPr algn="l" fontAlgn="ctr"/>
                      <a:r>
                        <a:rPr lang="ko-KR" altLang="en-US" sz="800" b="1" i="0" u="none" strike="noStrike">
                          <a:solidFill>
                            <a:srgbClr val="000000"/>
                          </a:solidFill>
                          <a:effectLst/>
                          <a:latin typeface="Arial" panose="020B0604020202020204" pitchFamily="34" charset="0"/>
                          <a:ea typeface="+mn-ea"/>
                          <a:cs typeface="Arial" panose="020B0604020202020204" pitchFamily="34" charset="0"/>
                        </a:rPr>
                        <a:t>평균인원</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hMerge="1">
                  <a:txBody>
                    <a:bodyPr/>
                    <a:lstStyle/>
                    <a:p>
                      <a:pPr latinLnBrk="1"/>
                      <a:endParaRPr lang="ko-KR" altLang="en-US"/>
                    </a:p>
                  </a:txBody>
                  <a:tcPr/>
                </a:tc>
                <a:tc hMerge="1">
                  <a:txBody>
                    <a:bodyPr/>
                    <a:lstStyle/>
                    <a:p>
                      <a:pPr latinLnBrk="1"/>
                      <a:endParaRPr lang="ko-KR" altLang="en-US"/>
                    </a:p>
                  </a:txBody>
                  <a:tcPr/>
                </a:tc>
                <a:tc>
                  <a:txBody>
                    <a:bodyPr/>
                    <a:lstStyle/>
                    <a:p>
                      <a:pPr algn="r" rtl="0" fontAlgn="ctr"/>
                      <a:r>
                        <a:rPr lang="en-US" altLang="ko-KR" sz="800" b="0" i="0" u="none" strike="noStrike">
                          <a:solidFill>
                            <a:srgbClr val="000000"/>
                          </a:solidFill>
                          <a:effectLst/>
                          <a:latin typeface="Arial" panose="020B0604020202020204" pitchFamily="34" charset="0"/>
                          <a:ea typeface="+mn-ea"/>
                          <a:cs typeface="Arial" panose="020B0604020202020204" pitchFamily="34" charset="0"/>
                        </a:rPr>
                        <a:t>-</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800" b="1" i="0" u="none" strike="noStrike" dirty="0">
                          <a:solidFill>
                            <a:srgbClr val="000000"/>
                          </a:solidFill>
                          <a:effectLst/>
                          <a:latin typeface="Arial" panose="020B0604020202020204" pitchFamily="34" charset="0"/>
                          <a:ea typeface="+mn-ea"/>
                          <a:cs typeface="Arial" panose="020B0604020202020204" pitchFamily="34" charset="0"/>
                        </a:rPr>
                        <a:t>2</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800" b="1" i="0" u="none" strike="noStrike" dirty="0">
                          <a:solidFill>
                            <a:srgbClr val="000000"/>
                          </a:solidFill>
                          <a:effectLst/>
                          <a:latin typeface="Arial" panose="020B0604020202020204" pitchFamily="34" charset="0"/>
                          <a:ea typeface="+mn-ea"/>
                          <a:cs typeface="Arial" panose="020B0604020202020204" pitchFamily="34" charset="0"/>
                        </a:rPr>
                        <a:t>6</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800" b="1" i="0" u="none" strike="noStrike">
                          <a:solidFill>
                            <a:srgbClr val="000000"/>
                          </a:solidFill>
                          <a:effectLst/>
                          <a:latin typeface="Arial" panose="020B0604020202020204" pitchFamily="34" charset="0"/>
                          <a:ea typeface="+mn-ea"/>
                          <a:cs typeface="Arial" panose="020B0604020202020204" pitchFamily="34" charset="0"/>
                        </a:rPr>
                        <a:t>6</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800" b="1" i="0" u="none" strike="noStrike">
                          <a:solidFill>
                            <a:srgbClr val="000000"/>
                          </a:solidFill>
                          <a:effectLst/>
                          <a:latin typeface="Arial" panose="020B0604020202020204" pitchFamily="34" charset="0"/>
                          <a:ea typeface="+mn-ea"/>
                          <a:cs typeface="Arial" panose="020B0604020202020204" pitchFamily="34" charset="0"/>
                        </a:rPr>
                        <a:t>6</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800" b="1" i="0" u="none" strike="noStrike">
                          <a:solidFill>
                            <a:srgbClr val="000000"/>
                          </a:solidFill>
                          <a:effectLst/>
                          <a:latin typeface="Arial" panose="020B0604020202020204" pitchFamily="34" charset="0"/>
                          <a:ea typeface="+mn-ea"/>
                          <a:cs typeface="Arial" panose="020B0604020202020204" pitchFamily="34" charset="0"/>
                        </a:rPr>
                        <a:t>6</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3041846164"/>
                  </a:ext>
                </a:extLst>
              </a:tr>
              <a:tr h="79823">
                <a:tc>
                  <a:txBody>
                    <a:bodyPr/>
                    <a:lstStyle/>
                    <a:p>
                      <a:pPr algn="l" fontAlgn="ctr"/>
                      <a:r>
                        <a:rPr lang="ko-KR" altLang="en-US" sz="800" b="0" i="0" u="none" strike="noStrike">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ctr"/>
                      <a:r>
                        <a:rPr lang="ko-KR" altLang="en-US" sz="800" b="0" i="0" u="none" strike="noStrike">
                          <a:solidFill>
                            <a:srgbClr val="000000"/>
                          </a:solidFill>
                          <a:effectLst/>
                          <a:latin typeface="Arial" panose="020B0604020202020204" pitchFamily="34" charset="0"/>
                          <a:ea typeface="+mn-ea"/>
                          <a:cs typeface="Arial" panose="020B0604020202020204" pitchFamily="34" charset="0"/>
                        </a:rPr>
                        <a:t>임원</a:t>
                      </a: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hMerge="1">
                  <a:txBody>
                    <a:bodyPr/>
                    <a:lstStyle/>
                    <a:p>
                      <a:pPr latinLnBrk="1"/>
                      <a:endParaRPr lang="ko-KR" altLang="en-US"/>
                    </a:p>
                  </a:txBody>
                  <a:tcPr/>
                </a:tc>
                <a:tc>
                  <a:txBody>
                    <a:bodyPr/>
                    <a:lstStyle/>
                    <a:p>
                      <a:pPr algn="r" rtl="0" fontAlgn="ctr"/>
                      <a:r>
                        <a:rPr lang="en-US" altLang="ko-KR" sz="800" b="0" i="0" u="none" strike="noStrike">
                          <a:solidFill>
                            <a:srgbClr val="000000"/>
                          </a:solidFill>
                          <a:effectLst/>
                          <a:latin typeface="Arial" panose="020B0604020202020204" pitchFamily="34" charset="0"/>
                          <a:ea typeface="+mn-ea"/>
                          <a:cs typeface="Arial" panose="020B0604020202020204" pitchFamily="34" charset="0"/>
                        </a:rPr>
                        <a:t>-</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800" b="1" i="0" u="none" strike="noStrike">
                          <a:solidFill>
                            <a:srgbClr val="000000"/>
                          </a:solidFill>
                          <a:effectLst/>
                          <a:latin typeface="Arial" panose="020B0604020202020204" pitchFamily="34" charset="0"/>
                          <a:ea typeface="+mn-ea"/>
                          <a:cs typeface="Arial" panose="020B0604020202020204" pitchFamily="34" charset="0"/>
                        </a:rPr>
                        <a:t>1</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800" b="1" i="0" u="none" strike="noStrike" dirty="0">
                          <a:solidFill>
                            <a:srgbClr val="000000"/>
                          </a:solidFill>
                          <a:effectLst/>
                          <a:latin typeface="Arial" panose="020B0604020202020204" pitchFamily="34" charset="0"/>
                          <a:ea typeface="+mn-ea"/>
                          <a:cs typeface="Arial" panose="020B0604020202020204" pitchFamily="34" charset="0"/>
                        </a:rPr>
                        <a:t>1</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800" b="1" i="0" u="none" strike="noStrike" dirty="0">
                          <a:solidFill>
                            <a:srgbClr val="000000"/>
                          </a:solidFill>
                          <a:effectLst/>
                          <a:latin typeface="Arial" panose="020B0604020202020204" pitchFamily="34" charset="0"/>
                          <a:ea typeface="+mn-ea"/>
                          <a:cs typeface="Arial" panose="020B0604020202020204" pitchFamily="34" charset="0"/>
                        </a:rPr>
                        <a:t>1</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800" b="1" i="0" u="none" strike="noStrike" dirty="0">
                          <a:solidFill>
                            <a:srgbClr val="000000"/>
                          </a:solidFill>
                          <a:effectLst/>
                          <a:latin typeface="Arial" panose="020B0604020202020204" pitchFamily="34" charset="0"/>
                          <a:ea typeface="+mn-ea"/>
                          <a:cs typeface="Arial" panose="020B0604020202020204" pitchFamily="34" charset="0"/>
                        </a:rPr>
                        <a:t>1</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800" b="1" i="0" u="none" strike="noStrike" dirty="0">
                          <a:solidFill>
                            <a:srgbClr val="000000"/>
                          </a:solidFill>
                          <a:effectLst/>
                          <a:latin typeface="Arial" panose="020B0604020202020204" pitchFamily="34" charset="0"/>
                          <a:ea typeface="+mn-ea"/>
                          <a:cs typeface="Arial" panose="020B0604020202020204" pitchFamily="34" charset="0"/>
                        </a:rPr>
                        <a:t>1</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1245771974"/>
                  </a:ext>
                </a:extLst>
              </a:tr>
              <a:tr h="79823">
                <a:tc>
                  <a:txBody>
                    <a:bodyPr/>
                    <a:lstStyle/>
                    <a:p>
                      <a:pPr algn="l" fontAlgn="ctr"/>
                      <a:r>
                        <a:rPr lang="ko-KR" altLang="en-US" sz="800" b="0" i="0" u="none" strike="noStrike">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en-US" sz="800" b="0" i="0" u="none" strike="noStrike">
                          <a:solidFill>
                            <a:srgbClr val="000000"/>
                          </a:solidFill>
                          <a:effectLst/>
                          <a:latin typeface="Arial" panose="020B0604020202020204" pitchFamily="34" charset="0"/>
                          <a:ea typeface="+mn-ea"/>
                          <a:cs typeface="Arial" panose="020B0604020202020204" pitchFamily="34" charset="0"/>
                        </a:rPr>
                        <a:t>key man</a:t>
                      </a: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mn-ea"/>
                          <a:cs typeface="Arial" panose="020B0604020202020204" pitchFamily="34" charset="0"/>
                        </a:rPr>
                        <a:t>-</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mn-ea"/>
                          <a:cs typeface="Arial" panose="020B0604020202020204" pitchFamily="34" charset="0"/>
                        </a:rPr>
                        <a:t>1</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mn-ea"/>
                          <a:cs typeface="Arial" panose="020B0604020202020204" pitchFamily="34" charset="0"/>
                        </a:rPr>
                        <a:t>1</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mn-ea"/>
                          <a:cs typeface="Arial" panose="020B0604020202020204" pitchFamily="34" charset="0"/>
                        </a:rPr>
                        <a:t>1</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mn-ea"/>
                          <a:cs typeface="Arial" panose="020B0604020202020204" pitchFamily="34" charset="0"/>
                        </a:rPr>
                        <a:t>1</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mn-ea"/>
                          <a:cs typeface="Arial" panose="020B0604020202020204" pitchFamily="34" charset="0"/>
                        </a:rPr>
                        <a:t>1</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extLst>
                  <a:ext uri="{0D108BD9-81ED-4DB2-BD59-A6C34878D82A}">
                    <a16:rowId xmlns:a16="http://schemas.microsoft.com/office/drawing/2014/main" val="3344435897"/>
                  </a:ext>
                </a:extLst>
              </a:tr>
              <a:tr h="79823">
                <a:tc>
                  <a:txBody>
                    <a:bodyPr/>
                    <a:lstStyle/>
                    <a:p>
                      <a:pPr algn="l" fontAlgn="ctr"/>
                      <a:r>
                        <a:rPr lang="ko-KR" altLang="en-US" sz="800" b="0" i="0" u="none" strike="noStrike">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mn-ea"/>
                          <a:cs typeface="Arial" panose="020B0604020202020204" pitchFamily="34" charset="0"/>
                        </a:rPr>
                        <a:t>일반</a:t>
                      </a:r>
                    </a:p>
                  </a:txBody>
                  <a:tcPr marL="36000" marR="36000" marT="0" marB="0" anchor="ctr">
                    <a:lnL w="6350" cap="flat" cmpd="sng" algn="ctr">
                      <a:solidFill>
                        <a:srgbClr val="00338D"/>
                      </a:solidFill>
                      <a:prstDash val="dot"/>
                      <a:round/>
                      <a:headEnd type="none" w="med" len="med"/>
                      <a:tailEnd type="none" w="med" len="med"/>
                    </a:lnL>
                    <a:lnR>
                      <a:noFill/>
                    </a:lnR>
                    <a:lnT>
                      <a:noFill/>
                    </a:lnT>
                    <a:lnB w="6350" cap="flat" cmpd="sng" algn="ctr">
                      <a:solidFill>
                        <a:srgbClr val="00338D"/>
                      </a:solidFill>
                      <a:prstDash val="dot"/>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mn-ea"/>
                          <a:cs typeface="Arial" panose="020B0604020202020204" pitchFamily="34" charset="0"/>
                        </a:rPr>
                        <a:t>-</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mn-ea"/>
                          <a:cs typeface="Arial" panose="020B0604020202020204" pitchFamily="34" charset="0"/>
                        </a:rPr>
                        <a:t>-</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mn-ea"/>
                          <a:cs typeface="Arial" panose="020B0604020202020204" pitchFamily="34" charset="0"/>
                        </a:rPr>
                        <a:t>-</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mn-ea"/>
                          <a:cs typeface="Arial" panose="020B0604020202020204" pitchFamily="34" charset="0"/>
                        </a:rPr>
                        <a:t>-</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mn-ea"/>
                          <a:cs typeface="Arial" panose="020B0604020202020204" pitchFamily="34" charset="0"/>
                        </a:rPr>
                        <a:t>-</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mn-ea"/>
                          <a:cs typeface="Arial" panose="020B0604020202020204" pitchFamily="34" charset="0"/>
                        </a:rPr>
                        <a:t>-</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1396940799"/>
                  </a:ext>
                </a:extLst>
              </a:tr>
              <a:tr h="79823">
                <a:tc>
                  <a:txBody>
                    <a:bodyPr/>
                    <a:lstStyle/>
                    <a:p>
                      <a:pPr algn="l" fontAlgn="ctr"/>
                      <a:r>
                        <a:rPr lang="ko-KR" altLang="en-US" sz="800" b="0" i="0" u="none" strike="noStrike">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ctr"/>
                      <a:r>
                        <a:rPr lang="ko-KR" altLang="en-US" sz="800" b="0" i="0" u="none" strike="noStrike">
                          <a:solidFill>
                            <a:srgbClr val="000000"/>
                          </a:solidFill>
                          <a:effectLst/>
                          <a:latin typeface="Arial" panose="020B0604020202020204" pitchFamily="34" charset="0"/>
                          <a:ea typeface="+mn-ea"/>
                          <a:cs typeface="Arial" panose="020B0604020202020204" pitchFamily="34" charset="0"/>
                        </a:rPr>
                        <a:t>간접</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rtl="0" fontAlgn="ctr"/>
                      <a:r>
                        <a:rPr lang="en-US" altLang="ko-KR" sz="800" b="0" i="0" u="none" strike="noStrike">
                          <a:solidFill>
                            <a:srgbClr val="000000"/>
                          </a:solidFill>
                          <a:effectLst/>
                          <a:latin typeface="Arial" panose="020B0604020202020204" pitchFamily="34" charset="0"/>
                          <a:ea typeface="+mn-ea"/>
                          <a:cs typeface="Arial" panose="020B0604020202020204" pitchFamily="34" charset="0"/>
                        </a:rPr>
                        <a:t>-</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800" b="1" i="0" u="none" strike="noStrike" dirty="0">
                          <a:solidFill>
                            <a:srgbClr val="000000"/>
                          </a:solidFill>
                          <a:effectLst/>
                          <a:latin typeface="Arial" panose="020B0604020202020204" pitchFamily="34" charset="0"/>
                          <a:ea typeface="+mn-ea"/>
                          <a:cs typeface="Arial" panose="020B0604020202020204" pitchFamily="34" charset="0"/>
                        </a:rPr>
                        <a:t>2</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800" b="1" i="0" u="none" strike="noStrike" dirty="0">
                          <a:solidFill>
                            <a:srgbClr val="000000"/>
                          </a:solidFill>
                          <a:effectLst/>
                          <a:latin typeface="Arial" panose="020B0604020202020204" pitchFamily="34" charset="0"/>
                          <a:ea typeface="+mn-ea"/>
                          <a:cs typeface="Arial" panose="020B0604020202020204" pitchFamily="34" charset="0"/>
                        </a:rPr>
                        <a:t>5</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800" b="1" i="0" u="none" strike="noStrike" dirty="0">
                          <a:solidFill>
                            <a:srgbClr val="000000"/>
                          </a:solidFill>
                          <a:effectLst/>
                          <a:latin typeface="Arial" panose="020B0604020202020204" pitchFamily="34" charset="0"/>
                          <a:ea typeface="+mn-ea"/>
                          <a:cs typeface="Arial" panose="020B0604020202020204" pitchFamily="34" charset="0"/>
                        </a:rPr>
                        <a:t>5</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800" b="1" i="0" u="none" strike="noStrike" dirty="0">
                          <a:solidFill>
                            <a:srgbClr val="000000"/>
                          </a:solidFill>
                          <a:effectLst/>
                          <a:latin typeface="Arial" panose="020B0604020202020204" pitchFamily="34" charset="0"/>
                          <a:ea typeface="+mn-ea"/>
                          <a:cs typeface="Arial" panose="020B0604020202020204" pitchFamily="34" charset="0"/>
                        </a:rPr>
                        <a:t>5</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800" b="1" i="0" u="none" strike="noStrike" dirty="0">
                          <a:solidFill>
                            <a:srgbClr val="000000"/>
                          </a:solidFill>
                          <a:effectLst/>
                          <a:latin typeface="Arial" panose="020B0604020202020204" pitchFamily="34" charset="0"/>
                          <a:ea typeface="+mn-ea"/>
                          <a:cs typeface="Arial" panose="020B0604020202020204" pitchFamily="34" charset="0"/>
                        </a:rPr>
                        <a:t>5</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1647820179"/>
                  </a:ext>
                </a:extLst>
              </a:tr>
              <a:tr h="79823">
                <a:tc>
                  <a:txBody>
                    <a:bodyPr/>
                    <a:lstStyle/>
                    <a:p>
                      <a:pPr algn="l" fontAlgn="ctr"/>
                      <a:r>
                        <a:rPr lang="ko-KR" altLang="en-US" sz="800" b="0" i="0" u="none" strike="noStrike">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en-US" sz="800" b="0" i="0" u="none" strike="noStrike">
                          <a:solidFill>
                            <a:srgbClr val="000000"/>
                          </a:solidFill>
                          <a:effectLst/>
                          <a:latin typeface="Arial" panose="020B0604020202020204" pitchFamily="34" charset="0"/>
                          <a:ea typeface="+mn-ea"/>
                          <a:cs typeface="Arial" panose="020B0604020202020204" pitchFamily="34" charset="0"/>
                        </a:rPr>
                        <a:t>key man</a:t>
                      </a:r>
                      <a:endParaRPr lang="en-US" sz="800" b="0" i="0" u="none" strike="noStrike" baseline="30000">
                        <a:solidFill>
                          <a:srgbClr val="000000"/>
                        </a:solidFill>
                        <a:effectLst/>
                        <a:latin typeface="Arial" panose="020B0604020202020204" pitchFamily="34" charset="0"/>
                        <a:ea typeface="+mn-ea"/>
                        <a:cs typeface="Arial" panose="020B0604020202020204" pitchFamily="34" charset="0"/>
                      </a:endParaRP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mn-ea"/>
                          <a:cs typeface="Arial" panose="020B0604020202020204" pitchFamily="34" charset="0"/>
                        </a:rPr>
                        <a:t>-</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mn-ea"/>
                          <a:cs typeface="Arial" panose="020B0604020202020204" pitchFamily="34" charset="0"/>
                        </a:rPr>
                        <a:t>-</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mn-ea"/>
                          <a:cs typeface="Arial" panose="020B0604020202020204" pitchFamily="34" charset="0"/>
                        </a:rPr>
                        <a:t>-</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mn-ea"/>
                          <a:cs typeface="Arial" panose="020B0604020202020204" pitchFamily="34" charset="0"/>
                        </a:rPr>
                        <a:t>-</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mn-ea"/>
                          <a:cs typeface="Arial" panose="020B0604020202020204" pitchFamily="34" charset="0"/>
                        </a:rPr>
                        <a:t>-</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mn-ea"/>
                          <a:cs typeface="Arial" panose="020B0604020202020204" pitchFamily="34" charset="0"/>
                        </a:rPr>
                        <a:t>-</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extLst>
                  <a:ext uri="{0D108BD9-81ED-4DB2-BD59-A6C34878D82A}">
                    <a16:rowId xmlns:a16="http://schemas.microsoft.com/office/drawing/2014/main" val="2518778725"/>
                  </a:ext>
                </a:extLst>
              </a:tr>
              <a:tr h="79823">
                <a:tc>
                  <a:txBody>
                    <a:bodyPr/>
                    <a:lstStyle/>
                    <a:p>
                      <a:pPr algn="l" fontAlgn="ctr"/>
                      <a:r>
                        <a:rPr lang="ko-KR" altLang="en-US" sz="800" b="0" i="0" u="none" strike="noStrike">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l" fontAlgn="ctr"/>
                      <a:r>
                        <a:rPr lang="ko-KR" altLang="en-US" sz="800" b="0" i="0" u="none" strike="noStrike">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l" fontAlgn="ctr"/>
                      <a:r>
                        <a:rPr lang="ko-KR" altLang="en-US" sz="800" b="0" i="0" u="none" strike="noStrike">
                          <a:solidFill>
                            <a:srgbClr val="000000"/>
                          </a:solidFill>
                          <a:effectLst/>
                          <a:latin typeface="Arial" panose="020B0604020202020204" pitchFamily="34" charset="0"/>
                          <a:ea typeface="+mn-ea"/>
                          <a:cs typeface="Arial" panose="020B0604020202020204" pitchFamily="34" charset="0"/>
                        </a:rPr>
                        <a:t>일반</a:t>
                      </a:r>
                    </a:p>
                  </a:txBody>
                  <a:tcPr marL="36000" marR="36000" marT="0" marB="0" anchor="ctr">
                    <a:lnL w="6350" cap="flat" cmpd="sng" algn="ctr">
                      <a:solidFill>
                        <a:srgbClr val="00338D"/>
                      </a:solidFill>
                      <a:prstDash val="dot"/>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mn-ea"/>
                          <a:cs typeface="Arial" panose="020B0604020202020204" pitchFamily="34" charset="0"/>
                        </a:rPr>
                        <a:t>-</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mn-ea"/>
                          <a:cs typeface="Arial" panose="020B0604020202020204" pitchFamily="34" charset="0"/>
                        </a:rPr>
                        <a:t>2</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mn-ea"/>
                          <a:cs typeface="Arial" panose="020B0604020202020204" pitchFamily="34" charset="0"/>
                        </a:rPr>
                        <a:t>5</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mn-ea"/>
                          <a:cs typeface="Arial" panose="020B0604020202020204" pitchFamily="34" charset="0"/>
                        </a:rPr>
                        <a:t>5</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mn-ea"/>
                          <a:cs typeface="Arial" panose="020B0604020202020204" pitchFamily="34" charset="0"/>
                        </a:rPr>
                        <a:t>5</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mn-ea"/>
                          <a:cs typeface="Arial" panose="020B0604020202020204" pitchFamily="34" charset="0"/>
                        </a:rPr>
                        <a:t>5</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3480113326"/>
                  </a:ext>
                </a:extLst>
              </a:tr>
              <a:tr h="79823">
                <a:tc gridSpan="3">
                  <a:txBody>
                    <a:bodyPr/>
                    <a:lstStyle/>
                    <a:p>
                      <a:pPr algn="l" fontAlgn="ctr"/>
                      <a:r>
                        <a:rPr lang="en-US" sz="800" b="1" i="0" u="none" strike="noStrike">
                          <a:solidFill>
                            <a:srgbClr val="000000"/>
                          </a:solidFill>
                          <a:effectLst/>
                          <a:latin typeface="Arial" panose="020B0604020202020204" pitchFamily="34" charset="0"/>
                          <a:ea typeface="+mn-ea"/>
                          <a:cs typeface="Arial" panose="020B0604020202020204" pitchFamily="34" charset="0"/>
                        </a:rPr>
                        <a:t>Per capita</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hMerge="1">
                  <a:txBody>
                    <a:bodyPr/>
                    <a:lstStyle/>
                    <a:p>
                      <a:pPr latinLnBrk="1"/>
                      <a:endParaRPr lang="ko-KR" altLang="en-US"/>
                    </a:p>
                  </a:txBody>
                  <a:tcPr/>
                </a:tc>
                <a:tc hMerge="1">
                  <a:txBody>
                    <a:bodyPr/>
                    <a:lstStyle/>
                    <a:p>
                      <a:pPr latinLnBrk="1"/>
                      <a:endParaRPr lang="ko-KR" altLang="en-US"/>
                    </a:p>
                  </a:txBody>
                  <a:tcPr/>
                </a:tc>
                <a:tc>
                  <a:txBody>
                    <a:bodyPr/>
                    <a:lstStyle/>
                    <a:p>
                      <a:pPr algn="r" rtl="0" fontAlgn="ctr"/>
                      <a:r>
                        <a:rPr lang="en-US" altLang="ko-KR" sz="800" b="0" i="0" u="none" strike="noStrike" dirty="0">
                          <a:solidFill>
                            <a:srgbClr val="000000"/>
                          </a:solidFill>
                          <a:effectLst/>
                          <a:latin typeface="Arial" panose="020B0604020202020204" pitchFamily="34" charset="0"/>
                          <a:ea typeface="+mn-ea"/>
                          <a:cs typeface="Arial" panose="020B0604020202020204" pitchFamily="34" charset="0"/>
                        </a:rPr>
                        <a:t>-</a:t>
                      </a:r>
                      <a:r>
                        <a:rPr lang="ko-KR" altLang="en-US" sz="800" b="0" i="0" u="none" strike="noStrike" dirty="0">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dirty="0">
                          <a:solidFill>
                            <a:srgbClr val="000000"/>
                          </a:solidFill>
                          <a:effectLst/>
                          <a:latin typeface="Arial" panose="020B0604020202020204" pitchFamily="34" charset="0"/>
                          <a:ea typeface="맑은 고딕" panose="020B0503020000020004" pitchFamily="50" charset="-127"/>
                        </a:rPr>
                        <a:t>$61,367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$61,223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$62,483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$64,045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dirty="0">
                          <a:solidFill>
                            <a:srgbClr val="000000"/>
                          </a:solidFill>
                          <a:effectLst/>
                          <a:latin typeface="Arial" panose="020B0604020202020204" pitchFamily="34" charset="0"/>
                          <a:ea typeface="맑은 고딕" panose="020B0503020000020004" pitchFamily="50" charset="-127"/>
                        </a:rPr>
                        <a:t>$65,646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3838425941"/>
                  </a:ext>
                </a:extLst>
              </a:tr>
              <a:tr h="79823">
                <a:tc>
                  <a:txBody>
                    <a:bodyPr/>
                    <a:lstStyle/>
                    <a:p>
                      <a:pPr algn="l" fontAlgn="ctr"/>
                      <a:r>
                        <a:rPr lang="ko-KR" altLang="en-US" sz="800" b="0" i="0" u="none" strike="noStrike">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ctr"/>
                      <a:r>
                        <a:rPr lang="ko-KR" altLang="en-US" sz="800" b="0" i="0" u="none" strike="noStrike">
                          <a:solidFill>
                            <a:srgbClr val="000000"/>
                          </a:solidFill>
                          <a:effectLst/>
                          <a:latin typeface="Arial" panose="020B0604020202020204" pitchFamily="34" charset="0"/>
                          <a:ea typeface="+mn-ea"/>
                          <a:cs typeface="Arial" panose="020B0604020202020204" pitchFamily="34" charset="0"/>
                        </a:rPr>
                        <a:t>임원</a:t>
                      </a: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hMerge="1">
                  <a:txBody>
                    <a:bodyPr/>
                    <a:lstStyle/>
                    <a:p>
                      <a:pPr latinLnBrk="1"/>
                      <a:endParaRPr lang="ko-KR" altLang="en-US"/>
                    </a:p>
                  </a:txBody>
                  <a:tcPr/>
                </a:tc>
                <a:tc>
                  <a:txBody>
                    <a:bodyPr/>
                    <a:lstStyle/>
                    <a:p>
                      <a:pPr algn="r" rtl="0" fontAlgn="ctr"/>
                      <a:r>
                        <a:rPr lang="ko-KR" altLang="en-US" sz="800" b="0" i="0" u="none" strike="noStrike" dirty="0">
                          <a:solidFill>
                            <a:srgbClr val="000000"/>
                          </a:solidFill>
                          <a:effectLst/>
                          <a:latin typeface="Arial" panose="020B0604020202020204" pitchFamily="34" charset="0"/>
                          <a:ea typeface="+mn-ea"/>
                          <a:cs typeface="Arial" panose="020B0604020202020204" pitchFamily="34" charset="0"/>
                        </a:rPr>
                        <a:t>　</a:t>
                      </a:r>
                      <a:r>
                        <a:rPr lang="en-US" altLang="ko-KR" sz="800" b="0" i="0" u="none" strike="noStrike" dirty="0">
                          <a:solidFill>
                            <a:srgbClr val="000000"/>
                          </a:solidFill>
                          <a:effectLst/>
                          <a:latin typeface="Arial" panose="020B0604020202020204" pitchFamily="34" charset="0"/>
                          <a:ea typeface="+mn-ea"/>
                          <a:cs typeface="Arial" panose="020B0604020202020204" pitchFamily="34" charset="0"/>
                        </a:rPr>
                        <a:t>-</a:t>
                      </a:r>
                      <a:endParaRPr lang="ko-KR" altLang="en-US" sz="800" b="0" i="0" u="none" strike="noStrike" dirty="0">
                        <a:solidFill>
                          <a:srgbClr val="000000"/>
                        </a:solidFill>
                        <a:effectLst/>
                        <a:latin typeface="Arial" panose="020B0604020202020204" pitchFamily="34" charset="0"/>
                        <a:ea typeface="+mn-ea"/>
                        <a:cs typeface="Arial" panose="020B0604020202020204" pitchFamily="34" charset="0"/>
                      </a:endParaRP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800" b="0" i="0" u="none" strike="noStrike" dirty="0">
                          <a:solidFill>
                            <a:srgbClr val="000000"/>
                          </a:solidFill>
                          <a:effectLst/>
                          <a:latin typeface="Arial" panose="020B0604020202020204" pitchFamily="34" charset="0"/>
                          <a:ea typeface="+mn-ea"/>
                          <a:cs typeface="Arial" panose="020B0604020202020204" pitchFamily="34" charset="0"/>
                        </a:rPr>
                        <a:t>-</a:t>
                      </a:r>
                      <a:endParaRPr lang="ko-KR" altLang="en-US" sz="800" b="0" i="0" u="none" strike="noStrike" dirty="0">
                        <a:solidFill>
                          <a:srgbClr val="000000"/>
                        </a:solidFill>
                        <a:effectLst/>
                        <a:latin typeface="Arial" panose="020B0604020202020204" pitchFamily="34" charset="0"/>
                        <a:ea typeface="+mn-ea"/>
                        <a:cs typeface="Arial" panose="020B0604020202020204" pitchFamily="34" charset="0"/>
                      </a:endParaRP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800" b="0" i="0" u="none" strike="noStrike" dirty="0">
                          <a:solidFill>
                            <a:srgbClr val="000000"/>
                          </a:solidFill>
                          <a:effectLst/>
                          <a:latin typeface="Arial" panose="020B0604020202020204" pitchFamily="34" charset="0"/>
                          <a:ea typeface="+mn-ea"/>
                          <a:cs typeface="Arial" panose="020B0604020202020204" pitchFamily="34" charset="0"/>
                        </a:rPr>
                        <a:t>-</a:t>
                      </a:r>
                      <a:r>
                        <a:rPr lang="ko-KR" altLang="en-US" sz="800" b="0" i="0" u="none" strike="noStrike" dirty="0">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800" b="0" i="0" u="none" strike="noStrike" dirty="0">
                          <a:solidFill>
                            <a:srgbClr val="000000"/>
                          </a:solidFill>
                          <a:effectLst/>
                          <a:latin typeface="Arial" panose="020B0604020202020204" pitchFamily="34" charset="0"/>
                          <a:ea typeface="+mn-ea"/>
                          <a:cs typeface="Arial" panose="020B0604020202020204" pitchFamily="34" charset="0"/>
                        </a:rPr>
                        <a:t>-</a:t>
                      </a:r>
                      <a:r>
                        <a:rPr lang="ko-KR" altLang="en-US" sz="800" b="0" i="0" u="none" strike="noStrike" dirty="0">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ko-KR" altLang="en-US" sz="800" b="0" i="0" u="none" strike="noStrike" dirty="0">
                          <a:solidFill>
                            <a:srgbClr val="000000"/>
                          </a:solidFill>
                          <a:effectLst/>
                          <a:latin typeface="Arial" panose="020B0604020202020204" pitchFamily="34" charset="0"/>
                          <a:ea typeface="+mn-ea"/>
                          <a:cs typeface="Arial" panose="020B0604020202020204" pitchFamily="34" charset="0"/>
                        </a:rPr>
                        <a:t>　</a:t>
                      </a:r>
                      <a:r>
                        <a:rPr lang="en-US" altLang="ko-KR" sz="800" b="0" i="0" u="none" strike="noStrike" dirty="0">
                          <a:solidFill>
                            <a:srgbClr val="000000"/>
                          </a:solidFill>
                          <a:effectLst/>
                          <a:latin typeface="Arial" panose="020B0604020202020204" pitchFamily="34" charset="0"/>
                          <a:ea typeface="+mn-ea"/>
                          <a:cs typeface="Arial" panose="020B0604020202020204" pitchFamily="34" charset="0"/>
                        </a:rPr>
                        <a:t>-</a:t>
                      </a:r>
                      <a:endParaRPr lang="ko-KR" altLang="en-US" sz="800" b="0" i="0" u="none" strike="noStrike" dirty="0">
                        <a:solidFill>
                          <a:srgbClr val="000000"/>
                        </a:solidFill>
                        <a:effectLst/>
                        <a:latin typeface="Arial" panose="020B0604020202020204" pitchFamily="34" charset="0"/>
                        <a:ea typeface="+mn-ea"/>
                        <a:cs typeface="Arial" panose="020B0604020202020204" pitchFamily="34" charset="0"/>
                      </a:endParaRP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800" b="0" i="0" u="none" strike="noStrike" dirty="0">
                          <a:solidFill>
                            <a:srgbClr val="000000"/>
                          </a:solidFill>
                          <a:effectLst/>
                          <a:latin typeface="Arial" panose="020B0604020202020204" pitchFamily="34" charset="0"/>
                          <a:ea typeface="+mn-ea"/>
                          <a:cs typeface="Arial" panose="020B0604020202020204" pitchFamily="34" charset="0"/>
                        </a:rPr>
                        <a:t>-</a:t>
                      </a:r>
                      <a:endParaRPr lang="ko-KR" altLang="en-US" sz="800" b="0" i="0" u="none" strike="noStrike" dirty="0">
                        <a:solidFill>
                          <a:srgbClr val="000000"/>
                        </a:solidFill>
                        <a:effectLst/>
                        <a:latin typeface="Arial" panose="020B0604020202020204" pitchFamily="34" charset="0"/>
                        <a:ea typeface="+mn-ea"/>
                        <a:cs typeface="Arial" panose="020B0604020202020204" pitchFamily="34" charset="0"/>
                      </a:endParaRP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1268869455"/>
                  </a:ext>
                </a:extLst>
              </a:tr>
              <a:tr h="79823">
                <a:tc>
                  <a:txBody>
                    <a:bodyPr/>
                    <a:lstStyle/>
                    <a:p>
                      <a:pPr algn="l" fontAlgn="ctr"/>
                      <a:r>
                        <a:rPr lang="ko-KR" altLang="en-US" sz="800" b="0" i="0" u="none" strike="noStrike">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en-US" sz="800" b="0" i="0" u="none" strike="noStrike">
                          <a:solidFill>
                            <a:srgbClr val="000000"/>
                          </a:solidFill>
                          <a:effectLst/>
                          <a:latin typeface="Arial" panose="020B0604020202020204" pitchFamily="34" charset="0"/>
                          <a:ea typeface="+mn-ea"/>
                          <a:cs typeface="Arial" panose="020B0604020202020204" pitchFamily="34" charset="0"/>
                        </a:rPr>
                        <a:t>key man</a:t>
                      </a: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ko-KR" altLang="en-US" sz="800" b="0" i="0" u="none" strike="noStrike">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800" b="0" i="0" u="none" strike="noStrike" dirty="0">
                          <a:solidFill>
                            <a:srgbClr val="000000"/>
                          </a:solidFill>
                          <a:effectLst/>
                          <a:latin typeface="Arial" panose="020B0604020202020204" pitchFamily="34" charset="0"/>
                          <a:ea typeface="+mn-ea"/>
                          <a:cs typeface="Arial" panose="020B0604020202020204" pitchFamily="34" charset="0"/>
                        </a:rPr>
                        <a:t>$74,212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mn-ea"/>
                          <a:cs typeface="Arial" panose="020B0604020202020204" pitchFamily="34" charset="0"/>
                        </a:rPr>
                        <a:t>$75,473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mn-ea"/>
                          <a:cs typeface="Arial" panose="020B0604020202020204" pitchFamily="34" charset="0"/>
                        </a:rPr>
                        <a:t>$77,360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mn-ea"/>
                          <a:cs typeface="Arial" panose="020B0604020202020204" pitchFamily="34" charset="0"/>
                        </a:rPr>
                        <a:t>$79,294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solidFill>
                      <a:srgbClr val="FFFFFF"/>
                    </a:solidFill>
                  </a:tcPr>
                </a:tc>
                <a:tc>
                  <a:txBody>
                    <a:bodyPr/>
                    <a:lstStyle/>
                    <a:p>
                      <a:pPr algn="r" rtl="0" fontAlgn="ctr"/>
                      <a:r>
                        <a:rPr lang="en-US" altLang="ko-KR" sz="800" b="0" i="0" u="none" strike="noStrike">
                          <a:solidFill>
                            <a:srgbClr val="000000"/>
                          </a:solidFill>
                          <a:effectLst/>
                          <a:latin typeface="Arial" panose="020B0604020202020204" pitchFamily="34" charset="0"/>
                          <a:ea typeface="+mn-ea"/>
                          <a:cs typeface="Arial" panose="020B0604020202020204" pitchFamily="34" charset="0"/>
                        </a:rPr>
                        <a:t>$81,277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extLst>
                  <a:ext uri="{0D108BD9-81ED-4DB2-BD59-A6C34878D82A}">
                    <a16:rowId xmlns:a16="http://schemas.microsoft.com/office/drawing/2014/main" val="1202506426"/>
                  </a:ext>
                </a:extLst>
              </a:tr>
              <a:tr h="79823">
                <a:tc>
                  <a:txBody>
                    <a:bodyPr/>
                    <a:lstStyle/>
                    <a:p>
                      <a:pPr algn="l" fontAlgn="ctr"/>
                      <a:r>
                        <a:rPr lang="ko-KR" altLang="en-US" sz="800" b="0" i="0" u="none" strike="noStrike">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mn-ea"/>
                          <a:cs typeface="Arial" panose="020B0604020202020204" pitchFamily="34" charset="0"/>
                        </a:rPr>
                        <a:t>일반</a:t>
                      </a:r>
                    </a:p>
                  </a:txBody>
                  <a:tcPr marL="36000" marR="36000" marT="0" marB="0" anchor="ctr">
                    <a:lnL w="6350" cap="flat" cmpd="sng" algn="ctr">
                      <a:solidFill>
                        <a:srgbClr val="00338D"/>
                      </a:solidFill>
                      <a:prstDash val="dot"/>
                      <a:round/>
                      <a:headEnd type="none" w="med" len="med"/>
                      <a:tailEnd type="none" w="med" len="med"/>
                    </a:lnL>
                    <a:lnR>
                      <a:noFill/>
                    </a:lnR>
                    <a:lnT>
                      <a:noFill/>
                    </a:lnT>
                    <a:lnB w="6350" cap="flat" cmpd="sng" algn="ctr">
                      <a:solidFill>
                        <a:srgbClr val="00338D"/>
                      </a:solidFill>
                      <a:prstDash val="dot"/>
                      <a:round/>
                      <a:headEnd type="none" w="med" len="med"/>
                      <a:tailEnd type="none" w="med" len="med"/>
                    </a:lnB>
                  </a:tcPr>
                </a:tc>
                <a:tc>
                  <a:txBody>
                    <a:bodyPr/>
                    <a:lstStyle/>
                    <a:p>
                      <a:pPr algn="r" rtl="0" fontAlgn="ctr"/>
                      <a:r>
                        <a:rPr lang="ko-KR" altLang="en-US" sz="800" b="0" i="0" u="none" strike="noStrike" dirty="0">
                          <a:solidFill>
                            <a:srgbClr val="000000"/>
                          </a:solidFill>
                          <a:effectLst/>
                          <a:latin typeface="Arial" panose="020B0604020202020204" pitchFamily="34" charset="0"/>
                          <a:ea typeface="+mn-ea"/>
                          <a:cs typeface="Arial" panose="020B0604020202020204" pitchFamily="34" charset="0"/>
                        </a:rPr>
                        <a:t>　</a:t>
                      </a:r>
                      <a:r>
                        <a:rPr lang="en-US" altLang="ko-KR" sz="800" b="0" i="0" u="none" strike="noStrike" dirty="0">
                          <a:solidFill>
                            <a:srgbClr val="000000"/>
                          </a:solidFill>
                          <a:effectLst/>
                          <a:latin typeface="Arial" panose="020B0604020202020204" pitchFamily="34" charset="0"/>
                          <a:ea typeface="+mn-ea"/>
                          <a:cs typeface="Arial" panose="020B0604020202020204" pitchFamily="34" charset="0"/>
                        </a:rPr>
                        <a:t>-</a:t>
                      </a:r>
                      <a:endParaRPr lang="ko-KR" altLang="en-US" sz="800" b="0" i="0" u="none" strike="noStrike" dirty="0">
                        <a:solidFill>
                          <a:srgbClr val="000000"/>
                        </a:solidFill>
                        <a:effectLst/>
                        <a:latin typeface="Arial" panose="020B0604020202020204" pitchFamily="34" charset="0"/>
                        <a:ea typeface="+mn-ea"/>
                        <a:cs typeface="Arial" panose="020B0604020202020204" pitchFamily="34" charset="0"/>
                      </a:endParaRP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rtl="0" fontAlgn="ctr"/>
                      <a:r>
                        <a:rPr lang="en-US" altLang="ko-KR" sz="800" b="0" i="0" u="none" strike="noStrike" dirty="0">
                          <a:solidFill>
                            <a:srgbClr val="000000"/>
                          </a:solidFill>
                          <a:effectLst/>
                          <a:latin typeface="Arial" panose="020B0604020202020204" pitchFamily="34" charset="0"/>
                          <a:ea typeface="+mn-ea"/>
                          <a:cs typeface="Arial" panose="020B0604020202020204" pitchFamily="34" charset="0"/>
                        </a:rPr>
                        <a:t>-</a:t>
                      </a:r>
                      <a:endParaRPr lang="ko-KR" altLang="en-US" sz="800" b="0" i="0" u="none" strike="noStrike" dirty="0">
                        <a:solidFill>
                          <a:srgbClr val="000000"/>
                        </a:solidFill>
                        <a:effectLst/>
                        <a:latin typeface="Arial" panose="020B0604020202020204" pitchFamily="34" charset="0"/>
                        <a:ea typeface="+mn-ea"/>
                        <a:cs typeface="Arial" panose="020B0604020202020204" pitchFamily="34" charset="0"/>
                      </a:endParaRP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rtl="0" fontAlgn="ctr"/>
                      <a:r>
                        <a:rPr lang="en-US" altLang="ko-KR" sz="800" b="0" i="0" u="none" strike="noStrike" dirty="0">
                          <a:solidFill>
                            <a:srgbClr val="000000"/>
                          </a:solidFill>
                          <a:effectLst/>
                          <a:latin typeface="Arial" panose="020B0604020202020204" pitchFamily="34" charset="0"/>
                          <a:ea typeface="+mn-ea"/>
                          <a:cs typeface="Arial" panose="020B0604020202020204" pitchFamily="34" charset="0"/>
                        </a:rPr>
                        <a:t>-</a:t>
                      </a:r>
                      <a:r>
                        <a:rPr lang="ko-KR" altLang="en-US" sz="800" b="0" i="0" u="none" strike="noStrike" dirty="0">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rtl="0" fontAlgn="ctr"/>
                      <a:r>
                        <a:rPr lang="en-US" altLang="ko-KR" sz="800" b="0" i="0" u="none" strike="noStrike" dirty="0">
                          <a:solidFill>
                            <a:srgbClr val="000000"/>
                          </a:solidFill>
                          <a:effectLst/>
                          <a:latin typeface="Arial" panose="020B0604020202020204" pitchFamily="34" charset="0"/>
                          <a:ea typeface="+mn-ea"/>
                          <a:cs typeface="Arial" panose="020B0604020202020204" pitchFamily="34" charset="0"/>
                        </a:rPr>
                        <a:t>-</a:t>
                      </a:r>
                      <a:r>
                        <a:rPr lang="ko-KR" altLang="en-US" sz="800" b="0" i="0" u="none" strike="noStrike" dirty="0">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rtl="0" fontAlgn="ctr"/>
                      <a:r>
                        <a:rPr lang="ko-KR" altLang="en-US" sz="800" b="0" i="0" u="none" strike="noStrike" dirty="0">
                          <a:solidFill>
                            <a:srgbClr val="000000"/>
                          </a:solidFill>
                          <a:effectLst/>
                          <a:latin typeface="Arial" panose="020B0604020202020204" pitchFamily="34" charset="0"/>
                          <a:ea typeface="+mn-ea"/>
                          <a:cs typeface="Arial" panose="020B0604020202020204" pitchFamily="34" charset="0"/>
                        </a:rPr>
                        <a:t>　</a:t>
                      </a:r>
                      <a:r>
                        <a:rPr lang="en-US" altLang="ko-KR" sz="800" b="0" i="0" u="none" strike="noStrike" dirty="0">
                          <a:solidFill>
                            <a:srgbClr val="000000"/>
                          </a:solidFill>
                          <a:effectLst/>
                          <a:latin typeface="Arial" panose="020B0604020202020204" pitchFamily="34" charset="0"/>
                          <a:ea typeface="+mn-ea"/>
                          <a:cs typeface="Arial" panose="020B0604020202020204" pitchFamily="34" charset="0"/>
                        </a:rPr>
                        <a:t>-</a:t>
                      </a:r>
                      <a:endParaRPr lang="ko-KR" altLang="en-US" sz="800" b="0" i="0" u="none" strike="noStrike" dirty="0">
                        <a:solidFill>
                          <a:srgbClr val="000000"/>
                        </a:solidFill>
                        <a:effectLst/>
                        <a:latin typeface="Arial" panose="020B0604020202020204" pitchFamily="34" charset="0"/>
                        <a:ea typeface="+mn-ea"/>
                        <a:cs typeface="Arial" panose="020B0604020202020204" pitchFamily="34" charset="0"/>
                      </a:endParaRP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solidFill>
                      <a:srgbClr val="FFFFFF"/>
                    </a:solidFill>
                  </a:tcPr>
                </a:tc>
                <a:tc>
                  <a:txBody>
                    <a:bodyPr/>
                    <a:lstStyle/>
                    <a:p>
                      <a:pPr algn="r" rtl="0" fontAlgn="ctr"/>
                      <a:r>
                        <a:rPr lang="en-US" altLang="ko-KR" sz="800" b="0" i="0" u="none" strike="noStrike" dirty="0">
                          <a:solidFill>
                            <a:srgbClr val="000000"/>
                          </a:solidFill>
                          <a:effectLst/>
                          <a:latin typeface="Arial" panose="020B0604020202020204" pitchFamily="34" charset="0"/>
                          <a:ea typeface="+mn-ea"/>
                          <a:cs typeface="Arial" panose="020B0604020202020204" pitchFamily="34" charset="0"/>
                        </a:rPr>
                        <a:t>-</a:t>
                      </a:r>
                      <a:endParaRPr lang="ko-KR" altLang="en-US" sz="800" b="0" i="0" u="none" strike="noStrike" dirty="0">
                        <a:solidFill>
                          <a:srgbClr val="000000"/>
                        </a:solidFill>
                        <a:effectLst/>
                        <a:latin typeface="Arial" panose="020B0604020202020204" pitchFamily="34" charset="0"/>
                        <a:ea typeface="+mn-ea"/>
                        <a:cs typeface="Arial" panose="020B0604020202020204" pitchFamily="34" charset="0"/>
                      </a:endParaRP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3742048813"/>
                  </a:ext>
                </a:extLst>
              </a:tr>
              <a:tr h="79823">
                <a:tc>
                  <a:txBody>
                    <a:bodyPr/>
                    <a:lstStyle/>
                    <a:p>
                      <a:pPr algn="l" fontAlgn="ctr"/>
                      <a:r>
                        <a:rPr lang="ko-KR" altLang="en-US" sz="800" b="0" i="0" u="none" strike="noStrike">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ctr"/>
                      <a:r>
                        <a:rPr lang="ko-KR" altLang="en-US" sz="800" b="0" i="0" u="none" strike="noStrike">
                          <a:solidFill>
                            <a:srgbClr val="000000"/>
                          </a:solidFill>
                          <a:effectLst/>
                          <a:latin typeface="Arial" panose="020B0604020202020204" pitchFamily="34" charset="0"/>
                          <a:ea typeface="+mn-ea"/>
                          <a:cs typeface="Arial" panose="020B0604020202020204" pitchFamily="34" charset="0"/>
                        </a:rPr>
                        <a:t>간접</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rtl="0" fontAlgn="ctr"/>
                      <a:r>
                        <a:rPr lang="ko-KR" altLang="en-US" sz="800" b="0" i="0" u="none" strike="noStrike" dirty="0">
                          <a:solidFill>
                            <a:srgbClr val="000000"/>
                          </a:solidFill>
                          <a:effectLst/>
                          <a:latin typeface="Arial" panose="020B0604020202020204" pitchFamily="34" charset="0"/>
                          <a:ea typeface="+mn-ea"/>
                          <a:cs typeface="Arial" panose="020B0604020202020204" pitchFamily="34" charset="0"/>
                        </a:rPr>
                        <a:t>　</a:t>
                      </a:r>
                      <a:r>
                        <a:rPr lang="en-US" altLang="ko-KR" sz="800" b="0" i="0" u="none" strike="noStrike" dirty="0">
                          <a:solidFill>
                            <a:srgbClr val="000000"/>
                          </a:solidFill>
                          <a:effectLst/>
                          <a:latin typeface="Arial" panose="020B0604020202020204" pitchFamily="34" charset="0"/>
                          <a:ea typeface="+mn-ea"/>
                          <a:cs typeface="Arial" panose="020B0604020202020204" pitchFamily="34" charset="0"/>
                        </a:rPr>
                        <a:t>-</a:t>
                      </a:r>
                      <a:endParaRPr lang="ko-KR" altLang="en-US" sz="800" b="0" i="0" u="none" strike="noStrike" dirty="0">
                        <a:solidFill>
                          <a:srgbClr val="000000"/>
                        </a:solidFill>
                        <a:effectLst/>
                        <a:latin typeface="Arial" panose="020B0604020202020204" pitchFamily="34" charset="0"/>
                        <a:ea typeface="+mn-ea"/>
                        <a:cs typeface="Arial" panose="020B0604020202020204" pitchFamily="34" charset="0"/>
                      </a:endParaRP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800" b="0" i="0" u="none" strike="noStrike" dirty="0">
                          <a:solidFill>
                            <a:srgbClr val="000000"/>
                          </a:solidFill>
                          <a:effectLst/>
                          <a:latin typeface="Arial" panose="020B0604020202020204" pitchFamily="34" charset="0"/>
                          <a:ea typeface="+mn-ea"/>
                          <a:cs typeface="Arial" panose="020B0604020202020204" pitchFamily="34" charset="0"/>
                        </a:rPr>
                        <a:t>-</a:t>
                      </a:r>
                      <a:endParaRPr lang="ko-KR" altLang="en-US" sz="800" b="0" i="0" u="none" strike="noStrike" dirty="0">
                        <a:solidFill>
                          <a:srgbClr val="000000"/>
                        </a:solidFill>
                        <a:effectLst/>
                        <a:latin typeface="Arial" panose="020B0604020202020204" pitchFamily="34" charset="0"/>
                        <a:ea typeface="+mn-ea"/>
                        <a:cs typeface="Arial" panose="020B0604020202020204" pitchFamily="34" charset="0"/>
                      </a:endParaRP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800" b="0" i="0" u="none" strike="noStrike" dirty="0">
                          <a:solidFill>
                            <a:srgbClr val="000000"/>
                          </a:solidFill>
                          <a:effectLst/>
                          <a:latin typeface="Arial" panose="020B0604020202020204" pitchFamily="34" charset="0"/>
                          <a:ea typeface="+mn-ea"/>
                          <a:cs typeface="Arial" panose="020B0604020202020204" pitchFamily="34" charset="0"/>
                        </a:rPr>
                        <a:t>-</a:t>
                      </a:r>
                      <a:r>
                        <a:rPr lang="ko-KR" altLang="en-US" sz="800" b="0" i="0" u="none" strike="noStrike" dirty="0">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800" b="0" i="0" u="none" strike="noStrike" dirty="0">
                          <a:solidFill>
                            <a:srgbClr val="000000"/>
                          </a:solidFill>
                          <a:effectLst/>
                          <a:latin typeface="Arial" panose="020B0604020202020204" pitchFamily="34" charset="0"/>
                          <a:ea typeface="+mn-ea"/>
                          <a:cs typeface="Arial" panose="020B0604020202020204" pitchFamily="34" charset="0"/>
                        </a:rPr>
                        <a:t>-</a:t>
                      </a:r>
                      <a:r>
                        <a:rPr lang="ko-KR" altLang="en-US" sz="800" b="0" i="0" u="none" strike="noStrike" dirty="0">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ko-KR" altLang="en-US" sz="800" b="0" i="0" u="none" strike="noStrike" dirty="0">
                          <a:solidFill>
                            <a:srgbClr val="000000"/>
                          </a:solidFill>
                          <a:effectLst/>
                          <a:latin typeface="Arial" panose="020B0604020202020204" pitchFamily="34" charset="0"/>
                          <a:ea typeface="+mn-ea"/>
                          <a:cs typeface="Arial" panose="020B0604020202020204" pitchFamily="34" charset="0"/>
                        </a:rPr>
                        <a:t>　</a:t>
                      </a:r>
                      <a:r>
                        <a:rPr lang="en-US" altLang="ko-KR" sz="800" b="0" i="0" u="none" strike="noStrike" dirty="0">
                          <a:solidFill>
                            <a:srgbClr val="000000"/>
                          </a:solidFill>
                          <a:effectLst/>
                          <a:latin typeface="Arial" panose="020B0604020202020204" pitchFamily="34" charset="0"/>
                          <a:ea typeface="+mn-ea"/>
                          <a:cs typeface="Arial" panose="020B0604020202020204" pitchFamily="34" charset="0"/>
                        </a:rPr>
                        <a:t>-</a:t>
                      </a:r>
                      <a:endParaRPr lang="ko-KR" altLang="en-US" sz="800" b="0" i="0" u="none" strike="noStrike" dirty="0">
                        <a:solidFill>
                          <a:srgbClr val="000000"/>
                        </a:solidFill>
                        <a:effectLst/>
                        <a:latin typeface="Arial" panose="020B0604020202020204" pitchFamily="34" charset="0"/>
                        <a:ea typeface="+mn-ea"/>
                        <a:cs typeface="Arial" panose="020B0604020202020204" pitchFamily="34" charset="0"/>
                      </a:endParaRP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800" b="0" i="0" u="none" strike="noStrike" dirty="0">
                          <a:solidFill>
                            <a:srgbClr val="000000"/>
                          </a:solidFill>
                          <a:effectLst/>
                          <a:latin typeface="Arial" panose="020B0604020202020204" pitchFamily="34" charset="0"/>
                          <a:ea typeface="+mn-ea"/>
                          <a:cs typeface="Arial" panose="020B0604020202020204" pitchFamily="34" charset="0"/>
                        </a:rPr>
                        <a:t>-</a:t>
                      </a:r>
                      <a:endParaRPr lang="ko-KR" altLang="en-US" sz="800" b="0" i="0" u="none" strike="noStrike" dirty="0">
                        <a:solidFill>
                          <a:srgbClr val="000000"/>
                        </a:solidFill>
                        <a:effectLst/>
                        <a:latin typeface="Arial" panose="020B0604020202020204" pitchFamily="34" charset="0"/>
                        <a:ea typeface="+mn-ea"/>
                        <a:cs typeface="Arial" panose="020B0604020202020204" pitchFamily="34" charset="0"/>
                      </a:endParaRP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554997202"/>
                  </a:ext>
                </a:extLst>
              </a:tr>
              <a:tr h="79823">
                <a:tc>
                  <a:txBody>
                    <a:bodyPr/>
                    <a:lstStyle/>
                    <a:p>
                      <a:pPr algn="l" fontAlgn="ctr"/>
                      <a:r>
                        <a:rPr lang="ko-KR" altLang="en-US" sz="800" b="0" i="0" u="none" strike="noStrike">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en-US" sz="800" b="0" i="0" u="none" strike="noStrike">
                          <a:solidFill>
                            <a:srgbClr val="000000"/>
                          </a:solidFill>
                          <a:effectLst/>
                          <a:latin typeface="Arial" panose="020B0604020202020204" pitchFamily="34" charset="0"/>
                          <a:ea typeface="+mn-ea"/>
                          <a:cs typeface="Arial" panose="020B0604020202020204" pitchFamily="34" charset="0"/>
                        </a:rPr>
                        <a:t>key man</a:t>
                      </a: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ko-KR" altLang="en-US" sz="800" b="0" i="0" u="none" strike="noStrike" dirty="0">
                          <a:solidFill>
                            <a:srgbClr val="000000"/>
                          </a:solidFill>
                          <a:effectLst/>
                          <a:latin typeface="Arial" panose="020B0604020202020204" pitchFamily="34" charset="0"/>
                          <a:ea typeface="+mn-ea"/>
                          <a:cs typeface="Arial" panose="020B0604020202020204" pitchFamily="34" charset="0"/>
                        </a:rPr>
                        <a:t>　</a:t>
                      </a:r>
                      <a:r>
                        <a:rPr lang="en-US" altLang="ko-KR" sz="800" b="0" i="0" u="none" strike="noStrike" dirty="0">
                          <a:solidFill>
                            <a:srgbClr val="000000"/>
                          </a:solidFill>
                          <a:effectLst/>
                          <a:latin typeface="Arial" panose="020B0604020202020204" pitchFamily="34" charset="0"/>
                          <a:ea typeface="+mn-ea"/>
                          <a:cs typeface="Arial" panose="020B0604020202020204" pitchFamily="34" charset="0"/>
                        </a:rPr>
                        <a:t>-</a:t>
                      </a:r>
                      <a:endParaRPr lang="ko-KR" altLang="en-US" sz="800" b="0" i="0" u="none" strike="noStrike" dirty="0">
                        <a:solidFill>
                          <a:srgbClr val="000000"/>
                        </a:solidFill>
                        <a:effectLst/>
                        <a:latin typeface="Arial" panose="020B0604020202020204" pitchFamily="34" charset="0"/>
                        <a:ea typeface="+mn-ea"/>
                        <a:cs typeface="Arial" panose="020B0604020202020204" pitchFamily="34" charset="0"/>
                      </a:endParaRP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800" b="0" i="0" u="none" strike="noStrike" dirty="0">
                          <a:solidFill>
                            <a:srgbClr val="000000"/>
                          </a:solidFill>
                          <a:effectLst/>
                          <a:latin typeface="Arial" panose="020B0604020202020204" pitchFamily="34" charset="0"/>
                          <a:ea typeface="+mn-ea"/>
                          <a:cs typeface="Arial" panose="020B0604020202020204" pitchFamily="34" charset="0"/>
                        </a:rPr>
                        <a:t>-</a:t>
                      </a:r>
                      <a:endParaRPr lang="ko-KR" altLang="en-US" sz="800" b="0" i="0" u="none" strike="noStrike" dirty="0">
                        <a:solidFill>
                          <a:srgbClr val="000000"/>
                        </a:solidFill>
                        <a:effectLst/>
                        <a:latin typeface="Arial" panose="020B0604020202020204" pitchFamily="34" charset="0"/>
                        <a:ea typeface="+mn-ea"/>
                        <a:cs typeface="Arial" panose="020B0604020202020204" pitchFamily="34" charset="0"/>
                      </a:endParaRP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800" b="0" i="0" u="none" strike="noStrike" dirty="0">
                          <a:solidFill>
                            <a:srgbClr val="000000"/>
                          </a:solidFill>
                          <a:effectLst/>
                          <a:latin typeface="Arial" panose="020B0604020202020204" pitchFamily="34" charset="0"/>
                          <a:ea typeface="+mn-ea"/>
                          <a:cs typeface="Arial" panose="020B0604020202020204" pitchFamily="34" charset="0"/>
                        </a:rPr>
                        <a:t>-</a:t>
                      </a:r>
                      <a:r>
                        <a:rPr lang="ko-KR" altLang="en-US" sz="800" b="0" i="0" u="none" strike="noStrike" dirty="0">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800" b="0" i="0" u="none" strike="noStrike" dirty="0">
                          <a:solidFill>
                            <a:srgbClr val="000000"/>
                          </a:solidFill>
                          <a:effectLst/>
                          <a:latin typeface="Arial" panose="020B0604020202020204" pitchFamily="34" charset="0"/>
                          <a:ea typeface="+mn-ea"/>
                          <a:cs typeface="Arial" panose="020B0604020202020204" pitchFamily="34" charset="0"/>
                        </a:rPr>
                        <a:t>-</a:t>
                      </a:r>
                      <a:r>
                        <a:rPr lang="ko-KR" altLang="en-US" sz="800" b="0" i="0" u="none" strike="noStrike" dirty="0">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ko-KR" altLang="en-US" sz="800" b="0" i="0" u="none" strike="noStrike" dirty="0">
                          <a:solidFill>
                            <a:srgbClr val="000000"/>
                          </a:solidFill>
                          <a:effectLst/>
                          <a:latin typeface="Arial" panose="020B0604020202020204" pitchFamily="34" charset="0"/>
                          <a:ea typeface="+mn-ea"/>
                          <a:cs typeface="Arial" panose="020B0604020202020204" pitchFamily="34" charset="0"/>
                        </a:rPr>
                        <a:t>　</a:t>
                      </a:r>
                      <a:r>
                        <a:rPr lang="en-US" altLang="ko-KR" sz="800" b="0" i="0" u="none" strike="noStrike" dirty="0">
                          <a:solidFill>
                            <a:srgbClr val="000000"/>
                          </a:solidFill>
                          <a:effectLst/>
                          <a:latin typeface="Arial" panose="020B0604020202020204" pitchFamily="34" charset="0"/>
                          <a:ea typeface="+mn-ea"/>
                          <a:cs typeface="Arial" panose="020B0604020202020204" pitchFamily="34" charset="0"/>
                        </a:rPr>
                        <a:t>-</a:t>
                      </a:r>
                      <a:endParaRPr lang="ko-KR" altLang="en-US" sz="800" b="0" i="0" u="none" strike="noStrike" dirty="0">
                        <a:solidFill>
                          <a:srgbClr val="000000"/>
                        </a:solidFill>
                        <a:effectLst/>
                        <a:latin typeface="Arial" panose="020B0604020202020204" pitchFamily="34" charset="0"/>
                        <a:ea typeface="+mn-ea"/>
                        <a:cs typeface="Arial" panose="020B0604020202020204" pitchFamily="34" charset="0"/>
                      </a:endParaRP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solidFill>
                      <a:srgbClr val="FFFFFF"/>
                    </a:solidFill>
                  </a:tcPr>
                </a:tc>
                <a:tc>
                  <a:txBody>
                    <a:bodyPr/>
                    <a:lstStyle/>
                    <a:p>
                      <a:pPr algn="r" rtl="0" fontAlgn="ctr"/>
                      <a:r>
                        <a:rPr lang="en-US" altLang="ko-KR" sz="800" b="0" i="0" u="none" strike="noStrike" dirty="0">
                          <a:solidFill>
                            <a:srgbClr val="000000"/>
                          </a:solidFill>
                          <a:effectLst/>
                          <a:latin typeface="Arial" panose="020B0604020202020204" pitchFamily="34" charset="0"/>
                          <a:ea typeface="+mn-ea"/>
                          <a:cs typeface="Arial" panose="020B0604020202020204" pitchFamily="34" charset="0"/>
                        </a:rPr>
                        <a:t>-</a:t>
                      </a:r>
                      <a:endParaRPr lang="ko-KR" altLang="en-US" sz="800" b="0" i="0" u="none" strike="noStrike" dirty="0">
                        <a:solidFill>
                          <a:srgbClr val="000000"/>
                        </a:solidFill>
                        <a:effectLst/>
                        <a:latin typeface="Arial" panose="020B0604020202020204" pitchFamily="34" charset="0"/>
                        <a:ea typeface="+mn-ea"/>
                        <a:cs typeface="Arial" panose="020B0604020202020204" pitchFamily="34" charset="0"/>
                      </a:endParaRP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extLst>
                  <a:ext uri="{0D108BD9-81ED-4DB2-BD59-A6C34878D82A}">
                    <a16:rowId xmlns:a16="http://schemas.microsoft.com/office/drawing/2014/main" val="1369609511"/>
                  </a:ext>
                </a:extLst>
              </a:tr>
              <a:tr h="79823">
                <a:tc>
                  <a:txBody>
                    <a:bodyPr/>
                    <a:lstStyle/>
                    <a:p>
                      <a:pPr algn="l" fontAlgn="ctr"/>
                      <a:r>
                        <a:rPr lang="ko-KR" altLang="en-US" sz="800" b="0" i="0" u="none" strike="noStrike">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l" fontAlgn="ctr"/>
                      <a:r>
                        <a:rPr lang="ko-KR" altLang="en-US" sz="800" b="0" i="0" u="none" strike="noStrike">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l" fontAlgn="ctr"/>
                      <a:r>
                        <a:rPr lang="ko-KR" altLang="en-US" sz="800" b="0" i="0" u="none" strike="noStrike">
                          <a:solidFill>
                            <a:srgbClr val="000000"/>
                          </a:solidFill>
                          <a:effectLst/>
                          <a:latin typeface="Arial" panose="020B0604020202020204" pitchFamily="34" charset="0"/>
                          <a:ea typeface="+mn-ea"/>
                          <a:cs typeface="Arial" panose="020B0604020202020204" pitchFamily="34" charset="0"/>
                        </a:rPr>
                        <a:t>일반</a:t>
                      </a:r>
                    </a:p>
                  </a:txBody>
                  <a:tcPr marL="36000" marR="36000" marT="0" marB="0" anchor="ctr">
                    <a:lnL w="6350" cap="flat" cmpd="sng" algn="ctr">
                      <a:solidFill>
                        <a:srgbClr val="00338D"/>
                      </a:solidFill>
                      <a:prstDash val="dot"/>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marL="0" marR="0" lvl="0" indent="0" algn="r" defTabSz="914400" rtl="0" eaLnBrk="1" fontAlgn="ctr" latinLnBrk="1" hangingPunct="1">
                        <a:lnSpc>
                          <a:spcPct val="100000"/>
                        </a:lnSpc>
                        <a:spcBef>
                          <a:spcPts val="0"/>
                        </a:spcBef>
                        <a:spcAft>
                          <a:spcPts val="0"/>
                        </a:spcAft>
                        <a:buClrTx/>
                        <a:buSzTx/>
                        <a:buFontTx/>
                        <a:buNone/>
                        <a:tabLst/>
                        <a:defRPr/>
                      </a:pPr>
                      <a:r>
                        <a:rPr lang="ko-KR" altLang="en-US" sz="800" b="0" i="0" u="none" strike="noStrike" dirty="0">
                          <a:solidFill>
                            <a:srgbClr val="000000"/>
                          </a:solidFill>
                          <a:effectLst/>
                          <a:latin typeface="Arial" panose="020B0604020202020204" pitchFamily="34" charset="0"/>
                          <a:ea typeface="+mn-ea"/>
                          <a:cs typeface="Arial" panose="020B0604020202020204" pitchFamily="34" charset="0"/>
                        </a:rPr>
                        <a:t>　</a:t>
                      </a:r>
                      <a:r>
                        <a:rPr lang="en-US" altLang="ko-KR" sz="800" b="0" i="0" u="none" strike="noStrike" dirty="0">
                          <a:solidFill>
                            <a:srgbClr val="000000"/>
                          </a:solidFill>
                          <a:effectLst/>
                          <a:latin typeface="Arial" panose="020B0604020202020204" pitchFamily="34" charset="0"/>
                          <a:ea typeface="+mn-ea"/>
                          <a:cs typeface="Arial" panose="020B0604020202020204" pitchFamily="34" charset="0"/>
                        </a:rPr>
                        <a:t>-</a:t>
                      </a:r>
                      <a:r>
                        <a:rPr lang="ko-KR" altLang="en-US" sz="800" b="0" i="0" u="none" strike="noStrike" dirty="0">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mn-ea"/>
                          <a:cs typeface="Arial" panose="020B0604020202020204" pitchFamily="34" charset="0"/>
                        </a:rPr>
                        <a:t>$57,086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mn-ea"/>
                          <a:cs typeface="Arial" panose="020B0604020202020204" pitchFamily="34" charset="0"/>
                        </a:rPr>
                        <a:t>$58,056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mn-ea"/>
                          <a:cs typeface="Arial" panose="020B0604020202020204" pitchFamily="34" charset="0"/>
                        </a:rPr>
                        <a:t>$59,508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mn-ea"/>
                          <a:cs typeface="Arial" panose="020B0604020202020204" pitchFamily="34" charset="0"/>
                        </a:rPr>
                        <a:t>$60,996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solidFill>
                      <a:srgbClr val="FFFFFF"/>
                    </a:solidFill>
                  </a:tcPr>
                </a:tc>
                <a:tc>
                  <a:txBody>
                    <a:bodyPr/>
                    <a:lstStyle/>
                    <a:p>
                      <a:pPr algn="r" rtl="0" fontAlgn="ctr"/>
                      <a:r>
                        <a:rPr lang="en-US" altLang="ko-KR" sz="800" b="0" i="0" u="none" strike="noStrike" dirty="0">
                          <a:solidFill>
                            <a:srgbClr val="000000"/>
                          </a:solidFill>
                          <a:effectLst/>
                          <a:latin typeface="Arial" panose="020B0604020202020204" pitchFamily="34" charset="0"/>
                          <a:ea typeface="+mn-ea"/>
                          <a:cs typeface="Arial" panose="020B0604020202020204" pitchFamily="34" charset="0"/>
                        </a:rPr>
                        <a:t>$62,520 </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2292094896"/>
                  </a:ext>
                </a:extLst>
              </a:tr>
            </a:tbl>
          </a:graphicData>
        </a:graphic>
      </p:graphicFrame>
      <p:sp>
        <p:nvSpPr>
          <p:cNvPr id="18" name="TextBox 17">
            <a:extLst>
              <a:ext uri="{FF2B5EF4-FFF2-40B4-BE49-F238E27FC236}">
                <a16:creationId xmlns:a16="http://schemas.microsoft.com/office/drawing/2014/main" id="{957DAD47-E0E3-4DAE-BE1F-1D274C9D11CE}"/>
              </a:ext>
            </a:extLst>
          </p:cNvPr>
          <p:cNvSpPr txBox="1"/>
          <p:nvPr/>
        </p:nvSpPr>
        <p:spPr>
          <a:xfrm>
            <a:off x="5135482" y="1342615"/>
            <a:ext cx="4275218" cy="126364"/>
          </a:xfrm>
          <a:prstGeom prst="rect">
            <a:avLst/>
          </a:prstGeom>
          <a:noFill/>
        </p:spPr>
        <p:txBody>
          <a:bodyPr wrap="square" lIns="0" tIns="0" rIns="0" bIns="0" rtlCol="0">
            <a:spAutoFit/>
          </a:bodyPr>
          <a:lstStyle/>
          <a:p>
            <a:pPr algn="r"/>
            <a:r>
              <a:rPr lang="en-US" altLang="ko-KR" sz="800" dirty="0">
                <a:latin typeface="Arial" panose="020B0604020202020204" pitchFamily="34" charset="0"/>
                <a:ea typeface="+mj-ea"/>
                <a:cs typeface="Arial" panose="020B0604020202020204" pitchFamily="34" charset="0"/>
              </a:rPr>
              <a:t>(Source: </a:t>
            </a:r>
            <a:r>
              <a:rPr lang="ko-KR" altLang="en-US" sz="800" dirty="0">
                <a:latin typeface="Arial" panose="020B0604020202020204" pitchFamily="34" charset="0"/>
                <a:ea typeface="+mj-ea"/>
                <a:cs typeface="Arial" panose="020B0604020202020204" pitchFamily="34" charset="0"/>
              </a:rPr>
              <a:t>사업부 제시 자료</a:t>
            </a:r>
            <a:r>
              <a:rPr lang="en-US" altLang="ko-KR" sz="800" dirty="0">
                <a:latin typeface="Arial" panose="020B0604020202020204" pitchFamily="34" charset="0"/>
                <a:ea typeface="+mj-ea"/>
                <a:cs typeface="Arial" panose="020B0604020202020204" pitchFamily="34" charset="0"/>
              </a:rPr>
              <a:t>, KPMG Analysis)</a:t>
            </a:r>
          </a:p>
        </p:txBody>
      </p:sp>
      <p:graphicFrame>
        <p:nvGraphicFramePr>
          <p:cNvPr id="22" name="표 21">
            <a:extLst>
              <a:ext uri="{FF2B5EF4-FFF2-40B4-BE49-F238E27FC236}">
                <a16:creationId xmlns:a16="http://schemas.microsoft.com/office/drawing/2014/main" id="{B77605E4-3176-4594-9A48-DF17E0C6367D}"/>
              </a:ext>
            </a:extLst>
          </p:cNvPr>
          <p:cNvGraphicFramePr>
            <a:graphicFrameLocks noGrp="1"/>
          </p:cNvGraphicFramePr>
          <p:nvPr>
            <p:extLst>
              <p:ext uri="{D42A27DB-BD31-4B8C-83A1-F6EECF244321}">
                <p14:modId xmlns:p14="http://schemas.microsoft.com/office/powerpoint/2010/main" val="3161236653"/>
              </p:ext>
            </p:extLst>
          </p:nvPr>
        </p:nvGraphicFramePr>
        <p:xfrm>
          <a:off x="495299" y="1476540"/>
          <a:ext cx="8915408" cy="1706880"/>
        </p:xfrm>
        <a:graphic>
          <a:graphicData uri="http://schemas.openxmlformats.org/drawingml/2006/table">
            <a:tbl>
              <a:tblPr/>
              <a:tblGrid>
                <a:gridCol w="1069849">
                  <a:extLst>
                    <a:ext uri="{9D8B030D-6E8A-4147-A177-3AD203B41FA5}">
                      <a16:colId xmlns:a16="http://schemas.microsoft.com/office/drawing/2014/main" val="2084094682"/>
                    </a:ext>
                  </a:extLst>
                </a:gridCol>
                <a:gridCol w="1069849">
                  <a:extLst>
                    <a:ext uri="{9D8B030D-6E8A-4147-A177-3AD203B41FA5}">
                      <a16:colId xmlns:a16="http://schemas.microsoft.com/office/drawing/2014/main" val="1735593211"/>
                    </a:ext>
                  </a:extLst>
                </a:gridCol>
                <a:gridCol w="677571">
                  <a:extLst>
                    <a:ext uri="{9D8B030D-6E8A-4147-A177-3AD203B41FA5}">
                      <a16:colId xmlns:a16="http://schemas.microsoft.com/office/drawing/2014/main" val="215447901"/>
                    </a:ext>
                  </a:extLst>
                </a:gridCol>
                <a:gridCol w="677571">
                  <a:extLst>
                    <a:ext uri="{9D8B030D-6E8A-4147-A177-3AD203B41FA5}">
                      <a16:colId xmlns:a16="http://schemas.microsoft.com/office/drawing/2014/main" val="151791895"/>
                    </a:ext>
                  </a:extLst>
                </a:gridCol>
                <a:gridCol w="677571">
                  <a:extLst>
                    <a:ext uri="{9D8B030D-6E8A-4147-A177-3AD203B41FA5}">
                      <a16:colId xmlns:a16="http://schemas.microsoft.com/office/drawing/2014/main" val="2527012931"/>
                    </a:ext>
                  </a:extLst>
                </a:gridCol>
                <a:gridCol w="677571">
                  <a:extLst>
                    <a:ext uri="{9D8B030D-6E8A-4147-A177-3AD203B41FA5}">
                      <a16:colId xmlns:a16="http://schemas.microsoft.com/office/drawing/2014/main" val="1133862561"/>
                    </a:ext>
                  </a:extLst>
                </a:gridCol>
                <a:gridCol w="677571">
                  <a:extLst>
                    <a:ext uri="{9D8B030D-6E8A-4147-A177-3AD203B41FA5}">
                      <a16:colId xmlns:a16="http://schemas.microsoft.com/office/drawing/2014/main" val="3434064316"/>
                    </a:ext>
                  </a:extLst>
                </a:gridCol>
                <a:gridCol w="677571">
                  <a:extLst>
                    <a:ext uri="{9D8B030D-6E8A-4147-A177-3AD203B41FA5}">
                      <a16:colId xmlns:a16="http://schemas.microsoft.com/office/drawing/2014/main" val="3804422858"/>
                    </a:ext>
                  </a:extLst>
                </a:gridCol>
                <a:gridCol w="677571">
                  <a:extLst>
                    <a:ext uri="{9D8B030D-6E8A-4147-A177-3AD203B41FA5}">
                      <a16:colId xmlns:a16="http://schemas.microsoft.com/office/drawing/2014/main" val="2625983768"/>
                    </a:ext>
                  </a:extLst>
                </a:gridCol>
                <a:gridCol w="677571">
                  <a:extLst>
                    <a:ext uri="{9D8B030D-6E8A-4147-A177-3AD203B41FA5}">
                      <a16:colId xmlns:a16="http://schemas.microsoft.com/office/drawing/2014/main" val="2245310754"/>
                    </a:ext>
                  </a:extLst>
                </a:gridCol>
                <a:gridCol w="677571">
                  <a:extLst>
                    <a:ext uri="{9D8B030D-6E8A-4147-A177-3AD203B41FA5}">
                      <a16:colId xmlns:a16="http://schemas.microsoft.com/office/drawing/2014/main" val="1975226249"/>
                    </a:ext>
                  </a:extLst>
                </a:gridCol>
                <a:gridCol w="677571">
                  <a:extLst>
                    <a:ext uri="{9D8B030D-6E8A-4147-A177-3AD203B41FA5}">
                      <a16:colId xmlns:a16="http://schemas.microsoft.com/office/drawing/2014/main" val="2165601275"/>
                    </a:ext>
                  </a:extLst>
                </a:gridCol>
              </a:tblGrid>
              <a:tr h="75521">
                <a:tc rowSpan="2">
                  <a:txBody>
                    <a:bodyPr/>
                    <a:lstStyle/>
                    <a:p>
                      <a:pPr algn="l" fontAlgn="ctr"/>
                      <a:r>
                        <a:rPr lang="en-US" altLang="ko-KR" sz="800" b="1" i="0" u="none" strike="noStrike">
                          <a:solidFill>
                            <a:schemeClr val="bg1"/>
                          </a:solidFill>
                          <a:effectLst/>
                          <a:latin typeface="맑은 고딕" panose="020B0503020000020004" pitchFamily="50" charset="-127"/>
                          <a:ea typeface="맑은 고딕" panose="020B0503020000020004" pitchFamily="50" charset="-127"/>
                        </a:rPr>
                        <a:t>(</a:t>
                      </a:r>
                      <a:r>
                        <a:rPr lang="ko-KR" altLang="en-US" sz="800" b="1" i="0" u="none" strike="noStrike">
                          <a:solidFill>
                            <a:schemeClr val="bg1"/>
                          </a:solidFill>
                          <a:effectLst/>
                          <a:latin typeface="맑은 고딕" panose="020B0503020000020004" pitchFamily="50" charset="-127"/>
                          <a:ea typeface="맑은 고딕" panose="020B0503020000020004" pitchFamily="50" charset="-127"/>
                        </a:rPr>
                        <a:t>단위 </a:t>
                      </a:r>
                      <a:r>
                        <a:rPr lang="en-US" altLang="ko-KR" sz="800" b="1" i="0" u="none" strike="noStrike">
                          <a:solidFill>
                            <a:schemeClr val="bg1"/>
                          </a:solidFill>
                          <a:effectLst/>
                          <a:latin typeface="맑은 고딕" panose="020B0503020000020004" pitchFamily="50" charset="-127"/>
                          <a:ea typeface="맑은 고딕" panose="020B0503020000020004" pitchFamily="50" charset="-127"/>
                        </a:rPr>
                        <a:t>: </a:t>
                      </a:r>
                      <a:r>
                        <a:rPr lang="ko-KR" altLang="en-US" sz="800" b="1" i="0" u="none" strike="noStrike">
                          <a:solidFill>
                            <a:schemeClr val="bg1"/>
                          </a:solidFill>
                          <a:effectLst/>
                          <a:latin typeface="맑은 고딕" panose="020B0503020000020004" pitchFamily="50" charset="-127"/>
                          <a:ea typeface="맑은 고딕" panose="020B0503020000020004" pitchFamily="50" charset="-127"/>
                        </a:rPr>
                        <a:t>백만원</a:t>
                      </a:r>
                      <a:r>
                        <a:rPr lang="en-US" altLang="ko-KR" sz="800" b="1" i="0" u="none" strike="noStrike">
                          <a:solidFill>
                            <a:schemeClr val="bg1"/>
                          </a:solidFill>
                          <a:effectLst/>
                          <a:latin typeface="맑은 고딕" panose="020B0503020000020004" pitchFamily="50" charset="-127"/>
                          <a:ea typeface="맑은 고딕" panose="020B0503020000020004" pitchFamily="50" charset="-127"/>
                        </a:rPr>
                        <a:t>)</a:t>
                      </a:r>
                      <a:endParaRPr lang="ko-KR" altLang="en-US" sz="800" b="1" i="0" u="none" strike="noStrike">
                        <a:solidFill>
                          <a:schemeClr val="bg1"/>
                        </a:solidFill>
                        <a:effectLst/>
                        <a:latin typeface="맑은 고딕" panose="020B0503020000020004" pitchFamily="50" charset="-127"/>
                        <a:ea typeface="맑은 고딕" panose="020B0503020000020004" pitchFamily="50" charset="-127"/>
                      </a:endParaRP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rowSpan="2">
                  <a:txBody>
                    <a:bodyPr/>
                    <a:lstStyle/>
                    <a:p>
                      <a:pPr algn="ctr" fontAlgn="ctr"/>
                      <a:r>
                        <a:rPr lang="en-US" altLang="ko-KR" sz="800" b="1" i="0" u="none" strike="noStrike">
                          <a:solidFill>
                            <a:schemeClr val="bg1"/>
                          </a:solidFill>
                          <a:effectLst/>
                          <a:latin typeface="맑은 고딕" panose="020B0503020000020004" pitchFamily="50" charset="-127"/>
                          <a:ea typeface="맑은 고딕" panose="020B0503020000020004" pitchFamily="50" charset="-127"/>
                        </a:rPr>
                        <a:t>Case </a:t>
                      </a:r>
                      <a:r>
                        <a:rPr lang="ko-KR" altLang="en-US" sz="800" b="1" i="0" u="none" strike="noStrike">
                          <a:solidFill>
                            <a:schemeClr val="bg1"/>
                          </a:solidFill>
                          <a:effectLst/>
                          <a:latin typeface="맑은 고딕" panose="020B0503020000020004" pitchFamily="50" charset="-127"/>
                          <a:ea typeface="맑은 고딕" panose="020B0503020000020004" pitchFamily="50" charset="-127"/>
                        </a:rPr>
                        <a:t>구분</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fontAlgn="ctr"/>
                      <a:r>
                        <a:rPr lang="en-US" sz="800" b="1" i="0" u="none" strike="noStrike" dirty="0">
                          <a:solidFill>
                            <a:srgbClr val="FFFFFF"/>
                          </a:solidFill>
                          <a:effectLst/>
                          <a:latin typeface="Arial" panose="020B0604020202020204" pitchFamily="34" charset="0"/>
                          <a:ea typeface="맑은 고딕" panose="020B0503020000020004" pitchFamily="50" charset="-127"/>
                        </a:rPr>
                        <a:t>Actual</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l" fontAlgn="ctr"/>
                      <a:r>
                        <a:rPr lang="ko-KR" altLang="en-US" sz="800" b="1" i="0" u="none" strike="noStrike">
                          <a:solidFill>
                            <a:srgbClr val="FFFFFF"/>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l" fontAlgn="ctr"/>
                      <a:r>
                        <a:rPr lang="ko-KR" altLang="en-US" sz="800" b="1" i="0" u="none" strike="noStrike">
                          <a:solidFill>
                            <a:srgbClr val="FFFFFF"/>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l" fontAlgn="ctr"/>
                      <a:r>
                        <a:rPr lang="ko-KR" altLang="en-US" sz="800" b="1" i="0" u="none" strike="noStrike">
                          <a:solidFill>
                            <a:srgbClr val="FFFFFF"/>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sz="800" b="1" i="0" u="none" strike="noStrike">
                          <a:solidFill>
                            <a:srgbClr val="FFFFFF"/>
                          </a:solidFill>
                          <a:effectLst/>
                          <a:latin typeface="Arial" panose="020B0604020202020204" pitchFamily="34" charset="0"/>
                          <a:ea typeface="맑은 고딕" panose="020B0503020000020004" pitchFamily="50" charset="-127"/>
                        </a:rPr>
                        <a:t>Forecast</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l" fontAlgn="ctr"/>
                      <a:r>
                        <a:rPr lang="ko-KR" altLang="en-US" sz="800" b="1" i="0" u="none" strike="noStrike">
                          <a:solidFill>
                            <a:srgbClr val="FFFFFF"/>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l" fontAlgn="ctr"/>
                      <a:r>
                        <a:rPr lang="ko-KR" altLang="en-US" sz="800" b="1" i="0" u="none" strike="noStrike">
                          <a:solidFill>
                            <a:srgbClr val="FFFFFF"/>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l" fontAlgn="ctr"/>
                      <a:r>
                        <a:rPr lang="ko-KR" altLang="en-US" sz="800" b="1" i="0" u="none" strike="noStrike">
                          <a:solidFill>
                            <a:srgbClr val="FFFFFF"/>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l" fontAlgn="ctr"/>
                      <a:r>
                        <a:rPr lang="ko-KR" altLang="en-US" sz="800" b="1" i="0" u="none" strike="noStrike">
                          <a:solidFill>
                            <a:srgbClr val="FFFFFF"/>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l" fontAlgn="ctr"/>
                      <a:r>
                        <a:rPr lang="ko-KR" altLang="en-US" sz="800" b="1" i="0" u="none" strike="noStrike">
                          <a:solidFill>
                            <a:srgbClr val="FFFFFF"/>
                          </a:solidFill>
                          <a:effectLst/>
                          <a:latin typeface="Arial" panose="020B0604020202020204" pitchFamily="34" charset="0"/>
                          <a:ea typeface="맑은 고딕" panose="020B0503020000020004" pitchFamily="50" charset="-127"/>
                        </a:rPr>
                        <a:t>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extLst>
                  <a:ext uri="{0D108BD9-81ED-4DB2-BD59-A6C34878D82A}">
                    <a16:rowId xmlns:a16="http://schemas.microsoft.com/office/drawing/2014/main" val="3818432422"/>
                  </a:ext>
                </a:extLst>
              </a:tr>
              <a:tr h="75521">
                <a:tc vMerge="1">
                  <a:txBody>
                    <a:bodyPr/>
                    <a:lstStyle/>
                    <a:p>
                      <a:pPr algn="l" fontAlgn="ctr"/>
                      <a:endParaRPr lang="en-US" altLang="ko-KR" sz="900" b="1" i="0" u="none" strike="noStrike">
                        <a:solidFill>
                          <a:schemeClr val="bg1"/>
                        </a:solidFill>
                        <a:effectLst/>
                        <a:latin typeface="Arial" panose="020B0604020202020204" pitchFamily="34" charset="0"/>
                        <a:ea typeface="맑은 고딕" panose="020B0503020000020004" pitchFamily="50" charset="-127"/>
                      </a:endParaRPr>
                    </a:p>
                  </a:txBody>
                  <a:tcPr marL="36000" marR="36000" marT="0" marB="0" anchor="ctr">
                    <a:lnL w="6350" cap="flat" cmpd="sng" algn="ctr">
                      <a:no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solidFill>
                      <a:srgbClr val="00338D"/>
                    </a:solidFill>
                  </a:tcPr>
                </a:tc>
                <a:tc vMerge="1">
                  <a:txBody>
                    <a:bodyPr/>
                    <a:lstStyle/>
                    <a:p>
                      <a:pPr algn="l" fontAlgn="ctr"/>
                      <a:endParaRPr lang="en-US" altLang="ko-KR" sz="900" b="1" i="0" u="none" strike="noStrike">
                        <a:solidFill>
                          <a:schemeClr val="bg1"/>
                        </a:solidFill>
                        <a:effectLst/>
                        <a:latin typeface="Arial" panose="020B0604020202020204" pitchFamily="34" charset="0"/>
                        <a:ea typeface="맑은 고딕" panose="020B0503020000020004" pitchFamily="50" charset="-127"/>
                      </a:endParaRPr>
                    </a:p>
                  </a:txBody>
                  <a:tcPr marL="36000" marR="36000" marT="0" marB="0" anchor="ctr">
                    <a:lnL w="6350" cap="flat" cmpd="sng" algn="ctr">
                      <a:no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fontAlgn="ctr"/>
                      <a:r>
                        <a:rPr lang="en-US" sz="800" b="1" i="0" u="none" strike="noStrike" dirty="0">
                          <a:solidFill>
                            <a:srgbClr val="FFFFFF"/>
                          </a:solidFill>
                          <a:effectLst/>
                          <a:latin typeface="Arial" panose="020B0604020202020204" pitchFamily="34" charset="0"/>
                          <a:ea typeface="맑은 고딕" panose="020B0503020000020004" pitchFamily="50" charset="-127"/>
                        </a:rPr>
                        <a:t>2019 A</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fontAlgn="ctr"/>
                      <a:r>
                        <a:rPr lang="en-US" sz="800" b="1" i="0" u="none" strike="noStrike">
                          <a:solidFill>
                            <a:srgbClr val="FFFFFF"/>
                          </a:solidFill>
                          <a:effectLst/>
                          <a:latin typeface="Arial" panose="020B0604020202020204" pitchFamily="34" charset="0"/>
                          <a:ea typeface="맑은 고딕" panose="020B0503020000020004" pitchFamily="50" charset="-127"/>
                        </a:rPr>
                        <a:t>2020 A</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fontAlgn="ctr"/>
                      <a:r>
                        <a:rPr lang="en-US" sz="800" b="1" i="0" u="none" strike="noStrike">
                          <a:solidFill>
                            <a:srgbClr val="FFFFFF"/>
                          </a:solidFill>
                          <a:effectLst/>
                          <a:latin typeface="Arial" panose="020B0604020202020204" pitchFamily="34" charset="0"/>
                          <a:ea typeface="맑은 고딕" panose="020B0503020000020004" pitchFamily="50" charset="-127"/>
                        </a:rPr>
                        <a:t>2021 A</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fontAlgn="ctr"/>
                      <a:r>
                        <a:rPr lang="en-US" sz="800" b="1" i="0" u="none" strike="noStrike">
                          <a:solidFill>
                            <a:srgbClr val="FFFFFF"/>
                          </a:solidFill>
                          <a:effectLst/>
                          <a:latin typeface="Arial" panose="020B0604020202020204" pitchFamily="34" charset="0"/>
                          <a:ea typeface="맑은 고딕" panose="020B0503020000020004" pitchFamily="50" charset="-127"/>
                        </a:rPr>
                        <a:t>2022 1H A</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fontAlgn="ctr"/>
                      <a:r>
                        <a:rPr lang="en-US" sz="800" b="1" i="0" u="none" strike="noStrike">
                          <a:solidFill>
                            <a:srgbClr val="FFFFFF"/>
                          </a:solidFill>
                          <a:effectLst/>
                          <a:latin typeface="Arial" panose="020B0604020202020204" pitchFamily="34" charset="0"/>
                          <a:ea typeface="맑은 고딕" panose="020B0503020000020004" pitchFamily="50" charset="-127"/>
                        </a:rPr>
                        <a:t>2022 2H F</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fontAlgn="ctr"/>
                      <a:r>
                        <a:rPr lang="en-US" sz="800" b="1" i="0" u="none" strike="noStrike">
                          <a:solidFill>
                            <a:srgbClr val="FFFFFF"/>
                          </a:solidFill>
                          <a:effectLst/>
                          <a:latin typeface="Arial" panose="020B0604020202020204" pitchFamily="34" charset="0"/>
                          <a:ea typeface="맑은 고딕" panose="020B0503020000020004" pitchFamily="50" charset="-127"/>
                        </a:rPr>
                        <a:t>2023 F</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fontAlgn="ctr"/>
                      <a:r>
                        <a:rPr lang="en-US" sz="800" b="1" i="0" u="none" strike="noStrike">
                          <a:solidFill>
                            <a:srgbClr val="FFFFFF"/>
                          </a:solidFill>
                          <a:effectLst/>
                          <a:latin typeface="Arial" panose="020B0604020202020204" pitchFamily="34" charset="0"/>
                          <a:ea typeface="맑은 고딕" panose="020B0503020000020004" pitchFamily="50" charset="-127"/>
                        </a:rPr>
                        <a:t>2024 F</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fontAlgn="ctr"/>
                      <a:r>
                        <a:rPr lang="en-US" sz="800" b="1" i="0" u="none" strike="noStrike">
                          <a:solidFill>
                            <a:srgbClr val="FFFFFF"/>
                          </a:solidFill>
                          <a:effectLst/>
                          <a:latin typeface="Arial" panose="020B0604020202020204" pitchFamily="34" charset="0"/>
                          <a:ea typeface="맑은 고딕" panose="020B0503020000020004" pitchFamily="50" charset="-127"/>
                        </a:rPr>
                        <a:t>2025 F</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fontAlgn="ctr"/>
                      <a:r>
                        <a:rPr lang="en-US" sz="800" b="1" i="0" u="none" strike="noStrike">
                          <a:solidFill>
                            <a:srgbClr val="FFFFFF"/>
                          </a:solidFill>
                          <a:effectLst/>
                          <a:latin typeface="Arial" panose="020B0604020202020204" pitchFamily="34" charset="0"/>
                          <a:ea typeface="맑은 고딕" panose="020B0503020000020004" pitchFamily="50" charset="-127"/>
                        </a:rPr>
                        <a:t>2026 F</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fontAlgn="ctr"/>
                      <a:r>
                        <a:rPr lang="en-US" sz="800" b="1" i="0" u="none" strike="noStrike">
                          <a:solidFill>
                            <a:srgbClr val="FFFFFF"/>
                          </a:solidFill>
                          <a:effectLst/>
                          <a:latin typeface="Arial" panose="020B0604020202020204" pitchFamily="34" charset="0"/>
                          <a:ea typeface="맑은 고딕" panose="020B0503020000020004" pitchFamily="50" charset="-127"/>
                        </a:rPr>
                        <a:t>2027 F</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solidFill>
                      <a:srgbClr val="00338D"/>
                    </a:solidFill>
                  </a:tcPr>
                </a:tc>
                <a:extLst>
                  <a:ext uri="{0D108BD9-81ED-4DB2-BD59-A6C34878D82A}">
                    <a16:rowId xmlns:a16="http://schemas.microsoft.com/office/drawing/2014/main" val="2479629347"/>
                  </a:ext>
                </a:extLst>
              </a:tr>
              <a:tr h="75521">
                <a:tc>
                  <a:txBody>
                    <a:bodyPr/>
                    <a:lstStyle/>
                    <a:p>
                      <a:pPr algn="l" fontAlgn="ctr"/>
                      <a:r>
                        <a:rPr lang="en-US" sz="800" b="1" i="0" u="none" strike="noStrike">
                          <a:solidFill>
                            <a:schemeClr val="tx1"/>
                          </a:solidFill>
                          <a:effectLst/>
                          <a:latin typeface="Arial" panose="020B0604020202020204" pitchFamily="34" charset="0"/>
                          <a:ea typeface="맑은 고딕" panose="020B0503020000020004" pitchFamily="50" charset="-127"/>
                        </a:rPr>
                        <a:t>SG&amp;A</a:t>
                      </a:r>
                    </a:p>
                  </a:txBody>
                  <a:tcPr marL="36000" marR="36000" marT="0" marB="0" anchor="ctr">
                    <a:lnL w="6350" cap="flat" cmpd="sng" algn="ctr">
                      <a:solidFill>
                        <a:srgbClr val="00338D"/>
                      </a:solidFill>
                      <a:prstDash val="solid"/>
                      <a:round/>
                      <a:headEnd type="none" w="med" len="med"/>
                      <a:tailEnd type="none" w="med" len="med"/>
                    </a:lnL>
                    <a:lnR w="6350" cap="flat" cmpd="sng" algn="ctr">
                      <a:noFill/>
                      <a:prstDash val="dot"/>
                      <a:round/>
                      <a:headEnd type="none" w="med" len="med"/>
                      <a:tailEnd type="none" w="med" len="med"/>
                    </a:lnR>
                    <a:lnT>
                      <a:noFill/>
                    </a:lnT>
                    <a:lnB>
                      <a:noFill/>
                    </a:lnB>
                  </a:tcPr>
                </a:tc>
                <a:tc>
                  <a:txBody>
                    <a:bodyPr/>
                    <a:lstStyle/>
                    <a:p>
                      <a:pPr algn="l" fontAlgn="ctr"/>
                      <a:r>
                        <a:rPr lang="en-US" sz="800" b="1" i="0" u="none" strike="noStrike" dirty="0">
                          <a:solidFill>
                            <a:srgbClr val="000000"/>
                          </a:solidFill>
                          <a:effectLst/>
                          <a:latin typeface="Arial" panose="020B0604020202020204" pitchFamily="34" charset="0"/>
                          <a:ea typeface="맑은 고딕" panose="020B0503020000020004" pitchFamily="50" charset="-127"/>
                        </a:rPr>
                        <a:t>Case 1 (Best</a:t>
                      </a:r>
                      <a:r>
                        <a:rPr lang="en-US" altLang="ko-KR" sz="800" b="1" i="0" u="none" strike="noStrike" dirty="0">
                          <a:solidFill>
                            <a:srgbClr val="000000"/>
                          </a:solidFill>
                          <a:effectLst/>
                          <a:latin typeface="Arial" panose="020B0604020202020204" pitchFamily="34" charset="0"/>
                          <a:ea typeface="맑은 고딕" panose="020B0503020000020004" pitchFamily="50" charset="-127"/>
                        </a:rPr>
                        <a:t>)</a:t>
                      </a:r>
                      <a:endParaRPr lang="en-US" sz="800" b="1"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noFill/>
                      <a:prstDash val="dot"/>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dirty="0">
                          <a:solidFill>
                            <a:srgbClr val="000000"/>
                          </a:solidFill>
                          <a:effectLst/>
                          <a:latin typeface="Arial" panose="020B0604020202020204" pitchFamily="34" charset="0"/>
                          <a:ea typeface="맑은 고딕" panose="020B0503020000020004" pitchFamily="50" charset="-127"/>
                        </a:rPr>
                        <a:t>347 </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256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287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80 </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186 </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590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960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2,221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2,272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2,326 </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1384809447"/>
                  </a:ext>
                </a:extLst>
              </a:tr>
              <a:tr h="75521">
                <a:tc>
                  <a:txBody>
                    <a:bodyPr/>
                    <a:lstStyle/>
                    <a:p>
                      <a:pPr algn="l" fontAlgn="ctr"/>
                      <a:endParaRPr lang="en-US" sz="800" b="1" i="0" u="none" strike="noStrike">
                        <a:solidFill>
                          <a:schemeClr val="tx1"/>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noFill/>
                      <a:prstDash val="solid"/>
                      <a:round/>
                      <a:headEnd type="none" w="med" len="med"/>
                      <a:tailEnd type="none" w="med" len="med"/>
                    </a:lnB>
                  </a:tcPr>
                </a:tc>
                <a:tc>
                  <a:txBody>
                    <a:bodyPr/>
                    <a:lstStyle/>
                    <a:p>
                      <a:pPr algn="l"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rPr>
                        <a:t>인건비성</a:t>
                      </a:r>
                      <a:endParaRPr lang="en-US" sz="8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rPr>
                        <a:t>300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dot"/>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rPr>
                        <a:t>152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156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50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132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dot"/>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473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814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881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905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929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noFill/>
                      <a:prstDash val="solid"/>
                      <a:round/>
                      <a:headEnd type="none" w="med" len="med"/>
                      <a:tailEnd type="none" w="med" len="med"/>
                    </a:lnB>
                  </a:tcPr>
                </a:tc>
                <a:extLst>
                  <a:ext uri="{0D108BD9-81ED-4DB2-BD59-A6C34878D82A}">
                    <a16:rowId xmlns:a16="http://schemas.microsoft.com/office/drawing/2014/main" val="1251727326"/>
                  </a:ext>
                </a:extLst>
              </a:tr>
              <a:tr h="75521">
                <a:tc>
                  <a:txBody>
                    <a:bodyPr/>
                    <a:lstStyle/>
                    <a:p>
                      <a:pPr algn="l" fontAlgn="ctr"/>
                      <a:endParaRPr lang="en-US" sz="800" b="1" i="0" u="none" strike="noStrike">
                        <a:solidFill>
                          <a:schemeClr val="tx1"/>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noFill/>
                      <a:prstDash val="solid"/>
                      <a:round/>
                      <a:headEnd type="none" w="med" len="med"/>
                      <a:tailEnd type="none" w="med" len="med"/>
                    </a:lnB>
                  </a:tcPr>
                </a:tc>
                <a:tc>
                  <a:txBody>
                    <a:bodyPr/>
                    <a:lstStyle/>
                    <a:p>
                      <a:pPr algn="l"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rPr>
                        <a:t>변동비</a:t>
                      </a:r>
                      <a:endParaRPr lang="en-US" sz="800" b="0" i="0" u="none" strike="noStrike" baseline="30000"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noFill/>
                      <a:prstDash val="solid"/>
                      <a:round/>
                      <a:headEnd type="none" w="med" len="med"/>
                      <a:tailEnd type="none" w="med" len="med"/>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rPr>
                        <a:t>44 </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noFill/>
                      <a:prstDash val="solid"/>
                      <a:round/>
                      <a:headEnd type="none" w="med" len="med"/>
                      <a:tailEnd type="none" w="med" len="med"/>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rPr>
                        <a:t>103 </a:t>
                      </a:r>
                    </a:p>
                  </a:txBody>
                  <a:tcPr marL="36000" marR="36000" marT="0" marB="0" anchor="ctr">
                    <a:lnL>
                      <a:noFill/>
                    </a:lnL>
                    <a:lnR>
                      <a:noFill/>
                    </a:lnR>
                    <a:lnT>
                      <a:noFill/>
                    </a:lnT>
                    <a:lnB w="6350" cap="flat" cmpd="sng" algn="ctr">
                      <a:noFill/>
                      <a:prstDash val="solid"/>
                      <a:round/>
                      <a:headEnd type="none" w="med" len="med"/>
                      <a:tailEnd type="none" w="med" len="med"/>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rPr>
                        <a:t>131 </a:t>
                      </a:r>
                    </a:p>
                  </a:txBody>
                  <a:tcPr marL="36000" marR="36000" marT="0" marB="0" anchor="ctr">
                    <a:lnL>
                      <a:noFill/>
                    </a:lnL>
                    <a:lnR>
                      <a:noFill/>
                    </a:lnR>
                    <a:lnT>
                      <a:noFill/>
                    </a:lnT>
                    <a:lnB w="6350" cap="flat" cmpd="sng" algn="ctr">
                      <a:no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30 </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no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54 </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no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116 </a:t>
                      </a:r>
                    </a:p>
                  </a:txBody>
                  <a:tcPr marL="36000" marR="36000" marT="0" marB="0" anchor="ctr">
                    <a:lnL>
                      <a:noFill/>
                    </a:lnL>
                    <a:lnR>
                      <a:noFill/>
                    </a:lnR>
                    <a:lnT>
                      <a:noFill/>
                    </a:lnT>
                    <a:lnB w="6350" cap="flat" cmpd="sng" algn="ctr">
                      <a:no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145 </a:t>
                      </a:r>
                    </a:p>
                  </a:txBody>
                  <a:tcPr marL="36000" marR="36000" marT="0" marB="0" anchor="ctr">
                    <a:lnL>
                      <a:noFill/>
                    </a:lnL>
                    <a:lnR>
                      <a:noFill/>
                    </a:lnR>
                    <a:lnT>
                      <a:noFill/>
                    </a:lnT>
                    <a:lnB w="6350" cap="flat" cmpd="sng" algn="ctr">
                      <a:no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1,340 </a:t>
                      </a:r>
                    </a:p>
                  </a:txBody>
                  <a:tcPr marL="36000" marR="36000" marT="0" marB="0" anchor="ctr">
                    <a:lnL>
                      <a:noFill/>
                    </a:lnL>
                    <a:lnR>
                      <a:noFill/>
                    </a:lnR>
                    <a:lnT>
                      <a:noFill/>
                    </a:lnT>
                    <a:lnB w="6350" cap="flat" cmpd="sng" algn="ctr">
                      <a:no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1,367 </a:t>
                      </a:r>
                    </a:p>
                  </a:txBody>
                  <a:tcPr marL="36000" marR="36000" marT="0" marB="0" anchor="ctr">
                    <a:lnL>
                      <a:noFill/>
                    </a:lnL>
                    <a:lnR>
                      <a:noFill/>
                    </a:lnR>
                    <a:lnT>
                      <a:noFill/>
                    </a:lnT>
                    <a:lnB w="6350" cap="flat" cmpd="sng" algn="ctr">
                      <a:no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1,395 </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noFill/>
                      <a:prstDash val="solid"/>
                      <a:round/>
                      <a:headEnd type="none" w="med" len="med"/>
                      <a:tailEnd type="none" w="med" len="med"/>
                    </a:lnB>
                  </a:tcPr>
                </a:tc>
                <a:extLst>
                  <a:ext uri="{0D108BD9-81ED-4DB2-BD59-A6C34878D82A}">
                    <a16:rowId xmlns:a16="http://schemas.microsoft.com/office/drawing/2014/main" val="1303663748"/>
                  </a:ext>
                </a:extLst>
              </a:tr>
              <a:tr h="75521">
                <a:tc>
                  <a:txBody>
                    <a:bodyPr/>
                    <a:lstStyle/>
                    <a:p>
                      <a:pPr algn="l" fontAlgn="ctr"/>
                      <a:endParaRPr lang="en-US" sz="800" b="1" i="0" u="none" strike="noStrike">
                        <a:solidFill>
                          <a:schemeClr val="tx1"/>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noFill/>
                      <a:prstDash val="solid"/>
                      <a:round/>
                      <a:headEnd type="none" w="med" len="med"/>
                      <a:tailEnd type="none" w="med" len="med"/>
                    </a:lnB>
                  </a:tcPr>
                </a:tc>
                <a:tc>
                  <a:txBody>
                    <a:bodyPr/>
                    <a:lstStyle/>
                    <a:p>
                      <a:pPr marL="0" marR="0" lvl="0" indent="0" algn="l" defTabSz="914400" rtl="0" eaLnBrk="1" fontAlgn="ctr" latinLnBrk="1" hangingPunct="1">
                        <a:lnSpc>
                          <a:spcPct val="100000"/>
                        </a:lnSpc>
                        <a:spcBef>
                          <a:spcPts val="0"/>
                        </a:spcBef>
                        <a:spcAft>
                          <a:spcPts val="0"/>
                        </a:spcAft>
                        <a:buClrTx/>
                        <a:buSzTx/>
                        <a:buFontTx/>
                        <a:buNone/>
                        <a:tabLst/>
                        <a:defRPr/>
                      </a:pPr>
                      <a:r>
                        <a:rPr lang="ko-KR" altLang="en-US" sz="800" b="0" i="0" u="none" strike="noStrike" dirty="0">
                          <a:solidFill>
                            <a:srgbClr val="000000"/>
                          </a:solidFill>
                          <a:effectLst/>
                          <a:latin typeface="Arial" panose="020B0604020202020204" pitchFamily="34" charset="0"/>
                          <a:ea typeface="맑은 고딕" panose="020B0503020000020004" pitchFamily="50" charset="-127"/>
                        </a:rPr>
                        <a:t>기타고정비</a:t>
                      </a:r>
                      <a:endParaRPr lang="en-US" altLang="ko-KR" sz="8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rPr>
                        <a:t>3 </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rPr>
                        <a:t>0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rPr>
                        <a:t>0 </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0 </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rPr>
                        <a:t>1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 </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3094775406"/>
                  </a:ext>
                </a:extLst>
              </a:tr>
              <a:tr h="75521">
                <a:tc>
                  <a:txBody>
                    <a:bodyPr/>
                    <a:lstStyle/>
                    <a:p>
                      <a:pPr algn="l" fontAlgn="ctr"/>
                      <a:endParaRPr lang="en-US" sz="800" b="1" i="0" u="none" strike="noStrike">
                        <a:solidFill>
                          <a:schemeClr val="tx1"/>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noFill/>
                      <a:prstDash val="dot"/>
                      <a:round/>
                      <a:headEnd type="none" w="med" len="med"/>
                      <a:tailEnd type="none" w="med" len="med"/>
                    </a:lnR>
                    <a:lnT>
                      <a:noFill/>
                    </a:lnT>
                    <a:lnB w="6350" cap="flat" cmpd="sng" algn="ctr">
                      <a:noFill/>
                      <a:prstDash val="solid"/>
                      <a:round/>
                      <a:headEnd type="none" w="med" len="med"/>
                      <a:tailEnd type="none" w="med" len="med"/>
                    </a:lnB>
                  </a:tcPr>
                </a:tc>
                <a:tc>
                  <a:txBody>
                    <a:bodyPr/>
                    <a:lstStyle/>
                    <a:p>
                      <a:pPr algn="l" fontAlgn="ctr"/>
                      <a:r>
                        <a:rPr lang="en-US" sz="800" b="1" i="0" u="none" strike="noStrike" dirty="0">
                          <a:solidFill>
                            <a:srgbClr val="000000"/>
                          </a:solidFill>
                          <a:effectLst/>
                          <a:latin typeface="Arial" panose="020B0604020202020204" pitchFamily="34" charset="0"/>
                          <a:ea typeface="맑은 고딕" panose="020B0503020000020004" pitchFamily="50" charset="-127"/>
                        </a:rPr>
                        <a:t>Case 2 (Base</a:t>
                      </a:r>
                      <a:r>
                        <a:rPr lang="en-US" altLang="ko-KR" sz="800" b="1" i="0" u="none" strike="noStrike" dirty="0">
                          <a:solidFill>
                            <a:srgbClr val="000000"/>
                          </a:solidFill>
                          <a:effectLst/>
                          <a:latin typeface="Arial" panose="020B0604020202020204" pitchFamily="34" charset="0"/>
                          <a:ea typeface="맑은 고딕" panose="020B0503020000020004" pitchFamily="50" charset="-127"/>
                        </a:rPr>
                        <a:t>)</a:t>
                      </a:r>
                      <a:endParaRPr lang="en-US" sz="800" b="1"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noFill/>
                      <a:prstDash val="dot"/>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dirty="0">
                          <a:solidFill>
                            <a:srgbClr val="000000"/>
                          </a:solidFill>
                          <a:effectLst/>
                          <a:latin typeface="Arial" panose="020B0604020202020204" pitchFamily="34" charset="0"/>
                          <a:ea typeface="맑은 고딕" panose="020B0503020000020004" pitchFamily="50" charset="-127"/>
                        </a:rPr>
                        <a:t>347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256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287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dirty="0">
                          <a:solidFill>
                            <a:srgbClr val="000000"/>
                          </a:solidFill>
                          <a:effectLst/>
                          <a:latin typeface="Arial" panose="020B0604020202020204" pitchFamily="34" charset="0"/>
                          <a:ea typeface="맑은 고딕" panose="020B0503020000020004" pitchFamily="50" charset="-127"/>
                        </a:rPr>
                        <a:t>80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186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589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933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2,197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2,250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2,305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706045820"/>
                  </a:ext>
                </a:extLst>
              </a:tr>
              <a:tr h="75521">
                <a:tc>
                  <a:txBody>
                    <a:bodyPr/>
                    <a:lstStyle/>
                    <a:p>
                      <a:pPr algn="l" fontAlgn="ctr"/>
                      <a:endParaRPr lang="en-US" sz="800" b="1" i="0" u="none" strike="noStrike">
                        <a:solidFill>
                          <a:schemeClr val="tx1"/>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noFill/>
                      <a:prstDash val="solid"/>
                      <a:round/>
                      <a:headEnd type="none" w="med" len="med"/>
                      <a:tailEnd type="none" w="med" len="med"/>
                    </a:lnB>
                  </a:tcPr>
                </a:tc>
                <a:tc>
                  <a:txBody>
                    <a:bodyPr/>
                    <a:lstStyle/>
                    <a:p>
                      <a:pPr algn="l"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rPr>
                        <a:t>인건비성</a:t>
                      </a:r>
                      <a:endParaRPr lang="en-US" sz="8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rPr>
                        <a:t>300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dot"/>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152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156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rPr>
                        <a:t>50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132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dot"/>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473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814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881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905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929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noFill/>
                      <a:prstDash val="solid"/>
                      <a:round/>
                      <a:headEnd type="none" w="med" len="med"/>
                      <a:tailEnd type="none" w="med" len="med"/>
                    </a:lnB>
                  </a:tcPr>
                </a:tc>
                <a:extLst>
                  <a:ext uri="{0D108BD9-81ED-4DB2-BD59-A6C34878D82A}">
                    <a16:rowId xmlns:a16="http://schemas.microsoft.com/office/drawing/2014/main" val="4142075103"/>
                  </a:ext>
                </a:extLst>
              </a:tr>
              <a:tr h="75521">
                <a:tc>
                  <a:txBody>
                    <a:bodyPr/>
                    <a:lstStyle/>
                    <a:p>
                      <a:pPr algn="l" fontAlgn="ctr"/>
                      <a:endParaRPr lang="en-US" sz="800" b="1" i="0" u="none" strike="noStrike">
                        <a:solidFill>
                          <a:schemeClr val="tx1"/>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noFill/>
                      <a:prstDash val="solid"/>
                      <a:round/>
                      <a:headEnd type="none" w="med" len="med"/>
                      <a:tailEnd type="none" w="med" len="med"/>
                    </a:lnB>
                  </a:tcPr>
                </a:tc>
                <a:tc>
                  <a:txBody>
                    <a:bodyPr/>
                    <a:lstStyle/>
                    <a:p>
                      <a:pPr algn="l"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rPr>
                        <a:t>변동비</a:t>
                      </a:r>
                      <a:endParaRPr lang="en-US" sz="800" b="0" i="0" u="none" strike="noStrike" baseline="30000"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noFill/>
                      <a:prstDash val="solid"/>
                      <a:round/>
                      <a:headEnd type="none" w="med" len="med"/>
                      <a:tailEnd type="none" w="med" len="med"/>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rPr>
                        <a:t>44 </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no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103 </a:t>
                      </a:r>
                    </a:p>
                  </a:txBody>
                  <a:tcPr marL="36000" marR="36000" marT="0" marB="0" anchor="ctr">
                    <a:lnL>
                      <a:noFill/>
                    </a:lnL>
                    <a:lnR>
                      <a:noFill/>
                    </a:lnR>
                    <a:lnT>
                      <a:noFill/>
                    </a:lnT>
                    <a:lnB w="6350" cap="flat" cmpd="sng" algn="ctr">
                      <a:no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131 </a:t>
                      </a:r>
                    </a:p>
                  </a:txBody>
                  <a:tcPr marL="36000" marR="36000" marT="0" marB="0" anchor="ctr">
                    <a:lnL>
                      <a:noFill/>
                    </a:lnL>
                    <a:lnR>
                      <a:noFill/>
                    </a:lnR>
                    <a:lnT>
                      <a:noFill/>
                    </a:lnT>
                    <a:lnB w="6350" cap="flat" cmpd="sng" algn="ctr">
                      <a:noFill/>
                      <a:prstDash val="solid"/>
                      <a:round/>
                      <a:headEnd type="none" w="med" len="med"/>
                      <a:tailEnd type="none" w="med" len="med"/>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rPr>
                        <a:t>30 </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no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54 </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no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116 </a:t>
                      </a:r>
                    </a:p>
                  </a:txBody>
                  <a:tcPr marL="36000" marR="36000" marT="0" marB="0" anchor="ctr">
                    <a:lnL>
                      <a:noFill/>
                    </a:lnL>
                    <a:lnR>
                      <a:noFill/>
                    </a:lnR>
                    <a:lnT>
                      <a:noFill/>
                    </a:lnT>
                    <a:lnB w="6350" cap="flat" cmpd="sng" algn="ctr">
                      <a:no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118 </a:t>
                      </a:r>
                    </a:p>
                  </a:txBody>
                  <a:tcPr marL="36000" marR="36000" marT="0" marB="0" anchor="ctr">
                    <a:lnL>
                      <a:noFill/>
                    </a:lnL>
                    <a:lnR>
                      <a:noFill/>
                    </a:lnR>
                    <a:lnT>
                      <a:noFill/>
                    </a:lnT>
                    <a:lnB w="6350" cap="flat" cmpd="sng" algn="ctr">
                      <a:no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1,315 </a:t>
                      </a:r>
                    </a:p>
                  </a:txBody>
                  <a:tcPr marL="36000" marR="36000" marT="0" marB="0" anchor="ctr">
                    <a:lnL>
                      <a:noFill/>
                    </a:lnL>
                    <a:lnR>
                      <a:noFill/>
                    </a:lnR>
                    <a:lnT>
                      <a:noFill/>
                    </a:lnT>
                    <a:lnB w="6350" cap="flat" cmpd="sng" algn="ctr">
                      <a:no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1,344 </a:t>
                      </a:r>
                    </a:p>
                  </a:txBody>
                  <a:tcPr marL="36000" marR="36000" marT="0" marB="0" anchor="ctr">
                    <a:lnL>
                      <a:noFill/>
                    </a:lnL>
                    <a:lnR>
                      <a:noFill/>
                    </a:lnR>
                    <a:lnT>
                      <a:noFill/>
                    </a:lnT>
                    <a:lnB w="6350" cap="flat" cmpd="sng" algn="ctr">
                      <a:no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1,375 </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noFill/>
                      <a:prstDash val="solid"/>
                      <a:round/>
                      <a:headEnd type="none" w="med" len="med"/>
                      <a:tailEnd type="none" w="med" len="med"/>
                    </a:lnB>
                  </a:tcPr>
                </a:tc>
                <a:extLst>
                  <a:ext uri="{0D108BD9-81ED-4DB2-BD59-A6C34878D82A}">
                    <a16:rowId xmlns:a16="http://schemas.microsoft.com/office/drawing/2014/main" val="3884055125"/>
                  </a:ext>
                </a:extLst>
              </a:tr>
              <a:tr h="75521">
                <a:tc>
                  <a:txBody>
                    <a:bodyPr/>
                    <a:lstStyle/>
                    <a:p>
                      <a:pPr algn="l" fontAlgn="ctr"/>
                      <a:endParaRPr lang="en-US" sz="800" b="1" i="0" u="none" strike="noStrike">
                        <a:solidFill>
                          <a:schemeClr val="tx1"/>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noFill/>
                      <a:prstDash val="solid"/>
                      <a:round/>
                      <a:headEnd type="none" w="med" len="med"/>
                      <a:tailEnd type="none" w="med" len="med"/>
                    </a:lnB>
                  </a:tcPr>
                </a:tc>
                <a:tc>
                  <a:txBody>
                    <a:bodyPr/>
                    <a:lstStyle/>
                    <a:p>
                      <a:pPr marL="0" marR="0" lvl="0" indent="0" algn="l" defTabSz="914400" rtl="0" eaLnBrk="1" fontAlgn="ctr" latinLnBrk="1" hangingPunct="1">
                        <a:lnSpc>
                          <a:spcPct val="100000"/>
                        </a:lnSpc>
                        <a:spcBef>
                          <a:spcPts val="0"/>
                        </a:spcBef>
                        <a:spcAft>
                          <a:spcPts val="0"/>
                        </a:spcAft>
                        <a:buClrTx/>
                        <a:buSzTx/>
                        <a:buFontTx/>
                        <a:buNone/>
                        <a:tabLst/>
                        <a:defRPr/>
                      </a:pPr>
                      <a:r>
                        <a:rPr lang="ko-KR" altLang="en-US" sz="800" b="0" i="0" u="none" strike="noStrike" dirty="0">
                          <a:solidFill>
                            <a:srgbClr val="000000"/>
                          </a:solidFill>
                          <a:effectLst/>
                          <a:latin typeface="Arial" panose="020B0604020202020204" pitchFamily="34" charset="0"/>
                          <a:ea typeface="맑은 고딕" panose="020B0503020000020004" pitchFamily="50" charset="-127"/>
                        </a:rPr>
                        <a:t>기타고정비</a:t>
                      </a:r>
                      <a:endParaRPr lang="en-US" altLang="ko-KR" sz="8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rPr>
                        <a:t>3 </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0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rPr>
                        <a:t>0 </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0 </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 </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914933998"/>
                  </a:ext>
                </a:extLst>
              </a:tr>
              <a:tr h="75521">
                <a:tc>
                  <a:txBody>
                    <a:bodyPr/>
                    <a:lstStyle/>
                    <a:p>
                      <a:pPr algn="l" fontAlgn="ctr"/>
                      <a:endParaRPr lang="en-US" sz="800" b="1" i="0" u="none" strike="noStrike">
                        <a:solidFill>
                          <a:schemeClr val="tx1"/>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noFill/>
                      <a:prstDash val="solid"/>
                      <a:round/>
                      <a:headEnd type="none" w="med" len="med"/>
                      <a:tailEnd type="none" w="med" len="med"/>
                    </a:lnR>
                    <a:lnT>
                      <a:noFill/>
                    </a:lnT>
                    <a:lnB w="6350" cap="flat" cmpd="sng" algn="ctr">
                      <a:noFill/>
                      <a:prstDash val="solid"/>
                      <a:round/>
                      <a:headEnd type="none" w="med" len="med"/>
                      <a:tailEnd type="none" w="med" len="med"/>
                    </a:lnB>
                  </a:tcPr>
                </a:tc>
                <a:tc>
                  <a:txBody>
                    <a:bodyPr/>
                    <a:lstStyle/>
                    <a:p>
                      <a:pPr algn="l" fontAlgn="ctr"/>
                      <a:r>
                        <a:rPr lang="en-US" sz="800" b="1" i="0" u="none" strike="noStrike" dirty="0">
                          <a:solidFill>
                            <a:srgbClr val="000000"/>
                          </a:solidFill>
                          <a:effectLst/>
                          <a:latin typeface="Arial" panose="020B0604020202020204" pitchFamily="34" charset="0"/>
                          <a:ea typeface="맑은 고딕" panose="020B0503020000020004" pitchFamily="50" charset="-127"/>
                        </a:rPr>
                        <a:t>Case 3 (Worst</a:t>
                      </a:r>
                      <a:r>
                        <a:rPr lang="en-US" altLang="ko-KR" sz="800" b="1" i="0" u="none" strike="noStrike" dirty="0">
                          <a:solidFill>
                            <a:srgbClr val="000000"/>
                          </a:solidFill>
                          <a:effectLst/>
                          <a:latin typeface="Arial" panose="020B0604020202020204" pitchFamily="34" charset="0"/>
                          <a:ea typeface="맑은 고딕" panose="020B0503020000020004" pitchFamily="50" charset="-127"/>
                        </a:rPr>
                        <a:t>)</a:t>
                      </a:r>
                      <a:endParaRPr lang="en-US" sz="800" b="1"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no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800" b="1" i="0" u="none" strike="noStrike" dirty="0">
                          <a:solidFill>
                            <a:srgbClr val="000000"/>
                          </a:solidFill>
                          <a:effectLst/>
                          <a:latin typeface="Arial" panose="020B0604020202020204" pitchFamily="34" charset="0"/>
                          <a:ea typeface="맑은 고딕" panose="020B0503020000020004" pitchFamily="50" charset="-127"/>
                        </a:rPr>
                        <a:t>347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256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287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800" b="1" i="0" u="none" strike="noStrike" dirty="0">
                          <a:solidFill>
                            <a:srgbClr val="000000"/>
                          </a:solidFill>
                          <a:effectLst/>
                          <a:latin typeface="Arial" panose="020B0604020202020204" pitchFamily="34" charset="0"/>
                          <a:ea typeface="맑은 고딕" panose="020B0503020000020004" pitchFamily="50" charset="-127"/>
                        </a:rPr>
                        <a:t>80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186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396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431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439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450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463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noFill/>
                      <a:prstDash val="solid"/>
                      <a:round/>
                      <a:headEnd type="none" w="med" len="med"/>
                      <a:tailEnd type="none" w="med" len="med"/>
                    </a:lnB>
                  </a:tcPr>
                </a:tc>
                <a:extLst>
                  <a:ext uri="{0D108BD9-81ED-4DB2-BD59-A6C34878D82A}">
                    <a16:rowId xmlns:a16="http://schemas.microsoft.com/office/drawing/2014/main" val="985575916"/>
                  </a:ext>
                </a:extLst>
              </a:tr>
              <a:tr h="75521">
                <a:tc>
                  <a:txBody>
                    <a:bodyPr/>
                    <a:lstStyle/>
                    <a:p>
                      <a:pPr algn="l" fontAlgn="ctr"/>
                      <a:endParaRPr lang="en-US" sz="800" b="1" i="0" u="none" strike="noStrike">
                        <a:solidFill>
                          <a:schemeClr val="tx1"/>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noFill/>
                      <a:prstDash val="solid"/>
                      <a:round/>
                      <a:headEnd type="none" w="med" len="med"/>
                      <a:tailEnd type="none" w="med" len="med"/>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인건비성</a:t>
                      </a:r>
                      <a:endParaRPr 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no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300 </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no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152 </a:t>
                      </a:r>
                    </a:p>
                  </a:txBody>
                  <a:tcPr marL="36000" marR="36000" marT="0" marB="0" anchor="ctr">
                    <a:lnL>
                      <a:noFill/>
                    </a:lnL>
                    <a:lnR>
                      <a:noFill/>
                    </a:lnR>
                    <a:lnT>
                      <a:noFill/>
                    </a:lnT>
                    <a:lnB w="6350" cap="flat" cmpd="sng" algn="ctr">
                      <a:no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156 </a:t>
                      </a:r>
                    </a:p>
                  </a:txBody>
                  <a:tcPr marL="36000" marR="36000" marT="0" marB="0" anchor="ctr">
                    <a:lnL>
                      <a:noFill/>
                    </a:lnL>
                    <a:lnR>
                      <a:noFill/>
                    </a:lnR>
                    <a:lnT>
                      <a:noFill/>
                    </a:lnT>
                    <a:lnB w="6350" cap="flat" cmpd="sng" algn="ctr">
                      <a:noFill/>
                      <a:prstDash val="solid"/>
                      <a:round/>
                      <a:headEnd type="none" w="med" len="med"/>
                      <a:tailEnd type="none" w="med" len="med"/>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rPr>
                        <a:t>50 </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no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132 </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no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280 </a:t>
                      </a:r>
                    </a:p>
                  </a:txBody>
                  <a:tcPr marL="36000" marR="36000" marT="0" marB="0" anchor="ctr">
                    <a:lnL>
                      <a:noFill/>
                    </a:lnL>
                    <a:lnR>
                      <a:noFill/>
                    </a:lnR>
                    <a:lnT>
                      <a:noFill/>
                    </a:lnT>
                    <a:lnB w="6350" cap="flat" cmpd="sng" algn="ctr">
                      <a:no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286 </a:t>
                      </a:r>
                    </a:p>
                  </a:txBody>
                  <a:tcPr marL="36000" marR="36000" marT="0" marB="0" anchor="ctr">
                    <a:lnL>
                      <a:noFill/>
                    </a:lnL>
                    <a:lnR>
                      <a:noFill/>
                    </a:lnR>
                    <a:lnT>
                      <a:noFill/>
                    </a:lnT>
                    <a:lnB w="6350" cap="flat" cmpd="sng" algn="ctr">
                      <a:no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292 </a:t>
                      </a:r>
                    </a:p>
                  </a:txBody>
                  <a:tcPr marL="36000" marR="36000" marT="0" marB="0" anchor="ctr">
                    <a:lnL>
                      <a:noFill/>
                    </a:lnL>
                    <a:lnR>
                      <a:noFill/>
                    </a:lnR>
                    <a:lnT>
                      <a:noFill/>
                    </a:lnT>
                    <a:lnB w="6350" cap="flat" cmpd="sng" algn="ctr">
                      <a:no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302 </a:t>
                      </a:r>
                    </a:p>
                  </a:txBody>
                  <a:tcPr marL="36000" marR="36000" marT="0" marB="0" anchor="ctr">
                    <a:lnL>
                      <a:noFill/>
                    </a:lnL>
                    <a:lnR>
                      <a:noFill/>
                    </a:lnR>
                    <a:lnT>
                      <a:noFill/>
                    </a:lnT>
                    <a:lnB w="6350" cap="flat" cmpd="sng" algn="ctr">
                      <a:no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311 </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noFill/>
                      <a:prstDash val="solid"/>
                      <a:round/>
                      <a:headEnd type="none" w="med" len="med"/>
                      <a:tailEnd type="none" w="med" len="med"/>
                    </a:lnB>
                  </a:tcPr>
                </a:tc>
                <a:extLst>
                  <a:ext uri="{0D108BD9-81ED-4DB2-BD59-A6C34878D82A}">
                    <a16:rowId xmlns:a16="http://schemas.microsoft.com/office/drawing/2014/main" val="440654836"/>
                  </a:ext>
                </a:extLst>
              </a:tr>
              <a:tr h="75521">
                <a:tc>
                  <a:txBody>
                    <a:bodyPr/>
                    <a:lstStyle/>
                    <a:p>
                      <a:pPr algn="l" fontAlgn="ctr"/>
                      <a:endParaRPr lang="en-US" sz="800" b="1" i="0" u="none" strike="noStrike">
                        <a:solidFill>
                          <a:schemeClr val="tx1"/>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noFill/>
                      <a:prstDash val="solid"/>
                      <a:round/>
                      <a:headEnd type="none" w="med" len="med"/>
                      <a:tailEnd type="none" w="med" len="med"/>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변동비</a:t>
                      </a:r>
                      <a:endParaRPr lang="en-US" sz="800" b="0" i="0" u="none" strike="noStrike" baseline="3000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no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44 </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no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103 </a:t>
                      </a:r>
                    </a:p>
                  </a:txBody>
                  <a:tcPr marL="36000" marR="36000" marT="0" marB="0" anchor="ctr">
                    <a:lnL>
                      <a:noFill/>
                    </a:lnL>
                    <a:lnR>
                      <a:noFill/>
                    </a:lnR>
                    <a:lnT>
                      <a:noFill/>
                    </a:lnT>
                    <a:lnB w="6350" cap="flat" cmpd="sng" algn="ctr">
                      <a:no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131 </a:t>
                      </a:r>
                    </a:p>
                  </a:txBody>
                  <a:tcPr marL="36000" marR="36000" marT="0" marB="0" anchor="ctr">
                    <a:lnL>
                      <a:noFill/>
                    </a:lnL>
                    <a:lnR>
                      <a:noFill/>
                    </a:lnR>
                    <a:lnT>
                      <a:noFill/>
                    </a:lnT>
                    <a:lnB w="6350" cap="flat" cmpd="sng" algn="ctr">
                      <a:noFill/>
                      <a:prstDash val="solid"/>
                      <a:round/>
                      <a:headEnd type="none" w="med" len="med"/>
                      <a:tailEnd type="none" w="med" len="med"/>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rPr>
                        <a:t>30 </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no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54 </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no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116 </a:t>
                      </a:r>
                    </a:p>
                  </a:txBody>
                  <a:tcPr marL="36000" marR="36000" marT="0" marB="0" anchor="ctr">
                    <a:lnL>
                      <a:noFill/>
                    </a:lnL>
                    <a:lnR>
                      <a:noFill/>
                    </a:lnR>
                    <a:lnT>
                      <a:noFill/>
                    </a:lnT>
                    <a:lnB w="6350" cap="flat" cmpd="sng" algn="ctr">
                      <a:no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145 </a:t>
                      </a:r>
                    </a:p>
                  </a:txBody>
                  <a:tcPr marL="36000" marR="36000" marT="0" marB="0" anchor="ctr">
                    <a:lnL>
                      <a:noFill/>
                    </a:lnL>
                    <a:lnR>
                      <a:noFill/>
                    </a:lnR>
                    <a:lnT>
                      <a:noFill/>
                    </a:lnT>
                    <a:lnB w="6350" cap="flat" cmpd="sng" algn="ctr">
                      <a:no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146 </a:t>
                      </a:r>
                    </a:p>
                  </a:txBody>
                  <a:tcPr marL="36000" marR="36000" marT="0" marB="0" anchor="ctr">
                    <a:lnL>
                      <a:noFill/>
                    </a:lnL>
                    <a:lnR>
                      <a:noFill/>
                    </a:lnR>
                    <a:lnT>
                      <a:noFill/>
                    </a:lnT>
                    <a:lnB w="6350" cap="flat" cmpd="sng" algn="ctr">
                      <a:no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148 </a:t>
                      </a:r>
                    </a:p>
                  </a:txBody>
                  <a:tcPr marL="36000" marR="36000" marT="0" marB="0" anchor="ctr">
                    <a:lnL>
                      <a:noFill/>
                    </a:lnL>
                    <a:lnR>
                      <a:noFill/>
                    </a:lnR>
                    <a:lnT>
                      <a:noFill/>
                    </a:lnT>
                    <a:lnB w="6350" cap="flat" cmpd="sng" algn="ctr">
                      <a:no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151 </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noFill/>
                      <a:prstDash val="solid"/>
                      <a:round/>
                      <a:headEnd type="none" w="med" len="med"/>
                      <a:tailEnd type="none" w="med" len="med"/>
                    </a:lnB>
                  </a:tcPr>
                </a:tc>
                <a:extLst>
                  <a:ext uri="{0D108BD9-81ED-4DB2-BD59-A6C34878D82A}">
                    <a16:rowId xmlns:a16="http://schemas.microsoft.com/office/drawing/2014/main" val="3282493687"/>
                  </a:ext>
                </a:extLst>
              </a:tr>
              <a:tr h="75521">
                <a:tc>
                  <a:txBody>
                    <a:bodyPr/>
                    <a:lstStyle/>
                    <a:p>
                      <a:pPr algn="l" fontAlgn="ctr"/>
                      <a:endParaRPr lang="en-US" sz="800" b="1" i="0" u="none" strike="noStrike">
                        <a:solidFill>
                          <a:schemeClr val="tx1"/>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marL="0" marR="0" lvl="0" indent="0" algn="l" defTabSz="914400" rtl="0" eaLnBrk="1" fontAlgn="ctr" latinLnBrk="1" hangingPunct="1">
                        <a:lnSpc>
                          <a:spcPct val="100000"/>
                        </a:lnSpc>
                        <a:spcBef>
                          <a:spcPts val="0"/>
                        </a:spcBef>
                        <a:spcAft>
                          <a:spcPts val="0"/>
                        </a:spcAft>
                        <a:buClrTx/>
                        <a:buSzTx/>
                        <a:buFontTx/>
                        <a:buNone/>
                        <a:tabLst/>
                        <a:defRPr/>
                      </a:pPr>
                      <a:r>
                        <a:rPr lang="ko-KR" altLang="en-US" sz="800" b="0" i="0" u="none" strike="noStrike" dirty="0">
                          <a:solidFill>
                            <a:srgbClr val="000000"/>
                          </a:solidFill>
                          <a:effectLst/>
                          <a:latin typeface="Arial" panose="020B0604020202020204" pitchFamily="34" charset="0"/>
                          <a:ea typeface="맑은 고딕" panose="020B0503020000020004" pitchFamily="50" charset="-127"/>
                        </a:rPr>
                        <a:t>기타고정비</a:t>
                      </a:r>
                      <a:endParaRPr lang="en-US" altLang="ko-KR" sz="8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3 </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0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rPr>
                        <a:t>0 </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0 </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rPr>
                        <a:t>1 </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729584250"/>
                  </a:ext>
                </a:extLst>
              </a:tr>
            </a:tbl>
          </a:graphicData>
        </a:graphic>
      </p:graphicFrame>
      <p:sp>
        <p:nvSpPr>
          <p:cNvPr id="24" name="직사각형 23">
            <a:extLst>
              <a:ext uri="{FF2B5EF4-FFF2-40B4-BE49-F238E27FC236}">
                <a16:creationId xmlns:a16="http://schemas.microsoft.com/office/drawing/2014/main" id="{7FA8DB8D-E20E-4EC7-BA04-0985254DB50C}"/>
              </a:ext>
            </a:extLst>
          </p:cNvPr>
          <p:cNvSpPr/>
          <p:nvPr/>
        </p:nvSpPr>
        <p:spPr>
          <a:xfrm>
            <a:off x="1572241" y="2338581"/>
            <a:ext cx="7838459" cy="114294"/>
          </a:xfrm>
          <a:prstGeom prst="rect">
            <a:avLst/>
          </a:prstGeom>
          <a:solidFill>
            <a:srgbClr val="FF0000">
              <a:alpha val="20000"/>
            </a:srgbClr>
          </a:solid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직사각형 24">
            <a:extLst>
              <a:ext uri="{FF2B5EF4-FFF2-40B4-BE49-F238E27FC236}">
                <a16:creationId xmlns:a16="http://schemas.microsoft.com/office/drawing/2014/main" id="{9582425D-5C6E-4AEE-9B1E-E79D8E8D9B96}"/>
              </a:ext>
            </a:extLst>
          </p:cNvPr>
          <p:cNvSpPr/>
          <p:nvPr/>
        </p:nvSpPr>
        <p:spPr>
          <a:xfrm>
            <a:off x="1572242" y="1846437"/>
            <a:ext cx="7838459" cy="114294"/>
          </a:xfrm>
          <a:prstGeom prst="rect">
            <a:avLst/>
          </a:prstGeom>
          <a:solidFill>
            <a:srgbClr val="FF0000">
              <a:alpha val="20000"/>
            </a:srgbClr>
          </a:solid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7" name="직사각형 26">
            <a:extLst>
              <a:ext uri="{FF2B5EF4-FFF2-40B4-BE49-F238E27FC236}">
                <a16:creationId xmlns:a16="http://schemas.microsoft.com/office/drawing/2014/main" id="{1AA86066-EF42-4717-9A77-B6AC463320AF}"/>
              </a:ext>
            </a:extLst>
          </p:cNvPr>
          <p:cNvSpPr/>
          <p:nvPr/>
        </p:nvSpPr>
        <p:spPr>
          <a:xfrm>
            <a:off x="1578592" y="2817987"/>
            <a:ext cx="7838459" cy="114294"/>
          </a:xfrm>
          <a:prstGeom prst="rect">
            <a:avLst/>
          </a:prstGeom>
          <a:solidFill>
            <a:srgbClr val="FF0000">
              <a:alpha val="20000"/>
            </a:srgbClr>
          </a:solid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직사각형 27">
            <a:extLst>
              <a:ext uri="{FF2B5EF4-FFF2-40B4-BE49-F238E27FC236}">
                <a16:creationId xmlns:a16="http://schemas.microsoft.com/office/drawing/2014/main" id="{6166A8E1-A017-4E22-8DA4-B1A883868056}"/>
              </a:ext>
            </a:extLst>
          </p:cNvPr>
          <p:cNvSpPr/>
          <p:nvPr/>
        </p:nvSpPr>
        <p:spPr>
          <a:xfrm>
            <a:off x="647614" y="3413760"/>
            <a:ext cx="910341" cy="172720"/>
          </a:xfrm>
          <a:prstGeom prst="rect">
            <a:avLst/>
          </a:prstGeom>
          <a:solidFill>
            <a:srgbClr val="00338D"/>
          </a:solidFill>
          <a:ln w="635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altLang="ko-KR" sz="900" b="1" dirty="0">
                <a:solidFill>
                  <a:schemeClr val="bg1"/>
                </a:solidFill>
                <a:latin typeface="Arial" panose="020B0604020202020204" pitchFamily="34" charset="0"/>
                <a:cs typeface="Arial" panose="020B0604020202020204" pitchFamily="34" charset="0"/>
              </a:rPr>
              <a:t>Case </a:t>
            </a:r>
            <a:r>
              <a:rPr lang="ko-KR" altLang="en-US" sz="900" b="1" dirty="0">
                <a:solidFill>
                  <a:schemeClr val="bg1"/>
                </a:solidFill>
                <a:latin typeface="Arial" panose="020B0604020202020204" pitchFamily="34" charset="0"/>
                <a:cs typeface="Arial" panose="020B0604020202020204" pitchFamily="34" charset="0"/>
              </a:rPr>
              <a:t>공통</a:t>
            </a:r>
          </a:p>
        </p:txBody>
      </p:sp>
      <p:sp>
        <p:nvSpPr>
          <p:cNvPr id="29" name="직사각형 28">
            <a:extLst>
              <a:ext uri="{FF2B5EF4-FFF2-40B4-BE49-F238E27FC236}">
                <a16:creationId xmlns:a16="http://schemas.microsoft.com/office/drawing/2014/main" id="{75DC2003-320A-4F1E-9F6B-DFC4FB453E19}"/>
              </a:ext>
            </a:extLst>
          </p:cNvPr>
          <p:cNvSpPr/>
          <p:nvPr/>
        </p:nvSpPr>
        <p:spPr>
          <a:xfrm>
            <a:off x="5202769" y="3423568"/>
            <a:ext cx="910341" cy="172720"/>
          </a:xfrm>
          <a:prstGeom prst="rect">
            <a:avLst/>
          </a:prstGeom>
          <a:solidFill>
            <a:srgbClr val="00338D"/>
          </a:solidFill>
          <a:ln w="635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altLang="ko-KR" sz="900" b="1" dirty="0">
                <a:solidFill>
                  <a:schemeClr val="bg1"/>
                </a:solidFill>
                <a:latin typeface="Arial" panose="020B0604020202020204" pitchFamily="34" charset="0"/>
                <a:cs typeface="Arial" panose="020B0604020202020204" pitchFamily="34" charset="0"/>
              </a:rPr>
              <a:t>Case 1,2</a:t>
            </a:r>
            <a:endParaRPr lang="ko-KR" altLang="en-US" sz="900" b="1" dirty="0">
              <a:solidFill>
                <a:schemeClr val="bg1"/>
              </a:solidFill>
              <a:latin typeface="Arial" panose="020B0604020202020204" pitchFamily="34" charset="0"/>
              <a:cs typeface="Arial" panose="020B0604020202020204" pitchFamily="34" charset="0"/>
            </a:endParaRPr>
          </a:p>
        </p:txBody>
      </p:sp>
      <p:sp>
        <p:nvSpPr>
          <p:cNvPr id="19" name="제목 2">
            <a:extLst>
              <a:ext uri="{FF2B5EF4-FFF2-40B4-BE49-F238E27FC236}">
                <a16:creationId xmlns:a16="http://schemas.microsoft.com/office/drawing/2014/main" id="{DCBC0537-1EF1-434B-98AE-F7191E4EA69F}"/>
              </a:ext>
            </a:extLst>
          </p:cNvPr>
          <p:cNvSpPr txBox="1">
            <a:spLocks/>
          </p:cNvSpPr>
          <p:nvPr/>
        </p:nvSpPr>
        <p:spPr>
          <a:xfrm>
            <a:off x="399665" y="496343"/>
            <a:ext cx="8591450" cy="586535"/>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4400" b="1" dirty="0">
                <a:solidFill>
                  <a:srgbClr val="00338D"/>
                </a:solidFill>
                <a:latin typeface="KPMG Extralight" panose="020B0303030202040204" pitchFamily="34" charset="0"/>
              </a:rPr>
              <a:t>Major</a:t>
            </a:r>
            <a:r>
              <a:rPr lang="ko-KR" altLang="en-US" sz="4400" b="1" dirty="0">
                <a:solidFill>
                  <a:srgbClr val="00338D"/>
                </a:solidFill>
                <a:latin typeface="KPMG Extralight" panose="020B0303030202040204" pitchFamily="34" charset="0"/>
              </a:rPr>
              <a:t> </a:t>
            </a:r>
            <a:r>
              <a:rPr lang="en-US" altLang="ko-KR" sz="4400" b="1" dirty="0">
                <a:solidFill>
                  <a:srgbClr val="00338D"/>
                </a:solidFill>
                <a:latin typeface="KPMG Extralight" panose="020B0303030202040204" pitchFamily="34" charset="0"/>
              </a:rPr>
              <a:t>Assumptions (11/17)</a:t>
            </a:r>
          </a:p>
        </p:txBody>
      </p:sp>
    </p:spTree>
    <p:extLst>
      <p:ext uri="{BB962C8B-B14F-4D97-AF65-F5344CB8AC3E}">
        <p14:creationId xmlns:p14="http://schemas.microsoft.com/office/powerpoint/2010/main" val="35634737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제목 2">
            <a:extLst>
              <a:ext uri="{FF2B5EF4-FFF2-40B4-BE49-F238E27FC236}">
                <a16:creationId xmlns:a16="http://schemas.microsoft.com/office/drawing/2014/main" id="{EC31AAB1-348F-4B38-BBAE-3ED466156B32}"/>
              </a:ext>
            </a:extLst>
          </p:cNvPr>
          <p:cNvSpPr txBox="1">
            <a:spLocks/>
          </p:cNvSpPr>
          <p:nvPr/>
        </p:nvSpPr>
        <p:spPr>
          <a:xfrm>
            <a:off x="399665" y="496343"/>
            <a:ext cx="8591450" cy="586535"/>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4400" b="1" dirty="0">
                <a:solidFill>
                  <a:srgbClr val="00338D"/>
                </a:solidFill>
                <a:latin typeface="KPMG Extralight" panose="020B0303030202040204" pitchFamily="34" charset="0"/>
              </a:rPr>
              <a:t>Major</a:t>
            </a:r>
            <a:r>
              <a:rPr lang="ko-KR" altLang="en-US" sz="4400" b="1" dirty="0">
                <a:solidFill>
                  <a:srgbClr val="00338D"/>
                </a:solidFill>
                <a:latin typeface="KPMG Extralight" panose="020B0303030202040204" pitchFamily="34" charset="0"/>
              </a:rPr>
              <a:t> </a:t>
            </a:r>
            <a:r>
              <a:rPr lang="en-US" altLang="ko-KR" sz="4400" b="1" dirty="0">
                <a:solidFill>
                  <a:srgbClr val="00338D"/>
                </a:solidFill>
                <a:latin typeface="KPMG Extralight" panose="020B0303030202040204" pitchFamily="34" charset="0"/>
              </a:rPr>
              <a:t>Assumptions (12/17)</a:t>
            </a:r>
          </a:p>
        </p:txBody>
      </p:sp>
      <p:sp>
        <p:nvSpPr>
          <p:cNvPr id="10" name="제목 2">
            <a:extLst>
              <a:ext uri="{FF2B5EF4-FFF2-40B4-BE49-F238E27FC236}">
                <a16:creationId xmlns:a16="http://schemas.microsoft.com/office/drawing/2014/main" id="{3C3ECB29-B165-4523-8AEA-B139D1820DD2}"/>
              </a:ext>
            </a:extLst>
          </p:cNvPr>
          <p:cNvSpPr txBox="1">
            <a:spLocks/>
          </p:cNvSpPr>
          <p:nvPr/>
        </p:nvSpPr>
        <p:spPr>
          <a:xfrm>
            <a:off x="399665" y="227197"/>
            <a:ext cx="8591450" cy="273424"/>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2500" b="1">
                <a:solidFill>
                  <a:srgbClr val="00338D"/>
                </a:solidFill>
                <a:latin typeface="KPMG Extralight" panose="020B0303030202040204" pitchFamily="34" charset="0"/>
              </a:rPr>
              <a:t>Assumptions &amp; Results</a:t>
            </a:r>
          </a:p>
        </p:txBody>
      </p:sp>
      <p:sp>
        <p:nvSpPr>
          <p:cNvPr id="23" name="Rectangle 41">
            <a:extLst>
              <a:ext uri="{FF2B5EF4-FFF2-40B4-BE49-F238E27FC236}">
                <a16:creationId xmlns:a16="http://schemas.microsoft.com/office/drawing/2014/main" id="{93D674CF-A236-4C36-856E-A809C9B90530}"/>
              </a:ext>
            </a:extLst>
          </p:cNvPr>
          <p:cNvSpPr>
            <a:spLocks noChangeArrowheads="1"/>
          </p:cNvSpPr>
          <p:nvPr/>
        </p:nvSpPr>
        <p:spPr bwMode="auto">
          <a:xfrm>
            <a:off x="495300" y="1099709"/>
            <a:ext cx="3763131" cy="360000"/>
          </a:xfrm>
          <a:prstGeom prst="rect">
            <a:avLst/>
          </a:prstGeom>
          <a:noFill/>
          <a:ln w="9525">
            <a:noFill/>
            <a:miter lim="800000"/>
            <a:headEnd/>
            <a:tailEnd/>
          </a:ln>
        </p:spPr>
        <p:txBody>
          <a:bodyPr lIns="0" tIns="0" rIns="0" bIns="0" anchor="ctr"/>
          <a:lstStyle/>
          <a:p>
            <a:pPr fontAlgn="base">
              <a:lnSpc>
                <a:spcPct val="120000"/>
              </a:lnSpc>
              <a:spcBef>
                <a:spcPct val="0"/>
              </a:spcBef>
              <a:spcAft>
                <a:spcPct val="0"/>
              </a:spcAft>
            </a:pPr>
            <a:r>
              <a:rPr lang="ko-KR" altLang="en-US" sz="1200" b="1">
                <a:solidFill>
                  <a:srgbClr val="00338D"/>
                </a:solidFill>
                <a:latin typeface="Arial" panose="020B0604020202020204" pitchFamily="34" charset="0"/>
                <a:cs typeface="Arial" panose="020B0604020202020204" pitchFamily="34" charset="0"/>
              </a:rPr>
              <a:t>▌</a:t>
            </a:r>
            <a:r>
              <a:rPr lang="en-US" altLang="ko-KR" sz="1200" b="1">
                <a:solidFill>
                  <a:srgbClr val="00338D"/>
                </a:solidFill>
                <a:latin typeface="Arial" panose="020B0604020202020204" pitchFamily="34" charset="0"/>
                <a:cs typeface="Arial" panose="020B0604020202020204" pitchFamily="34" charset="0"/>
              </a:rPr>
              <a:t>SG&amp;A_</a:t>
            </a:r>
            <a:r>
              <a:rPr lang="ko-KR" altLang="en-US" sz="1200" b="1">
                <a:solidFill>
                  <a:srgbClr val="00338D"/>
                </a:solidFill>
                <a:latin typeface="Arial" panose="020B0604020202020204" pitchFamily="34" charset="0"/>
                <a:cs typeface="Arial" panose="020B0604020202020204" pitchFamily="34" charset="0"/>
              </a:rPr>
              <a:t>변동비</a:t>
            </a:r>
            <a:endParaRPr lang="en-US" altLang="ko-KR" sz="1400" b="1">
              <a:solidFill>
                <a:srgbClr val="00338D"/>
              </a:solidFill>
              <a:latin typeface="Arial" panose="020B0604020202020204" pitchFamily="34" charset="0"/>
              <a:cs typeface="Arial" panose="020B0604020202020204" pitchFamily="34" charset="0"/>
            </a:endParaRPr>
          </a:p>
        </p:txBody>
      </p:sp>
      <p:sp>
        <p:nvSpPr>
          <p:cNvPr id="26" name="직사각형 25">
            <a:extLst>
              <a:ext uri="{FF2B5EF4-FFF2-40B4-BE49-F238E27FC236}">
                <a16:creationId xmlns:a16="http://schemas.microsoft.com/office/drawing/2014/main" id="{516F3D39-6891-4F7E-A35B-B57EF537D319}"/>
              </a:ext>
            </a:extLst>
          </p:cNvPr>
          <p:cNvSpPr/>
          <p:nvPr/>
        </p:nvSpPr>
        <p:spPr>
          <a:xfrm>
            <a:off x="495299" y="3498173"/>
            <a:ext cx="4356101" cy="2602780"/>
          </a:xfrm>
          <a:prstGeom prst="rect">
            <a:avLst/>
          </a:prstGeom>
          <a:noFill/>
          <a:ln w="635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t"/>
          <a:lstStyle/>
          <a:p>
            <a:r>
              <a:rPr lang="en-US" altLang="ko-KR" sz="900" dirty="0">
                <a:solidFill>
                  <a:schemeClr val="bg1"/>
                </a:solidFill>
              </a:rPr>
              <a:t>Dd</a:t>
            </a:r>
          </a:p>
          <a:p>
            <a:pPr marL="171450" indent="-171450">
              <a:buClr>
                <a:srgbClr val="00338D"/>
              </a:buClr>
              <a:buFont typeface="Wingdings" panose="05000000000000000000" pitchFamily="2" charset="2"/>
              <a:buChar char="§"/>
            </a:pPr>
            <a:r>
              <a:rPr lang="ko-KR" altLang="en-US" sz="900" b="1" dirty="0">
                <a:solidFill>
                  <a:schemeClr val="tx1"/>
                </a:solidFill>
              </a:rPr>
              <a:t>국내 변동비 가정 </a:t>
            </a:r>
            <a:r>
              <a:rPr lang="en-US" altLang="ko-KR" sz="900" b="1" dirty="0">
                <a:solidFill>
                  <a:schemeClr val="tx1"/>
                </a:solidFill>
              </a:rPr>
              <a:t>(</a:t>
            </a:r>
            <a:r>
              <a:rPr lang="ko-KR" altLang="en-US" sz="900" b="1" dirty="0">
                <a:solidFill>
                  <a:schemeClr val="tx1"/>
                </a:solidFill>
              </a:rPr>
              <a:t>사업계획 물량 준용</a:t>
            </a:r>
            <a:r>
              <a:rPr lang="en-US" altLang="ko-KR" sz="900" b="1" dirty="0">
                <a:solidFill>
                  <a:schemeClr val="tx1"/>
                </a:solidFill>
              </a:rPr>
              <a:t>)</a:t>
            </a:r>
          </a:p>
          <a:p>
            <a:pPr marL="266700" marR="0" lvl="0" indent="-180975" algn="l" defTabSz="914400" rtl="0" eaLnBrk="1" fontAlgn="auto" latinLnBrk="1" hangingPunct="1">
              <a:lnSpc>
                <a:spcPct val="100000"/>
              </a:lnSpc>
              <a:spcBef>
                <a:spcPts val="600"/>
              </a:spcBef>
              <a:spcAft>
                <a:spcPts val="0"/>
              </a:spcAft>
              <a:buClr>
                <a:srgbClr val="00338D"/>
              </a:buClr>
              <a:buSzTx/>
              <a:buFont typeface="Wingdings" panose="05000000000000000000" pitchFamily="2" charset="2"/>
              <a:buChar char="ü"/>
              <a:tabLst/>
              <a:defRPr/>
            </a:pPr>
            <a:r>
              <a:rPr kumimoji="0" lang="ko-KR" altLang="en-US" sz="90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과거 제품 </a:t>
            </a:r>
            <a:r>
              <a:rPr kumimoji="0" lang="en-US" altLang="ko-KR" sz="90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Q</a:t>
            </a:r>
            <a:r>
              <a:rPr kumimoji="0" lang="ko-KR" altLang="en-US" sz="90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당 단위당 원가를 </a:t>
            </a:r>
            <a:r>
              <a:rPr lang="ko-KR" altLang="en-US" sz="900" kern="0" dirty="0">
                <a:solidFill>
                  <a:srgbClr val="000000"/>
                </a:solidFill>
                <a:latin typeface="Arial" panose="020B0604020202020204" pitchFamily="34" charset="0"/>
                <a:cs typeface="Arial" panose="020B0604020202020204" pitchFamily="34" charset="0"/>
              </a:rPr>
              <a:t>산출</a:t>
            </a:r>
            <a:r>
              <a:rPr kumimoji="0" lang="ko-KR" altLang="en-US" sz="90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하고</a:t>
            </a:r>
            <a:r>
              <a:rPr kumimoji="0" lang="en-US" altLang="ko-KR" sz="90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t>
            </a:r>
            <a:r>
              <a:rPr kumimoji="0" lang="ko-KR" altLang="en-US" sz="90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이를 기준단가로 적용하여 향후 변동비를 추정함</a:t>
            </a:r>
            <a:endParaRPr kumimoji="0" lang="en-US" altLang="ko-KR" sz="90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266700" marR="0" lvl="0" indent="-180975" algn="l" defTabSz="914400" rtl="0" eaLnBrk="1" fontAlgn="auto" latinLnBrk="1" hangingPunct="1">
              <a:lnSpc>
                <a:spcPct val="100000"/>
              </a:lnSpc>
              <a:spcBef>
                <a:spcPts val="600"/>
              </a:spcBef>
              <a:spcAft>
                <a:spcPts val="0"/>
              </a:spcAft>
              <a:buClr>
                <a:srgbClr val="00338D"/>
              </a:buClr>
              <a:buSzTx/>
              <a:buFont typeface="Wingdings" panose="05000000000000000000" pitchFamily="2" charset="2"/>
              <a:buChar char="ü"/>
              <a:tabLst/>
              <a:defRPr/>
            </a:pPr>
            <a:r>
              <a:rPr kumimoji="0" lang="ko-KR" altLang="en-US" sz="90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포장비와 운반비의 경우 </a:t>
            </a:r>
            <a:r>
              <a:rPr lang="en-US" altLang="ko-KR" sz="900" kern="0" dirty="0">
                <a:solidFill>
                  <a:srgbClr val="000000"/>
                </a:solidFill>
                <a:latin typeface="Arial" panose="020B0604020202020204" pitchFamily="34" charset="0"/>
                <a:cs typeface="Arial" panose="020B0604020202020204" pitchFamily="34" charset="0"/>
              </a:rPr>
              <a:t>2020</a:t>
            </a:r>
            <a:r>
              <a:rPr lang="ko-KR" altLang="en-US" sz="900" kern="0" dirty="0">
                <a:solidFill>
                  <a:srgbClr val="000000"/>
                </a:solidFill>
                <a:latin typeface="Arial" panose="020B0604020202020204" pitchFamily="34" charset="0"/>
                <a:cs typeface="Arial" panose="020B0604020202020204" pitchFamily="34" charset="0"/>
              </a:rPr>
              <a:t>년</a:t>
            </a:r>
            <a:r>
              <a:rPr lang="en-US" altLang="ko-KR" sz="900" kern="0" dirty="0">
                <a:solidFill>
                  <a:srgbClr val="000000"/>
                </a:solidFill>
                <a:latin typeface="Arial" panose="020B0604020202020204" pitchFamily="34" charset="0"/>
                <a:cs typeface="Arial" panose="020B0604020202020204" pitchFamily="34" charset="0"/>
              </a:rPr>
              <a:t>, 2021</a:t>
            </a:r>
            <a:r>
              <a:rPr lang="ko-KR" altLang="en-US" sz="900" kern="0" dirty="0">
                <a:solidFill>
                  <a:srgbClr val="000000"/>
                </a:solidFill>
                <a:latin typeface="Arial" panose="020B0604020202020204" pitchFamily="34" charset="0"/>
                <a:cs typeface="Arial" panose="020B0604020202020204" pitchFamily="34" charset="0"/>
              </a:rPr>
              <a:t>년 창원공장 </a:t>
            </a:r>
            <a:r>
              <a:rPr lang="en-US" altLang="ko-KR" sz="900" kern="0" dirty="0">
                <a:solidFill>
                  <a:srgbClr val="000000"/>
                </a:solidFill>
                <a:latin typeface="Arial" panose="020B0604020202020204" pitchFamily="34" charset="0"/>
                <a:cs typeface="Arial" panose="020B0604020202020204" pitchFamily="34" charset="0"/>
              </a:rPr>
              <a:t>CP</a:t>
            </a:r>
            <a:r>
              <a:rPr lang="ko-KR" altLang="en-US" sz="900" kern="0" dirty="0">
                <a:solidFill>
                  <a:srgbClr val="000000"/>
                </a:solidFill>
                <a:latin typeface="Arial" panose="020B0604020202020204" pitchFamily="34" charset="0"/>
                <a:cs typeface="Arial" panose="020B0604020202020204" pitchFamily="34" charset="0"/>
              </a:rPr>
              <a:t>사업과 관련하여 </a:t>
            </a:r>
            <a:r>
              <a:rPr lang="ko-KR" altLang="en-US" sz="900" kern="0" dirty="0" err="1">
                <a:solidFill>
                  <a:srgbClr val="000000"/>
                </a:solidFill>
                <a:latin typeface="Arial" panose="020B0604020202020204" pitchFamily="34" charset="0"/>
                <a:cs typeface="Arial" panose="020B0604020202020204" pitchFamily="34" charset="0"/>
              </a:rPr>
              <a:t>비경상적</a:t>
            </a:r>
            <a:r>
              <a:rPr lang="ko-KR" altLang="en-US" sz="900" kern="0" dirty="0">
                <a:solidFill>
                  <a:srgbClr val="000000"/>
                </a:solidFill>
                <a:latin typeface="Arial" panose="020B0604020202020204" pitchFamily="34" charset="0"/>
                <a:cs typeface="Arial" panose="020B0604020202020204" pitchFamily="34" charset="0"/>
              </a:rPr>
              <a:t> 비용이 발생하였으므로</a:t>
            </a:r>
            <a:r>
              <a:rPr lang="en-US" altLang="ko-KR" sz="900" kern="0" dirty="0">
                <a:solidFill>
                  <a:srgbClr val="000000"/>
                </a:solidFill>
                <a:latin typeface="Arial" panose="020B0604020202020204" pitchFamily="34" charset="0"/>
                <a:cs typeface="Arial" panose="020B0604020202020204" pitchFamily="34" charset="0"/>
              </a:rPr>
              <a:t>,</a:t>
            </a:r>
            <a:r>
              <a:rPr lang="ko-KR" altLang="en-US" sz="900" kern="0" dirty="0">
                <a:solidFill>
                  <a:srgbClr val="000000"/>
                </a:solidFill>
                <a:latin typeface="Arial" panose="020B0604020202020204" pitchFamily="34" charset="0"/>
                <a:cs typeface="Arial" panose="020B0604020202020204" pitchFamily="34" charset="0"/>
              </a:rPr>
              <a:t> </a:t>
            </a:r>
            <a:r>
              <a:rPr lang="en-US" altLang="ko-KR" sz="900" kern="0" dirty="0">
                <a:solidFill>
                  <a:srgbClr val="000000"/>
                </a:solidFill>
                <a:latin typeface="Arial" panose="020B0604020202020204" pitchFamily="34" charset="0"/>
                <a:cs typeface="Arial" panose="020B0604020202020204" pitchFamily="34" charset="0"/>
              </a:rPr>
              <a:t>2022</a:t>
            </a:r>
            <a:r>
              <a:rPr lang="ko-KR" altLang="en-US" sz="900" kern="0" dirty="0">
                <a:solidFill>
                  <a:srgbClr val="000000"/>
                </a:solidFill>
                <a:latin typeface="Arial" panose="020B0604020202020204" pitchFamily="34" charset="0"/>
                <a:cs typeface="Arial" panose="020B0604020202020204" pitchFamily="34" charset="0"/>
              </a:rPr>
              <a:t>년 상반기의 단가를 </a:t>
            </a:r>
            <a:r>
              <a:rPr lang="en-US" altLang="ko-KR" sz="900" kern="0" dirty="0">
                <a:solidFill>
                  <a:srgbClr val="000000"/>
                </a:solidFill>
                <a:latin typeface="Arial" panose="020B0604020202020204" pitchFamily="34" charset="0"/>
                <a:cs typeface="Arial" panose="020B0604020202020204" pitchFamily="34" charset="0"/>
              </a:rPr>
              <a:t>Normal </a:t>
            </a:r>
            <a:r>
              <a:rPr lang="ko-KR" altLang="en-US" sz="900" kern="0" dirty="0">
                <a:solidFill>
                  <a:srgbClr val="000000"/>
                </a:solidFill>
                <a:latin typeface="Arial" panose="020B0604020202020204" pitchFamily="34" charset="0"/>
                <a:cs typeface="Arial" panose="020B0604020202020204" pitchFamily="34" charset="0"/>
              </a:rPr>
              <a:t>단가로 가정함</a:t>
            </a:r>
            <a:endParaRPr lang="en-US" altLang="ko-KR" sz="900" kern="0" dirty="0">
              <a:solidFill>
                <a:srgbClr val="000000"/>
              </a:solidFill>
              <a:latin typeface="Arial" panose="020B0604020202020204" pitchFamily="34" charset="0"/>
              <a:cs typeface="Arial" panose="020B0604020202020204" pitchFamily="34" charset="0"/>
            </a:endParaRPr>
          </a:p>
          <a:p>
            <a:pPr marL="266700" indent="-180975" latinLnBrk="1">
              <a:spcBef>
                <a:spcPts val="600"/>
              </a:spcBef>
              <a:buClr>
                <a:srgbClr val="00338D"/>
              </a:buClr>
              <a:buFont typeface="Wingdings" panose="05000000000000000000" pitchFamily="2" charset="2"/>
              <a:buChar char="ü"/>
              <a:defRPr/>
            </a:pPr>
            <a:r>
              <a:rPr lang="ko-KR" altLang="en-US" sz="900" kern="0" dirty="0">
                <a:solidFill>
                  <a:srgbClr val="000000"/>
                </a:solidFill>
                <a:latin typeface="Arial" panose="020B0604020202020204" pitchFamily="34" charset="0"/>
                <a:cs typeface="Arial" panose="020B0604020202020204" pitchFamily="34" charset="0"/>
              </a:rPr>
              <a:t>단가에 </a:t>
            </a:r>
            <a:r>
              <a:rPr kumimoji="0" lang="en-US" altLang="ko-KR" sz="90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EIU </a:t>
            </a:r>
            <a:r>
              <a:rPr kumimoji="0" lang="ko-KR" altLang="en-US" sz="90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상 한국 예상 소비자 물가 상승률을 반영함 </a:t>
            </a:r>
            <a:endParaRPr kumimoji="0" lang="en-US" altLang="ko-KR" sz="90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266700" marR="0" lvl="0" indent="-180975" algn="l" defTabSz="914400" rtl="0" eaLnBrk="1" fontAlgn="auto" latinLnBrk="1" hangingPunct="1">
              <a:lnSpc>
                <a:spcPct val="100000"/>
              </a:lnSpc>
              <a:spcBef>
                <a:spcPts val="600"/>
              </a:spcBef>
              <a:spcAft>
                <a:spcPts val="0"/>
              </a:spcAft>
              <a:buClr>
                <a:srgbClr val="00338D"/>
              </a:buClr>
              <a:buSzTx/>
              <a:buFont typeface="Wingdings" panose="05000000000000000000" pitchFamily="2" charset="2"/>
              <a:buChar char="ü"/>
              <a:tabLst/>
              <a:defRPr/>
            </a:pPr>
            <a:endParaRPr kumimoji="0" lang="en-US" altLang="ko-KR" sz="80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171450" indent="-171450">
              <a:buClr>
                <a:srgbClr val="00338D"/>
              </a:buClr>
              <a:buFont typeface="Wingdings" panose="05000000000000000000" pitchFamily="2" charset="2"/>
              <a:buChar char="§"/>
            </a:pPr>
            <a:endParaRPr lang="en-US" altLang="ko-KR" sz="800" b="1" dirty="0">
              <a:solidFill>
                <a:schemeClr val="tx1"/>
              </a:solidFill>
            </a:endParaRPr>
          </a:p>
          <a:p>
            <a:pPr marL="266700" indent="-171450">
              <a:buFont typeface="Wingdings" panose="05000000000000000000" pitchFamily="2" charset="2"/>
              <a:buChar char="ü"/>
            </a:pPr>
            <a:endParaRPr lang="en-US" altLang="ko-KR" sz="800" dirty="0">
              <a:solidFill>
                <a:schemeClr val="tx1"/>
              </a:solidFill>
              <a:latin typeface="Arial" panose="020B0604020202020204" pitchFamily="34" charset="0"/>
              <a:cs typeface="Arial" panose="020B0604020202020204" pitchFamily="34" charset="0"/>
            </a:endParaRPr>
          </a:p>
          <a:p>
            <a:pPr marL="95250"/>
            <a:endParaRPr lang="en-US" altLang="ko-KR" sz="800" dirty="0">
              <a:solidFill>
                <a:schemeClr val="tx1"/>
              </a:solidFill>
              <a:latin typeface="Arial" panose="020B0604020202020204" pitchFamily="34" charset="0"/>
              <a:cs typeface="Arial" panose="020B0604020202020204" pitchFamily="34" charset="0"/>
            </a:endParaRPr>
          </a:p>
          <a:p>
            <a:pPr marL="266700" indent="-171450">
              <a:buFont typeface="Wingdings" panose="05000000000000000000" pitchFamily="2" charset="2"/>
              <a:buChar char="ü"/>
            </a:pPr>
            <a:endParaRPr kumimoji="0" lang="en-US" altLang="ko-KR" sz="8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266700" indent="-171450">
              <a:buFont typeface="Wingdings" panose="05000000000000000000" pitchFamily="2" charset="2"/>
              <a:buChar char="ü"/>
            </a:pPr>
            <a:endParaRPr lang="ko-KR" altLang="en-US" sz="900" dirty="0">
              <a:solidFill>
                <a:schemeClr val="tx1"/>
              </a:solidFill>
              <a:latin typeface="Arial" panose="020B0604020202020204" pitchFamily="34" charset="0"/>
              <a:cs typeface="Arial" panose="020B0604020202020204" pitchFamily="34" charset="0"/>
            </a:endParaRPr>
          </a:p>
        </p:txBody>
      </p:sp>
      <p:sp>
        <p:nvSpPr>
          <p:cNvPr id="31" name="직사각형 30">
            <a:extLst>
              <a:ext uri="{FF2B5EF4-FFF2-40B4-BE49-F238E27FC236}">
                <a16:creationId xmlns:a16="http://schemas.microsoft.com/office/drawing/2014/main" id="{6E41208B-C894-4055-9693-9F14BD11EE06}"/>
              </a:ext>
            </a:extLst>
          </p:cNvPr>
          <p:cNvSpPr/>
          <p:nvPr/>
        </p:nvSpPr>
        <p:spPr>
          <a:xfrm>
            <a:off x="5054600" y="3498172"/>
            <a:ext cx="4356101" cy="2602781"/>
          </a:xfrm>
          <a:prstGeom prst="rect">
            <a:avLst/>
          </a:prstGeom>
          <a:noFill/>
          <a:ln w="635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t"/>
          <a:lstStyle/>
          <a:p>
            <a:r>
              <a:rPr lang="en-US" altLang="ko-KR" sz="800" dirty="0">
                <a:solidFill>
                  <a:schemeClr val="bg1"/>
                </a:solidFill>
              </a:rPr>
              <a:t>Dd</a:t>
            </a:r>
          </a:p>
          <a:p>
            <a:pPr marL="171450" indent="-171450">
              <a:buFont typeface="Wingdings" panose="05000000000000000000" pitchFamily="2" charset="2"/>
              <a:buChar char="§"/>
            </a:pPr>
            <a:r>
              <a:rPr lang="ko-KR" altLang="en-US" sz="900" b="1" dirty="0">
                <a:solidFill>
                  <a:schemeClr val="tx1"/>
                </a:solidFill>
              </a:rPr>
              <a:t>해외 변동비 가정</a:t>
            </a:r>
            <a:endParaRPr lang="en-US" altLang="ko-KR" sz="900" b="1" dirty="0">
              <a:solidFill>
                <a:schemeClr val="tx1"/>
              </a:solidFill>
            </a:endParaRPr>
          </a:p>
          <a:p>
            <a:pPr marL="266700" marR="0" lvl="0" indent="-180975" algn="l" defTabSz="914400" rtl="0" eaLnBrk="1" fontAlgn="auto" latinLnBrk="1" hangingPunct="1">
              <a:lnSpc>
                <a:spcPct val="100000"/>
              </a:lnSpc>
              <a:spcBef>
                <a:spcPts val="600"/>
              </a:spcBef>
              <a:spcAft>
                <a:spcPts val="0"/>
              </a:spcAft>
              <a:buClr>
                <a:srgbClr val="00338D"/>
              </a:buClr>
              <a:buSzTx/>
              <a:buFont typeface="Wingdings" panose="05000000000000000000" pitchFamily="2" charset="2"/>
              <a:buChar char="ü"/>
              <a:tabLst/>
              <a:defRPr/>
            </a:pPr>
            <a:r>
              <a:rPr kumimoji="0" lang="ko-KR" altLang="en-US" sz="90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국내 </a:t>
            </a:r>
            <a:r>
              <a:rPr lang="ko-KR" altLang="en-US" sz="900" kern="0" dirty="0">
                <a:solidFill>
                  <a:srgbClr val="000000"/>
                </a:solidFill>
                <a:latin typeface="Arial" panose="020B0604020202020204" pitchFamily="34" charset="0"/>
                <a:cs typeface="Arial" panose="020B0604020202020204" pitchFamily="34" charset="0"/>
              </a:rPr>
              <a:t>가정을 준용하여 해외 향후 변동비를 추정함</a:t>
            </a:r>
            <a:endParaRPr lang="en-US" altLang="ko-KR" sz="900" kern="0" dirty="0">
              <a:solidFill>
                <a:srgbClr val="000000"/>
              </a:solidFill>
              <a:latin typeface="Arial" panose="020B0604020202020204" pitchFamily="34" charset="0"/>
              <a:cs typeface="Arial" panose="020B0604020202020204" pitchFamily="34" charset="0"/>
            </a:endParaRPr>
          </a:p>
          <a:p>
            <a:pPr marL="266700" marR="0" lvl="0" indent="-180975" algn="l" defTabSz="914400" rtl="0" eaLnBrk="1" fontAlgn="auto" latinLnBrk="1" hangingPunct="1">
              <a:lnSpc>
                <a:spcPct val="100000"/>
              </a:lnSpc>
              <a:spcBef>
                <a:spcPts val="600"/>
              </a:spcBef>
              <a:spcAft>
                <a:spcPts val="0"/>
              </a:spcAft>
              <a:buClr>
                <a:srgbClr val="00338D"/>
              </a:buClr>
              <a:buSzTx/>
              <a:buFont typeface="Wingdings" panose="05000000000000000000" pitchFamily="2" charset="2"/>
              <a:buChar char="ü"/>
              <a:tabLst/>
              <a:defRPr/>
            </a:pPr>
            <a:r>
              <a:rPr lang="en-US" altLang="ko-KR" sz="900" kern="0" dirty="0">
                <a:solidFill>
                  <a:srgbClr val="000000"/>
                </a:solidFill>
                <a:latin typeface="Arial" panose="020B0604020202020204" pitchFamily="34" charset="0"/>
                <a:cs typeface="Arial" panose="020B0604020202020204" pitchFamily="34" charset="0"/>
              </a:rPr>
              <a:t>KOSIS(</a:t>
            </a:r>
            <a:r>
              <a:rPr lang="ko-KR" altLang="en-US" sz="900" kern="0" dirty="0" err="1">
                <a:solidFill>
                  <a:srgbClr val="000000"/>
                </a:solidFill>
                <a:latin typeface="Arial" panose="020B0604020202020204" pitchFamily="34" charset="0"/>
                <a:cs typeface="Arial" panose="020B0604020202020204" pitchFamily="34" charset="0"/>
              </a:rPr>
              <a:t>국가통계포털</a:t>
            </a:r>
            <a:r>
              <a:rPr lang="en-US" altLang="ko-KR" sz="900" kern="0" dirty="0">
                <a:solidFill>
                  <a:srgbClr val="000000"/>
                </a:solidFill>
                <a:latin typeface="Arial" panose="020B0604020202020204" pitchFamily="34" charset="0"/>
                <a:cs typeface="Arial" panose="020B0604020202020204" pitchFamily="34" charset="0"/>
              </a:rPr>
              <a:t>)</a:t>
            </a:r>
            <a:r>
              <a:rPr lang="ko-KR" altLang="en-US" sz="900" kern="0" dirty="0">
                <a:solidFill>
                  <a:srgbClr val="000000"/>
                </a:solidFill>
                <a:latin typeface="Arial" panose="020B0604020202020204" pitchFamily="34" charset="0"/>
                <a:cs typeface="Arial" panose="020B0604020202020204" pitchFamily="34" charset="0"/>
              </a:rPr>
              <a:t> 국가별 제조업 월평균 임금의 한국 대비 미국비율을 단가에 반영함</a:t>
            </a:r>
            <a:endParaRPr lang="en-US" altLang="ko-KR" sz="900" kern="0" dirty="0">
              <a:solidFill>
                <a:srgbClr val="000000"/>
              </a:solidFill>
              <a:latin typeface="Arial" panose="020B0604020202020204" pitchFamily="34" charset="0"/>
              <a:cs typeface="Arial" panose="020B0604020202020204" pitchFamily="34" charset="0"/>
            </a:endParaRPr>
          </a:p>
          <a:p>
            <a:pPr marL="266700" marR="0" lvl="0" indent="-180975" algn="l" defTabSz="914400" rtl="0" eaLnBrk="1" fontAlgn="auto" latinLnBrk="1" hangingPunct="1">
              <a:lnSpc>
                <a:spcPct val="100000"/>
              </a:lnSpc>
              <a:spcBef>
                <a:spcPts val="600"/>
              </a:spcBef>
              <a:spcAft>
                <a:spcPts val="0"/>
              </a:spcAft>
              <a:buClr>
                <a:srgbClr val="00338D"/>
              </a:buClr>
              <a:buSzTx/>
              <a:buFont typeface="Wingdings" panose="05000000000000000000" pitchFamily="2" charset="2"/>
              <a:buChar char="ü"/>
              <a:tabLst/>
              <a:defRPr/>
            </a:pPr>
            <a:r>
              <a:rPr kumimoji="0" lang="ko-KR" altLang="en-US" sz="90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단가에 </a:t>
            </a:r>
            <a:r>
              <a:rPr kumimoji="0" lang="en-US" altLang="ko-KR" sz="90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EIU </a:t>
            </a:r>
            <a:r>
              <a:rPr kumimoji="0" lang="ko-KR" altLang="en-US" sz="90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상 미국 예상 소비자 물가 상승률을 반영함</a:t>
            </a:r>
            <a:endParaRPr kumimoji="0" lang="en-US" altLang="ko-KR" sz="90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266700" marR="0" lvl="0" indent="-180975" algn="l" defTabSz="914400" rtl="0" eaLnBrk="1" fontAlgn="auto" latinLnBrk="1" hangingPunct="1">
              <a:lnSpc>
                <a:spcPct val="100000"/>
              </a:lnSpc>
              <a:spcBef>
                <a:spcPts val="600"/>
              </a:spcBef>
              <a:spcAft>
                <a:spcPts val="0"/>
              </a:spcAft>
              <a:buClr>
                <a:srgbClr val="00338D"/>
              </a:buClr>
              <a:buSzTx/>
              <a:buFont typeface="Wingdings" panose="05000000000000000000" pitchFamily="2" charset="2"/>
              <a:buChar char="ü"/>
              <a:tabLst/>
              <a:defRPr/>
            </a:pPr>
            <a:endParaRPr kumimoji="0" lang="en-US" altLang="ko-KR" sz="90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171450" indent="-171450">
              <a:buFont typeface="Wingdings" panose="05000000000000000000" pitchFamily="2" charset="2"/>
              <a:buChar char="§"/>
            </a:pPr>
            <a:endParaRPr lang="en-US" altLang="ko-KR" sz="900" b="1" dirty="0">
              <a:solidFill>
                <a:schemeClr val="tx1"/>
              </a:solidFill>
            </a:endParaRPr>
          </a:p>
          <a:p>
            <a:pPr marL="171450" indent="-171450">
              <a:buFont typeface="Wingdings" panose="05000000000000000000" pitchFamily="2" charset="2"/>
              <a:buChar char="§"/>
            </a:pPr>
            <a:endParaRPr lang="en-US" altLang="ko-KR" sz="900" b="1" dirty="0">
              <a:solidFill>
                <a:schemeClr val="tx1"/>
              </a:solidFill>
            </a:endParaRPr>
          </a:p>
          <a:p>
            <a:pPr marL="171450" indent="-171450">
              <a:buFont typeface="Wingdings" panose="05000000000000000000" pitchFamily="2" charset="2"/>
              <a:buChar char="§"/>
            </a:pPr>
            <a:endParaRPr lang="en-US" altLang="ko-KR" sz="900" b="1" dirty="0">
              <a:solidFill>
                <a:schemeClr val="tx1"/>
              </a:solidFill>
            </a:endParaRPr>
          </a:p>
          <a:p>
            <a:pPr marL="85725" marR="0" lvl="0" algn="l" defTabSz="914400" rtl="0" eaLnBrk="1" fontAlgn="auto" latinLnBrk="1" hangingPunct="1">
              <a:lnSpc>
                <a:spcPct val="100000"/>
              </a:lnSpc>
              <a:spcBef>
                <a:spcPts val="600"/>
              </a:spcBef>
              <a:spcAft>
                <a:spcPts val="0"/>
              </a:spcAft>
              <a:buClr>
                <a:srgbClr val="00338D"/>
              </a:buClr>
              <a:buSzTx/>
              <a:tabLst/>
              <a:defRPr/>
            </a:pPr>
            <a:endParaRPr lang="en-US" altLang="ko-KR" sz="900" kern="0" dirty="0">
              <a:solidFill>
                <a:srgbClr val="000000"/>
              </a:solidFill>
              <a:latin typeface="Arial" panose="020B0604020202020204" pitchFamily="34" charset="0"/>
              <a:cs typeface="Arial" panose="020B0604020202020204" pitchFamily="34" charset="0"/>
            </a:endParaRPr>
          </a:p>
          <a:p>
            <a:pPr marL="358775" marR="0" lvl="0" indent="-180975" algn="l" defTabSz="914400" rtl="0" eaLnBrk="1" fontAlgn="auto" latinLnBrk="1" hangingPunct="1">
              <a:lnSpc>
                <a:spcPct val="100000"/>
              </a:lnSpc>
              <a:spcBef>
                <a:spcPts val="600"/>
              </a:spcBef>
              <a:spcAft>
                <a:spcPts val="0"/>
              </a:spcAft>
              <a:buClr>
                <a:srgbClr val="00338D"/>
              </a:buClr>
              <a:buSzTx/>
              <a:buFont typeface="Wingdings" panose="05000000000000000000" pitchFamily="2" charset="2"/>
              <a:buChar char="Ø"/>
              <a:tabLst/>
              <a:defRPr/>
            </a:pPr>
            <a:endParaRPr kumimoji="0" lang="en-US" altLang="ko-KR" sz="90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95250"/>
            <a:r>
              <a:rPr lang="en-US" altLang="ko-KR" sz="800" dirty="0">
                <a:solidFill>
                  <a:schemeClr val="tx1"/>
                </a:solidFill>
                <a:latin typeface="Arial" panose="020B0604020202020204" pitchFamily="34" charset="0"/>
                <a:cs typeface="Arial" panose="020B0604020202020204" pitchFamily="34" charset="0"/>
              </a:rPr>
              <a:t> </a:t>
            </a:r>
            <a:endParaRPr lang="ko-KR" altLang="en-US" sz="800" dirty="0">
              <a:solidFill>
                <a:schemeClr val="tx1"/>
              </a:solidFill>
              <a:latin typeface="Arial" panose="020B0604020202020204" pitchFamily="34" charset="0"/>
              <a:cs typeface="Arial" panose="020B0604020202020204" pitchFamily="34" charset="0"/>
            </a:endParaRPr>
          </a:p>
        </p:txBody>
      </p:sp>
      <p:graphicFrame>
        <p:nvGraphicFramePr>
          <p:cNvPr id="9" name="표 8">
            <a:extLst>
              <a:ext uri="{FF2B5EF4-FFF2-40B4-BE49-F238E27FC236}">
                <a16:creationId xmlns:a16="http://schemas.microsoft.com/office/drawing/2014/main" id="{C07566BD-53A7-4DD9-86B4-CBC448526FA6}"/>
              </a:ext>
            </a:extLst>
          </p:cNvPr>
          <p:cNvGraphicFramePr>
            <a:graphicFrameLocks noGrp="1"/>
          </p:cNvGraphicFramePr>
          <p:nvPr/>
        </p:nvGraphicFramePr>
        <p:xfrm>
          <a:off x="643468" y="4799562"/>
          <a:ext cx="4032000" cy="914400"/>
        </p:xfrm>
        <a:graphic>
          <a:graphicData uri="http://schemas.openxmlformats.org/drawingml/2006/table">
            <a:tbl>
              <a:tblPr/>
              <a:tblGrid>
                <a:gridCol w="144000">
                  <a:extLst>
                    <a:ext uri="{9D8B030D-6E8A-4147-A177-3AD203B41FA5}">
                      <a16:colId xmlns:a16="http://schemas.microsoft.com/office/drawing/2014/main" val="2844611993"/>
                    </a:ext>
                  </a:extLst>
                </a:gridCol>
                <a:gridCol w="792000">
                  <a:extLst>
                    <a:ext uri="{9D8B030D-6E8A-4147-A177-3AD203B41FA5}">
                      <a16:colId xmlns:a16="http://schemas.microsoft.com/office/drawing/2014/main" val="3626167135"/>
                    </a:ext>
                  </a:extLst>
                </a:gridCol>
                <a:gridCol w="576000">
                  <a:extLst>
                    <a:ext uri="{9D8B030D-6E8A-4147-A177-3AD203B41FA5}">
                      <a16:colId xmlns:a16="http://schemas.microsoft.com/office/drawing/2014/main" val="935662098"/>
                    </a:ext>
                  </a:extLst>
                </a:gridCol>
                <a:gridCol w="504000">
                  <a:extLst>
                    <a:ext uri="{9D8B030D-6E8A-4147-A177-3AD203B41FA5}">
                      <a16:colId xmlns:a16="http://schemas.microsoft.com/office/drawing/2014/main" val="305858658"/>
                    </a:ext>
                  </a:extLst>
                </a:gridCol>
                <a:gridCol w="504000">
                  <a:extLst>
                    <a:ext uri="{9D8B030D-6E8A-4147-A177-3AD203B41FA5}">
                      <a16:colId xmlns:a16="http://schemas.microsoft.com/office/drawing/2014/main" val="4145483942"/>
                    </a:ext>
                  </a:extLst>
                </a:gridCol>
                <a:gridCol w="504000">
                  <a:extLst>
                    <a:ext uri="{9D8B030D-6E8A-4147-A177-3AD203B41FA5}">
                      <a16:colId xmlns:a16="http://schemas.microsoft.com/office/drawing/2014/main" val="2961608955"/>
                    </a:ext>
                  </a:extLst>
                </a:gridCol>
                <a:gridCol w="504000">
                  <a:extLst>
                    <a:ext uri="{9D8B030D-6E8A-4147-A177-3AD203B41FA5}">
                      <a16:colId xmlns:a16="http://schemas.microsoft.com/office/drawing/2014/main" val="2655884657"/>
                    </a:ext>
                  </a:extLst>
                </a:gridCol>
                <a:gridCol w="504000">
                  <a:extLst>
                    <a:ext uri="{9D8B030D-6E8A-4147-A177-3AD203B41FA5}">
                      <a16:colId xmlns:a16="http://schemas.microsoft.com/office/drawing/2014/main" val="3893460334"/>
                    </a:ext>
                  </a:extLst>
                </a:gridCol>
              </a:tblGrid>
              <a:tr h="152400">
                <a:tc gridSpan="2">
                  <a:txBody>
                    <a:bodyPr/>
                    <a:lstStyle/>
                    <a:p>
                      <a:pPr algn="l" rtl="0" fontAlgn="ctr"/>
                      <a:r>
                        <a:rPr lang="en-US" altLang="ko-KR" sz="800" b="1" i="0" u="none" strike="noStrike">
                          <a:solidFill>
                            <a:srgbClr val="FFFFFF"/>
                          </a:solidFill>
                          <a:effectLst/>
                          <a:latin typeface="Arial" panose="020B0604020202020204" pitchFamily="34" charset="0"/>
                          <a:ea typeface="맑은 고딕" panose="020B0503020000020004" pitchFamily="50" charset="-127"/>
                        </a:rPr>
                        <a:t>(</a:t>
                      </a:r>
                      <a:r>
                        <a:rPr lang="ko-KR" altLang="en-US" sz="800" b="1" i="0" u="none" strike="noStrike">
                          <a:solidFill>
                            <a:srgbClr val="FFFFFF"/>
                          </a:solidFill>
                          <a:effectLst/>
                          <a:latin typeface="맑은 고딕" panose="020B0503020000020004" pitchFamily="50" charset="-127"/>
                          <a:ea typeface="맑은 고딕" panose="020B0503020000020004" pitchFamily="50" charset="-127"/>
                        </a:rPr>
                        <a:t>단위</a:t>
                      </a:r>
                      <a:r>
                        <a:rPr lang="en-US" altLang="ko-KR" sz="800" b="1" i="0" u="none" strike="noStrike">
                          <a:solidFill>
                            <a:srgbClr val="FFFFFF"/>
                          </a:solidFill>
                          <a:effectLst/>
                          <a:latin typeface="Arial" panose="020B0604020202020204" pitchFamily="34" charset="0"/>
                          <a:ea typeface="맑은 고딕" panose="020B0503020000020004" pitchFamily="50" charset="-127"/>
                        </a:rPr>
                        <a:t>: </a:t>
                      </a:r>
                      <a:r>
                        <a:rPr lang="ko-KR" altLang="en-US" sz="800" b="1" i="0" u="none" strike="noStrike">
                          <a:solidFill>
                            <a:srgbClr val="FFFFFF"/>
                          </a:solidFill>
                          <a:effectLst/>
                          <a:latin typeface="맑은 고딕" panose="020B0503020000020004" pitchFamily="50" charset="-127"/>
                          <a:ea typeface="맑은 고딕" panose="020B0503020000020004" pitchFamily="50" charset="-127"/>
                        </a:rPr>
                        <a:t>백만원</a:t>
                      </a:r>
                      <a:r>
                        <a:rPr lang="en-US" altLang="ko-KR" sz="800" b="1" i="0" u="none" strike="noStrike">
                          <a:solidFill>
                            <a:srgbClr val="FFFFFF"/>
                          </a:solidFill>
                          <a:effectLst/>
                          <a:latin typeface="Arial" panose="020B0604020202020204" pitchFamily="34" charset="0"/>
                          <a:ea typeface="맑은 고딕" panose="020B0503020000020004" pitchFamily="50" charset="-127"/>
                        </a:rPr>
                        <a:t>)</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hMerge="1">
                  <a:txBody>
                    <a:bodyPr/>
                    <a:lstStyle/>
                    <a:p>
                      <a:pPr latinLnBrk="1"/>
                      <a:endParaRPr lang="ko-KR" altLang="en-US"/>
                    </a:p>
                  </a:txBody>
                  <a:tcPr/>
                </a:tc>
                <a:tc>
                  <a:txBody>
                    <a:bodyPr/>
                    <a:lstStyle/>
                    <a:p>
                      <a:pPr algn="ctr" rtl="0" fontAlgn="ctr"/>
                      <a:r>
                        <a:rPr 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2022 2H F</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2023 F</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2024 F</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2025 F</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2026 F</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2027 F</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extLst>
                  <a:ext uri="{0D108BD9-81ED-4DB2-BD59-A6C34878D82A}">
                    <a16:rowId xmlns:a16="http://schemas.microsoft.com/office/drawing/2014/main" val="1055466609"/>
                  </a:ext>
                </a:extLst>
              </a:tr>
              <a:tr h="152400">
                <a:tc gridSpan="2">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운반비</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hMerge="1">
                  <a:txBody>
                    <a:bodyPr/>
                    <a:lstStyle/>
                    <a:p>
                      <a:pPr algn="l" fontAlgn="ctr"/>
                      <a:endParaRPr lang="ko-KR" altLang="en-US" sz="800" b="0" i="0" u="none" strike="noStrike">
                        <a:solidFill>
                          <a:srgbClr val="000000"/>
                        </a:solidFill>
                        <a:effectLst/>
                        <a:latin typeface="맑은 고딕" panose="020B0503020000020004" pitchFamily="50" charset="-127"/>
                        <a:ea typeface="맑은 고딕" panose="020B0503020000020004" pitchFamily="50" charset="-127"/>
                      </a:endParaRP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37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80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101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102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103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105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extLst>
                  <a:ext uri="{0D108BD9-81ED-4DB2-BD59-A6C34878D82A}">
                    <a16:rowId xmlns:a16="http://schemas.microsoft.com/office/drawing/2014/main" val="532811314"/>
                  </a:ext>
                </a:extLst>
              </a:tr>
              <a:tr h="152400">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l" fontAlgn="ctr"/>
                      <a:r>
                        <a:rPr lang="ko-KR" altLang="en-US" sz="800" b="0" i="1" u="none" strike="noStrike" err="1">
                          <a:solidFill>
                            <a:srgbClr val="000000"/>
                          </a:solidFill>
                          <a:effectLst/>
                          <a:latin typeface="맑은 고딕" panose="020B0503020000020004" pitchFamily="50" charset="-127"/>
                          <a:ea typeface="맑은 고딕" panose="020B0503020000020004" pitchFamily="50" charset="-127"/>
                        </a:rPr>
                        <a:t>건당운반비</a:t>
                      </a:r>
                      <a:r>
                        <a:rPr lang="ko-KR" altLang="en-US" sz="800" b="0" i="1" u="none" strike="noStrike">
                          <a:solidFill>
                            <a:srgbClr val="000000"/>
                          </a:solidFill>
                          <a:effectLst/>
                          <a:latin typeface="맑은 고딕" panose="020B0503020000020004" pitchFamily="50" charset="-127"/>
                          <a:ea typeface="맑은 고딕" panose="020B0503020000020004" pitchFamily="50" charset="-127"/>
                        </a:rPr>
                        <a:t> </a:t>
                      </a:r>
                      <a:r>
                        <a:rPr lang="en-US" altLang="ko-KR" sz="800" b="0" i="1" u="none" strike="noStrike">
                          <a:solidFill>
                            <a:srgbClr val="000000"/>
                          </a:solidFill>
                          <a:effectLst/>
                          <a:latin typeface="맑은 고딕" panose="020B0503020000020004" pitchFamily="50" charset="-127"/>
                          <a:ea typeface="맑은 고딕" panose="020B0503020000020004" pitchFamily="50" charset="-127"/>
                        </a:rPr>
                        <a:t>(</a:t>
                      </a:r>
                      <a:r>
                        <a:rPr lang="ko-KR" altLang="en-US" sz="800" b="0" i="1" u="none" strike="noStrike">
                          <a:solidFill>
                            <a:srgbClr val="000000"/>
                          </a:solidFill>
                          <a:effectLst/>
                          <a:latin typeface="맑은 고딕" panose="020B0503020000020004" pitchFamily="50" charset="-127"/>
                          <a:ea typeface="맑은 고딕" panose="020B0503020000020004" pitchFamily="50" charset="-127"/>
                        </a:rPr>
                        <a:t>원</a:t>
                      </a:r>
                      <a:r>
                        <a:rPr lang="en-US" altLang="ko-KR" sz="800" b="0" i="1" u="none" strike="noStrike">
                          <a:solidFill>
                            <a:srgbClr val="000000"/>
                          </a:solidFill>
                          <a:effectLst/>
                          <a:latin typeface="맑은 고딕" panose="020B0503020000020004" pitchFamily="50" charset="-127"/>
                          <a:ea typeface="맑은 고딕" panose="020B0503020000020004" pitchFamily="50" charset="-127"/>
                        </a:rPr>
                        <a:t>)</a:t>
                      </a:r>
                    </a:p>
                  </a:txBody>
                  <a:tcPr marL="36000" marR="36000" marT="0" marB="0" anchor="ctr">
                    <a:lnL>
                      <a:noFill/>
                    </a:lnL>
                    <a:lnR>
                      <a:noFill/>
                    </a:lnR>
                    <a:lnT>
                      <a:noFill/>
                    </a:lnT>
                    <a:lnB>
                      <a:noFill/>
                    </a:lnB>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11</a:t>
                      </a:r>
                    </a:p>
                  </a:txBody>
                  <a:tcPr marL="36000" marR="36000" marT="0" marB="0" anchor="ctr">
                    <a:lnL>
                      <a:noFill/>
                    </a:lnL>
                    <a:lnR>
                      <a:noFill/>
                    </a:lnR>
                    <a:lnT>
                      <a:noFill/>
                    </a:lnT>
                    <a:lnB>
                      <a:noFill/>
                    </a:lnB>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11</a:t>
                      </a:r>
                    </a:p>
                  </a:txBody>
                  <a:tcPr marL="36000" marR="36000" marT="0" marB="0" anchor="ctr">
                    <a:lnL>
                      <a:noFill/>
                    </a:lnL>
                    <a:lnR>
                      <a:noFill/>
                    </a:lnR>
                    <a:lnT>
                      <a:noFill/>
                    </a:lnT>
                    <a:lnB>
                      <a:noFill/>
                    </a:lnB>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11</a:t>
                      </a:r>
                    </a:p>
                  </a:txBody>
                  <a:tcPr marL="36000" marR="36000" marT="0" marB="0" anchor="ctr">
                    <a:lnL>
                      <a:noFill/>
                    </a:lnL>
                    <a:lnR>
                      <a:noFill/>
                    </a:lnR>
                    <a:lnT>
                      <a:noFill/>
                    </a:lnT>
                    <a:lnB>
                      <a:noFill/>
                    </a:lnB>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11</a:t>
                      </a:r>
                    </a:p>
                  </a:txBody>
                  <a:tcPr marL="36000" marR="36000" marT="0" marB="0" anchor="ctr">
                    <a:lnL>
                      <a:noFill/>
                    </a:lnL>
                    <a:lnR>
                      <a:noFill/>
                    </a:lnR>
                    <a:lnT>
                      <a:noFill/>
                    </a:lnT>
                    <a:lnB>
                      <a:noFill/>
                    </a:lnB>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11</a:t>
                      </a:r>
                    </a:p>
                  </a:txBody>
                  <a:tcPr marL="36000" marR="36000" marT="0" marB="0" anchor="ctr">
                    <a:lnL>
                      <a:noFill/>
                    </a:lnL>
                    <a:lnR>
                      <a:noFill/>
                    </a:lnR>
                    <a:lnT>
                      <a:noFill/>
                    </a:lnT>
                    <a:lnB>
                      <a:noFill/>
                    </a:lnB>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11</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3743368851"/>
                  </a:ext>
                </a:extLst>
              </a:tr>
              <a:tr h="152400">
                <a:tc gridSpan="2">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포장비</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hMerge="1">
                  <a:txBody>
                    <a:bodyPr/>
                    <a:lstStyle/>
                    <a:p>
                      <a:pPr algn="l" fontAlgn="ctr"/>
                      <a:endParaRPr lang="ko-KR" altLang="en-US" sz="800" b="0" i="0" u="none" strike="noStrike">
                        <a:solidFill>
                          <a:srgbClr val="000000"/>
                        </a:solidFill>
                        <a:effectLst/>
                        <a:latin typeface="맑은 고딕" panose="020B0503020000020004" pitchFamily="50" charset="-127"/>
                        <a:ea typeface="맑은 고딕" panose="020B0503020000020004" pitchFamily="50" charset="-127"/>
                      </a:endParaRP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16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35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44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45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45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46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291429970"/>
                  </a:ext>
                </a:extLst>
              </a:tr>
              <a:tr h="152400">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l" fontAlgn="ctr"/>
                      <a:r>
                        <a:rPr lang="ko-KR" altLang="en-US" sz="800" b="0" i="1" u="none" strike="noStrike">
                          <a:solidFill>
                            <a:srgbClr val="000000"/>
                          </a:solidFill>
                          <a:effectLst/>
                          <a:latin typeface="맑은 고딕" panose="020B0503020000020004" pitchFamily="50" charset="-127"/>
                          <a:ea typeface="맑은 고딕" panose="020B0503020000020004" pitchFamily="50" charset="-127"/>
                        </a:rPr>
                        <a:t>건장포장비 </a:t>
                      </a:r>
                      <a:r>
                        <a:rPr lang="en-US" altLang="ko-KR" sz="800" b="0" i="1" u="none" strike="noStrike">
                          <a:solidFill>
                            <a:srgbClr val="000000"/>
                          </a:solidFill>
                          <a:effectLst/>
                          <a:latin typeface="맑은 고딕" panose="020B0503020000020004" pitchFamily="50" charset="-127"/>
                          <a:ea typeface="맑은 고딕" panose="020B0503020000020004" pitchFamily="50" charset="-127"/>
                        </a:rPr>
                        <a:t>(</a:t>
                      </a:r>
                      <a:r>
                        <a:rPr lang="ko-KR" altLang="en-US" sz="800" b="0" i="1" u="none" strike="noStrike">
                          <a:solidFill>
                            <a:srgbClr val="000000"/>
                          </a:solidFill>
                          <a:effectLst/>
                          <a:latin typeface="맑은 고딕" panose="020B0503020000020004" pitchFamily="50" charset="-127"/>
                          <a:ea typeface="맑은 고딕" panose="020B0503020000020004" pitchFamily="50" charset="-127"/>
                        </a:rPr>
                        <a:t>원</a:t>
                      </a:r>
                      <a:r>
                        <a:rPr lang="en-US" altLang="ko-KR" sz="800" b="0" i="1" u="none" strike="noStrike">
                          <a:solidFill>
                            <a:srgbClr val="000000"/>
                          </a:solidFill>
                          <a:effectLst/>
                          <a:latin typeface="맑은 고딕" panose="020B0503020000020004" pitchFamily="50" charset="-127"/>
                          <a:ea typeface="맑은 고딕" panose="020B0503020000020004" pitchFamily="50" charset="-127"/>
                        </a:rPr>
                        <a:t>)</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498485024"/>
                  </a:ext>
                </a:extLst>
              </a:tr>
              <a:tr h="152400">
                <a:tc gridSpan="2">
                  <a:txBody>
                    <a:bodyPr/>
                    <a:lstStyle/>
                    <a:p>
                      <a:pPr algn="l" fontAlgn="ctr"/>
                      <a:r>
                        <a:rPr lang="ko-KR" altLang="en-US" sz="800" b="1" i="0" u="none" strike="noStrike">
                          <a:solidFill>
                            <a:srgbClr val="000000"/>
                          </a:solidFill>
                          <a:effectLst/>
                          <a:latin typeface="맑은 고딕" panose="020B0503020000020004" pitchFamily="50" charset="-127"/>
                          <a:ea typeface="맑은 고딕" panose="020B0503020000020004" pitchFamily="50" charset="-127"/>
                        </a:rPr>
                        <a:t>합계</a:t>
                      </a:r>
                    </a:p>
                  </a:txBody>
                  <a:tcPr marL="36000" marR="36000" marT="0" marB="0" anchor="ctr">
                    <a:lnL w="6350" cap="flat" cmpd="sng" algn="ctr">
                      <a:solidFill>
                        <a:srgbClr val="00338D"/>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algn="l" fontAlgn="ctr"/>
                      <a:endParaRPr lang="ko-KR" altLang="en-US" sz="800" b="0" i="1" u="none" strike="noStrike">
                        <a:solidFill>
                          <a:srgbClr val="000000"/>
                        </a:solidFill>
                        <a:effectLst/>
                        <a:latin typeface="맑은 고딕" panose="020B0503020000020004" pitchFamily="50" charset="-127"/>
                        <a:ea typeface="맑은 고딕" panose="020B0503020000020004" pitchFamily="50" charset="-127"/>
                      </a:endParaRPr>
                    </a:p>
                  </a:txBody>
                  <a:tcPr marL="36000" marR="36000" marT="0" marB="0" anchor="ctr">
                    <a:lnL>
                      <a:noFill/>
                    </a:lnL>
                    <a:lnR w="12700" cap="flat" cmpd="sng" algn="ctr">
                      <a:no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54 </a:t>
                      </a:r>
                    </a:p>
                  </a:txBody>
                  <a:tcPr marL="36000" marR="36000" marT="0" marB="0" anchor="ctr">
                    <a:lnL w="12700" cap="flat" cmpd="sng" algn="ctr">
                      <a:no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116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145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146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148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151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924204888"/>
                  </a:ext>
                </a:extLst>
              </a:tr>
            </a:tbl>
          </a:graphicData>
        </a:graphic>
      </p:graphicFrame>
      <p:graphicFrame>
        <p:nvGraphicFramePr>
          <p:cNvPr id="16" name="표 15">
            <a:extLst>
              <a:ext uri="{FF2B5EF4-FFF2-40B4-BE49-F238E27FC236}">
                <a16:creationId xmlns:a16="http://schemas.microsoft.com/office/drawing/2014/main" id="{C443E912-1AE9-45BC-A926-24952A99FF5E}"/>
              </a:ext>
            </a:extLst>
          </p:cNvPr>
          <p:cNvGraphicFramePr>
            <a:graphicFrameLocks noGrp="1"/>
          </p:cNvGraphicFramePr>
          <p:nvPr/>
        </p:nvGraphicFramePr>
        <p:xfrm>
          <a:off x="5201307" y="4799562"/>
          <a:ext cx="4032000" cy="914400"/>
        </p:xfrm>
        <a:graphic>
          <a:graphicData uri="http://schemas.openxmlformats.org/drawingml/2006/table">
            <a:tbl>
              <a:tblPr/>
              <a:tblGrid>
                <a:gridCol w="144000">
                  <a:extLst>
                    <a:ext uri="{9D8B030D-6E8A-4147-A177-3AD203B41FA5}">
                      <a16:colId xmlns:a16="http://schemas.microsoft.com/office/drawing/2014/main" val="2844611993"/>
                    </a:ext>
                  </a:extLst>
                </a:gridCol>
                <a:gridCol w="792000">
                  <a:extLst>
                    <a:ext uri="{9D8B030D-6E8A-4147-A177-3AD203B41FA5}">
                      <a16:colId xmlns:a16="http://schemas.microsoft.com/office/drawing/2014/main" val="3626167135"/>
                    </a:ext>
                  </a:extLst>
                </a:gridCol>
                <a:gridCol w="576000">
                  <a:extLst>
                    <a:ext uri="{9D8B030D-6E8A-4147-A177-3AD203B41FA5}">
                      <a16:colId xmlns:a16="http://schemas.microsoft.com/office/drawing/2014/main" val="935662098"/>
                    </a:ext>
                  </a:extLst>
                </a:gridCol>
                <a:gridCol w="504000">
                  <a:extLst>
                    <a:ext uri="{9D8B030D-6E8A-4147-A177-3AD203B41FA5}">
                      <a16:colId xmlns:a16="http://schemas.microsoft.com/office/drawing/2014/main" val="305858658"/>
                    </a:ext>
                  </a:extLst>
                </a:gridCol>
                <a:gridCol w="504000">
                  <a:extLst>
                    <a:ext uri="{9D8B030D-6E8A-4147-A177-3AD203B41FA5}">
                      <a16:colId xmlns:a16="http://schemas.microsoft.com/office/drawing/2014/main" val="4145483942"/>
                    </a:ext>
                  </a:extLst>
                </a:gridCol>
                <a:gridCol w="504000">
                  <a:extLst>
                    <a:ext uri="{9D8B030D-6E8A-4147-A177-3AD203B41FA5}">
                      <a16:colId xmlns:a16="http://schemas.microsoft.com/office/drawing/2014/main" val="2961608955"/>
                    </a:ext>
                  </a:extLst>
                </a:gridCol>
                <a:gridCol w="504000">
                  <a:extLst>
                    <a:ext uri="{9D8B030D-6E8A-4147-A177-3AD203B41FA5}">
                      <a16:colId xmlns:a16="http://schemas.microsoft.com/office/drawing/2014/main" val="2655884657"/>
                    </a:ext>
                  </a:extLst>
                </a:gridCol>
                <a:gridCol w="504000">
                  <a:extLst>
                    <a:ext uri="{9D8B030D-6E8A-4147-A177-3AD203B41FA5}">
                      <a16:colId xmlns:a16="http://schemas.microsoft.com/office/drawing/2014/main" val="3893460334"/>
                    </a:ext>
                  </a:extLst>
                </a:gridCol>
              </a:tblGrid>
              <a:tr h="152400">
                <a:tc gridSpan="2">
                  <a:txBody>
                    <a:bodyPr/>
                    <a:lstStyle/>
                    <a:p>
                      <a:pPr algn="l" rtl="0" fontAlgn="ctr"/>
                      <a:r>
                        <a:rPr lang="en-US" altLang="ko-KR" sz="800" b="1" i="0" u="none" strike="noStrike">
                          <a:solidFill>
                            <a:srgbClr val="FFFFFF"/>
                          </a:solidFill>
                          <a:effectLst/>
                          <a:latin typeface="Arial" panose="020B0604020202020204" pitchFamily="34" charset="0"/>
                          <a:ea typeface="맑은 고딕" panose="020B0503020000020004" pitchFamily="50" charset="-127"/>
                        </a:rPr>
                        <a:t>(</a:t>
                      </a:r>
                      <a:r>
                        <a:rPr lang="ko-KR" altLang="en-US" sz="800" b="1" i="0" u="none" strike="noStrike">
                          <a:solidFill>
                            <a:srgbClr val="FFFFFF"/>
                          </a:solidFill>
                          <a:effectLst/>
                          <a:latin typeface="맑은 고딕" panose="020B0503020000020004" pitchFamily="50" charset="-127"/>
                          <a:ea typeface="맑은 고딕" panose="020B0503020000020004" pitchFamily="50" charset="-127"/>
                        </a:rPr>
                        <a:t>단위</a:t>
                      </a:r>
                      <a:r>
                        <a:rPr lang="en-US" altLang="ko-KR" sz="800" b="1" i="0" u="none" strike="noStrike">
                          <a:solidFill>
                            <a:srgbClr val="FFFFFF"/>
                          </a:solidFill>
                          <a:effectLst/>
                          <a:latin typeface="Arial" panose="020B0604020202020204" pitchFamily="34" charset="0"/>
                          <a:ea typeface="맑은 고딕" panose="020B0503020000020004" pitchFamily="50" charset="-127"/>
                        </a:rPr>
                        <a:t>: </a:t>
                      </a:r>
                      <a:r>
                        <a:rPr lang="ko-KR" altLang="en-US" sz="800" b="1" i="0" u="none" strike="noStrike">
                          <a:solidFill>
                            <a:srgbClr val="FFFFFF"/>
                          </a:solidFill>
                          <a:effectLst/>
                          <a:latin typeface="맑은 고딕" panose="020B0503020000020004" pitchFamily="50" charset="-127"/>
                          <a:ea typeface="맑은 고딕" panose="020B0503020000020004" pitchFamily="50" charset="-127"/>
                        </a:rPr>
                        <a:t>백만원</a:t>
                      </a:r>
                      <a:r>
                        <a:rPr lang="en-US" altLang="ko-KR" sz="800" b="1" i="0" u="none" strike="noStrike">
                          <a:solidFill>
                            <a:srgbClr val="FFFFFF"/>
                          </a:solidFill>
                          <a:effectLst/>
                          <a:latin typeface="Arial" panose="020B0604020202020204" pitchFamily="34" charset="0"/>
                          <a:ea typeface="맑은 고딕" panose="020B0503020000020004" pitchFamily="50" charset="-127"/>
                        </a:rPr>
                        <a:t>)</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hMerge="1">
                  <a:txBody>
                    <a:bodyPr/>
                    <a:lstStyle/>
                    <a:p>
                      <a:pPr latinLnBrk="1"/>
                      <a:endParaRPr lang="ko-KR" altLang="en-US"/>
                    </a:p>
                  </a:txBody>
                  <a:tcPr/>
                </a:tc>
                <a:tc>
                  <a:txBody>
                    <a:bodyPr/>
                    <a:lstStyle/>
                    <a:p>
                      <a:pPr algn="ctr" rtl="0" fontAlgn="ctr"/>
                      <a:r>
                        <a:rPr lang="en-US" sz="800" b="1" i="0" u="none" strike="noStrike">
                          <a:solidFill>
                            <a:srgbClr val="FFFFFF"/>
                          </a:solidFill>
                          <a:effectLst/>
                          <a:latin typeface="Arial" panose="020B0604020202020204" pitchFamily="34" charset="0"/>
                          <a:ea typeface="맑은 고딕" panose="020B0503020000020004" pitchFamily="50" charset="-127"/>
                        </a:rPr>
                        <a:t>2022 2H F</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en-US" sz="800" b="1" i="0" u="none" strike="noStrike">
                          <a:solidFill>
                            <a:srgbClr val="FFFFFF"/>
                          </a:solidFill>
                          <a:effectLst/>
                          <a:latin typeface="Arial" panose="020B0604020202020204" pitchFamily="34" charset="0"/>
                          <a:ea typeface="맑은 고딕" panose="020B0503020000020004" pitchFamily="50" charset="-127"/>
                        </a:rPr>
                        <a:t>2023 F</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en-US" sz="800" b="1" i="0" u="none" strike="noStrike">
                          <a:solidFill>
                            <a:srgbClr val="FFFFFF"/>
                          </a:solidFill>
                          <a:effectLst/>
                          <a:latin typeface="Arial" panose="020B0604020202020204" pitchFamily="34" charset="0"/>
                          <a:ea typeface="맑은 고딕" panose="020B0503020000020004" pitchFamily="50" charset="-127"/>
                        </a:rPr>
                        <a:t>2024 F</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en-US" sz="800" b="1" i="0" u="none" strike="noStrike" dirty="0">
                          <a:solidFill>
                            <a:srgbClr val="FFFFFF"/>
                          </a:solidFill>
                          <a:effectLst/>
                          <a:latin typeface="Arial" panose="020B0604020202020204" pitchFamily="34" charset="0"/>
                          <a:ea typeface="맑은 고딕" panose="020B0503020000020004" pitchFamily="50" charset="-127"/>
                        </a:rPr>
                        <a:t>2025 F</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en-US" sz="800" b="1" i="0" u="none" strike="noStrike">
                          <a:solidFill>
                            <a:srgbClr val="FFFFFF"/>
                          </a:solidFill>
                          <a:effectLst/>
                          <a:latin typeface="Arial" panose="020B0604020202020204" pitchFamily="34" charset="0"/>
                          <a:ea typeface="맑은 고딕" panose="020B0503020000020004" pitchFamily="50" charset="-127"/>
                        </a:rPr>
                        <a:t>2026 F</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en-US" sz="800" b="1" i="0" u="none" strike="noStrike">
                          <a:solidFill>
                            <a:srgbClr val="FFFFFF"/>
                          </a:solidFill>
                          <a:effectLst/>
                          <a:latin typeface="Arial" panose="020B0604020202020204" pitchFamily="34" charset="0"/>
                          <a:ea typeface="맑은 고딕" panose="020B0503020000020004" pitchFamily="50" charset="-127"/>
                        </a:rPr>
                        <a:t>2027 F</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extLst>
                  <a:ext uri="{0D108BD9-81ED-4DB2-BD59-A6C34878D82A}">
                    <a16:rowId xmlns:a16="http://schemas.microsoft.com/office/drawing/2014/main" val="1055466609"/>
                  </a:ext>
                </a:extLst>
              </a:tr>
              <a:tr h="152400">
                <a:tc gridSpan="2">
                  <a:txBody>
                    <a:bodyPr/>
                    <a:lstStyle/>
                    <a:p>
                      <a:pPr algn="l" fontAlgn="ctr"/>
                      <a:r>
                        <a:rPr lang="ko-KR" altLang="en-US" sz="800" b="0" i="0" u="none" strike="noStrike" dirty="0">
                          <a:solidFill>
                            <a:srgbClr val="000000"/>
                          </a:solidFill>
                          <a:effectLst/>
                          <a:latin typeface="맑은 고딕" panose="020B0503020000020004" pitchFamily="50" charset="-127"/>
                          <a:ea typeface="맑은 고딕" panose="020B0503020000020004" pitchFamily="50" charset="-127"/>
                        </a:rPr>
                        <a:t>운반비</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hMerge="1">
                  <a:txBody>
                    <a:bodyPr/>
                    <a:lstStyle/>
                    <a:p>
                      <a:pPr algn="l" fontAlgn="ctr"/>
                      <a:endParaRPr lang="ko-KR" altLang="en-US" sz="800" b="0" i="0" u="none" strike="noStrike">
                        <a:solidFill>
                          <a:srgbClr val="000000"/>
                        </a:solidFill>
                        <a:effectLst/>
                        <a:latin typeface="맑은 고딕" panose="020B0503020000020004" pitchFamily="50" charset="-127"/>
                        <a:ea typeface="맑은 고딕" panose="020B0503020000020004" pitchFamily="50" charset="-127"/>
                      </a:endParaRP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829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847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864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extLst>
                  <a:ext uri="{0D108BD9-81ED-4DB2-BD59-A6C34878D82A}">
                    <a16:rowId xmlns:a16="http://schemas.microsoft.com/office/drawing/2014/main" val="532811314"/>
                  </a:ext>
                </a:extLst>
              </a:tr>
              <a:tr h="152400">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l" fontAlgn="ctr"/>
                      <a:r>
                        <a:rPr lang="ko-KR" altLang="en-US" sz="800" b="0" i="1" u="none" strike="noStrike" err="1">
                          <a:solidFill>
                            <a:srgbClr val="000000"/>
                          </a:solidFill>
                          <a:effectLst/>
                          <a:latin typeface="맑은 고딕" panose="020B0503020000020004" pitchFamily="50" charset="-127"/>
                          <a:ea typeface="맑은 고딕" panose="020B0503020000020004" pitchFamily="50" charset="-127"/>
                        </a:rPr>
                        <a:t>건당운반비</a:t>
                      </a:r>
                      <a:r>
                        <a:rPr lang="ko-KR" altLang="en-US" sz="800" b="0" i="1" u="none" strike="noStrike">
                          <a:solidFill>
                            <a:srgbClr val="000000"/>
                          </a:solidFill>
                          <a:effectLst/>
                          <a:latin typeface="맑은 고딕" panose="020B0503020000020004" pitchFamily="50" charset="-127"/>
                          <a:ea typeface="맑은 고딕" panose="020B0503020000020004" pitchFamily="50" charset="-127"/>
                        </a:rPr>
                        <a:t> </a:t>
                      </a:r>
                      <a:r>
                        <a:rPr lang="en-US" altLang="ko-KR" sz="800" b="0" i="1" u="none" strike="noStrike">
                          <a:solidFill>
                            <a:srgbClr val="000000"/>
                          </a:solidFill>
                          <a:effectLst/>
                          <a:latin typeface="맑은 고딕" panose="020B0503020000020004" pitchFamily="50" charset="-127"/>
                          <a:ea typeface="맑은 고딕" panose="020B0503020000020004" pitchFamily="50" charset="-127"/>
                        </a:rPr>
                        <a:t>(</a:t>
                      </a:r>
                      <a:r>
                        <a:rPr lang="ko-KR" altLang="en-US" sz="800" b="0" i="1" u="none" strike="noStrike">
                          <a:solidFill>
                            <a:srgbClr val="000000"/>
                          </a:solidFill>
                          <a:effectLst/>
                          <a:latin typeface="맑은 고딕" panose="020B0503020000020004" pitchFamily="50" charset="-127"/>
                          <a:ea typeface="맑은 고딕" panose="020B0503020000020004" pitchFamily="50" charset="-127"/>
                        </a:rPr>
                        <a:t>원</a:t>
                      </a:r>
                      <a:r>
                        <a:rPr lang="en-US" altLang="ko-KR" sz="800" b="0" i="1" u="none" strike="noStrike">
                          <a:solidFill>
                            <a:srgbClr val="000000"/>
                          </a:solidFill>
                          <a:effectLst/>
                          <a:latin typeface="맑은 고딕" panose="020B0503020000020004" pitchFamily="50" charset="-127"/>
                          <a:ea typeface="맑은 고딕" panose="020B0503020000020004" pitchFamily="50" charset="-127"/>
                        </a:rPr>
                        <a:t>)</a:t>
                      </a:r>
                    </a:p>
                  </a:txBody>
                  <a:tcPr marL="36000" marR="36000" marT="0" marB="0" anchor="ctr">
                    <a:lnL>
                      <a:noFill/>
                    </a:lnL>
                    <a:lnR>
                      <a:noFill/>
                    </a:lnR>
                    <a:lnT>
                      <a:noFill/>
                    </a:lnT>
                    <a:lnB>
                      <a:noFill/>
                    </a:lnB>
                  </a:tcPr>
                </a:tc>
                <a:tc>
                  <a:txBody>
                    <a:bodyPr/>
                    <a:lstStyle/>
                    <a:p>
                      <a:pPr algn="r" fontAlgn="ctr"/>
                      <a:r>
                        <a:rPr lang="en-US" altLang="ko-KR" sz="800" b="0" i="1"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a:noFill/>
                    </a:lnT>
                    <a:lnB>
                      <a:noFill/>
                    </a:lnB>
                  </a:tcPr>
                </a:tc>
                <a:tc>
                  <a:txBody>
                    <a:bodyPr/>
                    <a:lstStyle/>
                    <a:p>
                      <a:pPr algn="r" fontAlgn="ctr"/>
                      <a:r>
                        <a:rPr lang="en-US" altLang="ko-KR" sz="800" b="0" i="1"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a:noFill/>
                    </a:lnT>
                    <a:lnB>
                      <a:noFill/>
                    </a:lnB>
                  </a:tcPr>
                </a:tc>
                <a:tc>
                  <a:txBody>
                    <a:bodyPr/>
                    <a:lstStyle/>
                    <a:p>
                      <a:pPr algn="r" fontAlgn="ctr"/>
                      <a:r>
                        <a:rPr lang="en-US" altLang="ko-KR" sz="800" b="0" i="1"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a:noFill/>
                    </a:lnT>
                    <a:lnB>
                      <a:noFill/>
                    </a:lnB>
                  </a:tcPr>
                </a:tc>
                <a:tc>
                  <a:txBody>
                    <a:bodyPr/>
                    <a:lstStyle/>
                    <a:p>
                      <a:pPr algn="r" fontAlgn="ctr"/>
                      <a:r>
                        <a:rPr lang="en-US" altLang="ko-KR" sz="800" b="0" i="1"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17</a:t>
                      </a:r>
                    </a:p>
                  </a:txBody>
                  <a:tcPr marL="36000" marR="36000" marT="0" marB="0" anchor="ctr">
                    <a:lnL>
                      <a:noFill/>
                    </a:lnL>
                    <a:lnR>
                      <a:noFill/>
                    </a:lnR>
                    <a:lnT>
                      <a:noFill/>
                    </a:lnT>
                    <a:lnB>
                      <a:noFill/>
                    </a:lnB>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18</a:t>
                      </a:r>
                    </a:p>
                  </a:txBody>
                  <a:tcPr marL="36000" marR="36000" marT="0" marB="0" anchor="ctr">
                    <a:lnL>
                      <a:noFill/>
                    </a:lnL>
                    <a:lnR>
                      <a:noFill/>
                    </a:lnR>
                    <a:lnT>
                      <a:noFill/>
                    </a:lnT>
                    <a:lnB>
                      <a:noFill/>
                    </a:lnB>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18</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3743368851"/>
                  </a:ext>
                </a:extLst>
              </a:tr>
              <a:tr h="152400">
                <a:tc gridSpan="2">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포장비</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hMerge="1">
                  <a:txBody>
                    <a:bodyPr/>
                    <a:lstStyle/>
                    <a:p>
                      <a:pPr algn="l" fontAlgn="ctr"/>
                      <a:endParaRPr lang="ko-KR" altLang="en-US" sz="800" b="0" i="0" u="none" strike="noStrike">
                        <a:solidFill>
                          <a:srgbClr val="000000"/>
                        </a:solidFill>
                        <a:effectLst/>
                        <a:latin typeface="맑은 고딕" panose="020B0503020000020004" pitchFamily="50" charset="-127"/>
                        <a:ea typeface="맑은 고딕" panose="020B0503020000020004" pitchFamily="50" charset="-127"/>
                      </a:endParaRPr>
                    </a:p>
                  </a:txBody>
                  <a:tcPr marL="36000" marR="36000" marT="0" marB="0" anchor="ctr">
                    <a:lnL>
                      <a:noFill/>
                    </a:lnL>
                    <a:lnR>
                      <a:noFill/>
                    </a:lnR>
                    <a:lnT>
                      <a:noFill/>
                    </a:lnT>
                    <a:lnB>
                      <a:noFill/>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a:noFill/>
                    </a:lnT>
                    <a:lnB>
                      <a:noFill/>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a:noFill/>
                    </a:lnT>
                    <a:lnB>
                      <a:noFill/>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364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372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380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291429970"/>
                  </a:ext>
                </a:extLst>
              </a:tr>
              <a:tr h="152400">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l" fontAlgn="ctr"/>
                      <a:r>
                        <a:rPr lang="ko-KR" altLang="en-US" sz="800" b="0" i="1" u="none" strike="noStrike" dirty="0">
                          <a:solidFill>
                            <a:srgbClr val="000000"/>
                          </a:solidFill>
                          <a:effectLst/>
                          <a:latin typeface="맑은 고딕" panose="020B0503020000020004" pitchFamily="50" charset="-127"/>
                          <a:ea typeface="맑은 고딕" panose="020B0503020000020004" pitchFamily="50" charset="-127"/>
                        </a:rPr>
                        <a:t>건장포장비 </a:t>
                      </a:r>
                      <a:r>
                        <a:rPr lang="en-US" altLang="ko-KR" sz="800" b="0" i="1" u="none" strike="noStrike" dirty="0">
                          <a:solidFill>
                            <a:srgbClr val="000000"/>
                          </a:solidFill>
                          <a:effectLst/>
                          <a:latin typeface="맑은 고딕" panose="020B0503020000020004" pitchFamily="50" charset="-127"/>
                          <a:ea typeface="맑은 고딕" panose="020B0503020000020004" pitchFamily="50" charset="-127"/>
                        </a:rPr>
                        <a:t>(</a:t>
                      </a:r>
                      <a:r>
                        <a:rPr lang="ko-KR" altLang="en-US" sz="800" b="0" i="1" u="none" strike="noStrike" dirty="0">
                          <a:solidFill>
                            <a:srgbClr val="000000"/>
                          </a:solidFill>
                          <a:effectLst/>
                          <a:latin typeface="맑은 고딕" panose="020B0503020000020004" pitchFamily="50" charset="-127"/>
                          <a:ea typeface="맑은 고딕" panose="020B0503020000020004" pitchFamily="50" charset="-127"/>
                        </a:rPr>
                        <a:t>원</a:t>
                      </a:r>
                      <a:r>
                        <a:rPr lang="en-US" altLang="ko-KR" sz="800" b="0" i="1" u="none" strike="noStrike" dirty="0">
                          <a:solidFill>
                            <a:srgbClr val="000000"/>
                          </a:solidFill>
                          <a:effectLst/>
                          <a:latin typeface="맑은 고딕" panose="020B0503020000020004" pitchFamily="50" charset="-127"/>
                          <a:ea typeface="맑은 고딕" panose="020B0503020000020004" pitchFamily="50" charset="-127"/>
                        </a:rPr>
                        <a:t>)</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1"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1"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1"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1"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8</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498485024"/>
                  </a:ext>
                </a:extLst>
              </a:tr>
              <a:tr h="152400">
                <a:tc gridSpan="2">
                  <a:txBody>
                    <a:bodyPr/>
                    <a:lstStyle/>
                    <a:p>
                      <a:pPr algn="l" fontAlgn="ctr"/>
                      <a:r>
                        <a:rPr lang="ko-KR" altLang="en-US" sz="800" b="1" i="0" u="none" strike="noStrike">
                          <a:solidFill>
                            <a:srgbClr val="000000"/>
                          </a:solidFill>
                          <a:effectLst/>
                          <a:latin typeface="맑은 고딕" panose="020B0503020000020004" pitchFamily="50" charset="-127"/>
                          <a:ea typeface="맑은 고딕" panose="020B0503020000020004" pitchFamily="50" charset="-127"/>
                        </a:rPr>
                        <a:t>합계</a:t>
                      </a:r>
                    </a:p>
                  </a:txBody>
                  <a:tcPr marL="36000" marR="36000" marT="0" marB="0" anchor="ctr">
                    <a:lnL w="6350" cap="flat" cmpd="sng" algn="ctr">
                      <a:solidFill>
                        <a:srgbClr val="00338D"/>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algn="l" fontAlgn="ctr"/>
                      <a:endParaRPr lang="ko-KR" altLang="en-US" sz="800" b="0" i="1" u="none" strike="noStrike">
                        <a:solidFill>
                          <a:srgbClr val="000000"/>
                        </a:solidFill>
                        <a:effectLst/>
                        <a:latin typeface="맑은 고딕" panose="020B0503020000020004" pitchFamily="50" charset="-127"/>
                        <a:ea typeface="맑은 고딕" panose="020B0503020000020004" pitchFamily="50" charset="-127"/>
                      </a:endParaRPr>
                    </a:p>
                  </a:txBody>
                  <a:tcPr marL="36000" marR="36000" marT="0" marB="0" anchor="ctr">
                    <a:lnL>
                      <a:noFill/>
                    </a:lnL>
                    <a:lnR w="12700" cap="flat" cmpd="sng" algn="ctr">
                      <a:no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12700" cap="flat" cmpd="sng" algn="ctr">
                      <a:no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1,194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1,219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1,244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924204888"/>
                  </a:ext>
                </a:extLst>
              </a:tr>
            </a:tbl>
          </a:graphicData>
        </a:graphic>
      </p:graphicFrame>
      <p:sp>
        <p:nvSpPr>
          <p:cNvPr id="17" name="TextBox 16">
            <a:extLst>
              <a:ext uri="{FF2B5EF4-FFF2-40B4-BE49-F238E27FC236}">
                <a16:creationId xmlns:a16="http://schemas.microsoft.com/office/drawing/2014/main" id="{18D646D0-15AD-45D6-9E37-B6307937F60D}"/>
              </a:ext>
            </a:extLst>
          </p:cNvPr>
          <p:cNvSpPr txBox="1"/>
          <p:nvPr/>
        </p:nvSpPr>
        <p:spPr>
          <a:xfrm>
            <a:off x="5135482" y="1342615"/>
            <a:ext cx="4275218" cy="126364"/>
          </a:xfrm>
          <a:prstGeom prst="rect">
            <a:avLst/>
          </a:prstGeom>
          <a:noFill/>
        </p:spPr>
        <p:txBody>
          <a:bodyPr wrap="square" lIns="0" tIns="0" rIns="0" bIns="0" rtlCol="0">
            <a:spAutoFit/>
          </a:bodyPr>
          <a:lstStyle/>
          <a:p>
            <a:pPr algn="r"/>
            <a:r>
              <a:rPr lang="en-US" altLang="ko-KR" sz="800" dirty="0">
                <a:latin typeface="Arial" panose="020B0604020202020204" pitchFamily="34" charset="0"/>
                <a:ea typeface="+mj-ea"/>
                <a:cs typeface="Arial" panose="020B0604020202020204" pitchFamily="34" charset="0"/>
              </a:rPr>
              <a:t>(Source: </a:t>
            </a:r>
            <a:r>
              <a:rPr lang="ko-KR" altLang="en-US" sz="800" dirty="0">
                <a:latin typeface="Arial" panose="020B0604020202020204" pitchFamily="34" charset="0"/>
                <a:ea typeface="+mj-ea"/>
                <a:cs typeface="Arial" panose="020B0604020202020204" pitchFamily="34" charset="0"/>
              </a:rPr>
              <a:t>사업부 제시 자료</a:t>
            </a:r>
            <a:r>
              <a:rPr lang="en-US" altLang="ko-KR" sz="800" dirty="0">
                <a:latin typeface="Arial" panose="020B0604020202020204" pitchFamily="34" charset="0"/>
                <a:ea typeface="+mj-ea"/>
                <a:cs typeface="Arial" panose="020B0604020202020204" pitchFamily="34" charset="0"/>
              </a:rPr>
              <a:t>, KPMG Analysis)</a:t>
            </a:r>
          </a:p>
        </p:txBody>
      </p:sp>
      <p:graphicFrame>
        <p:nvGraphicFramePr>
          <p:cNvPr id="20" name="표 19">
            <a:extLst>
              <a:ext uri="{FF2B5EF4-FFF2-40B4-BE49-F238E27FC236}">
                <a16:creationId xmlns:a16="http://schemas.microsoft.com/office/drawing/2014/main" id="{DF957225-4965-4EA5-B0F6-E5336CC5598D}"/>
              </a:ext>
            </a:extLst>
          </p:cNvPr>
          <p:cNvGraphicFramePr>
            <a:graphicFrameLocks noGrp="1"/>
          </p:cNvGraphicFramePr>
          <p:nvPr>
            <p:extLst>
              <p:ext uri="{D42A27DB-BD31-4B8C-83A1-F6EECF244321}">
                <p14:modId xmlns:p14="http://schemas.microsoft.com/office/powerpoint/2010/main" val="2399481435"/>
              </p:ext>
            </p:extLst>
          </p:nvPr>
        </p:nvGraphicFramePr>
        <p:xfrm>
          <a:off x="495299" y="1476540"/>
          <a:ext cx="8915408" cy="1706880"/>
        </p:xfrm>
        <a:graphic>
          <a:graphicData uri="http://schemas.openxmlformats.org/drawingml/2006/table">
            <a:tbl>
              <a:tblPr/>
              <a:tblGrid>
                <a:gridCol w="1069849">
                  <a:extLst>
                    <a:ext uri="{9D8B030D-6E8A-4147-A177-3AD203B41FA5}">
                      <a16:colId xmlns:a16="http://schemas.microsoft.com/office/drawing/2014/main" val="2084094682"/>
                    </a:ext>
                  </a:extLst>
                </a:gridCol>
                <a:gridCol w="1069849">
                  <a:extLst>
                    <a:ext uri="{9D8B030D-6E8A-4147-A177-3AD203B41FA5}">
                      <a16:colId xmlns:a16="http://schemas.microsoft.com/office/drawing/2014/main" val="1735593211"/>
                    </a:ext>
                  </a:extLst>
                </a:gridCol>
                <a:gridCol w="677571">
                  <a:extLst>
                    <a:ext uri="{9D8B030D-6E8A-4147-A177-3AD203B41FA5}">
                      <a16:colId xmlns:a16="http://schemas.microsoft.com/office/drawing/2014/main" val="215447901"/>
                    </a:ext>
                  </a:extLst>
                </a:gridCol>
                <a:gridCol w="677571">
                  <a:extLst>
                    <a:ext uri="{9D8B030D-6E8A-4147-A177-3AD203B41FA5}">
                      <a16:colId xmlns:a16="http://schemas.microsoft.com/office/drawing/2014/main" val="151791895"/>
                    </a:ext>
                  </a:extLst>
                </a:gridCol>
                <a:gridCol w="677571">
                  <a:extLst>
                    <a:ext uri="{9D8B030D-6E8A-4147-A177-3AD203B41FA5}">
                      <a16:colId xmlns:a16="http://schemas.microsoft.com/office/drawing/2014/main" val="2527012931"/>
                    </a:ext>
                  </a:extLst>
                </a:gridCol>
                <a:gridCol w="677571">
                  <a:extLst>
                    <a:ext uri="{9D8B030D-6E8A-4147-A177-3AD203B41FA5}">
                      <a16:colId xmlns:a16="http://schemas.microsoft.com/office/drawing/2014/main" val="1133862561"/>
                    </a:ext>
                  </a:extLst>
                </a:gridCol>
                <a:gridCol w="677571">
                  <a:extLst>
                    <a:ext uri="{9D8B030D-6E8A-4147-A177-3AD203B41FA5}">
                      <a16:colId xmlns:a16="http://schemas.microsoft.com/office/drawing/2014/main" val="3434064316"/>
                    </a:ext>
                  </a:extLst>
                </a:gridCol>
                <a:gridCol w="677571">
                  <a:extLst>
                    <a:ext uri="{9D8B030D-6E8A-4147-A177-3AD203B41FA5}">
                      <a16:colId xmlns:a16="http://schemas.microsoft.com/office/drawing/2014/main" val="3804422858"/>
                    </a:ext>
                  </a:extLst>
                </a:gridCol>
                <a:gridCol w="677571">
                  <a:extLst>
                    <a:ext uri="{9D8B030D-6E8A-4147-A177-3AD203B41FA5}">
                      <a16:colId xmlns:a16="http://schemas.microsoft.com/office/drawing/2014/main" val="2625983768"/>
                    </a:ext>
                  </a:extLst>
                </a:gridCol>
                <a:gridCol w="677571">
                  <a:extLst>
                    <a:ext uri="{9D8B030D-6E8A-4147-A177-3AD203B41FA5}">
                      <a16:colId xmlns:a16="http://schemas.microsoft.com/office/drawing/2014/main" val="2245310754"/>
                    </a:ext>
                  </a:extLst>
                </a:gridCol>
                <a:gridCol w="677571">
                  <a:extLst>
                    <a:ext uri="{9D8B030D-6E8A-4147-A177-3AD203B41FA5}">
                      <a16:colId xmlns:a16="http://schemas.microsoft.com/office/drawing/2014/main" val="1975226249"/>
                    </a:ext>
                  </a:extLst>
                </a:gridCol>
                <a:gridCol w="677571">
                  <a:extLst>
                    <a:ext uri="{9D8B030D-6E8A-4147-A177-3AD203B41FA5}">
                      <a16:colId xmlns:a16="http://schemas.microsoft.com/office/drawing/2014/main" val="2165601275"/>
                    </a:ext>
                  </a:extLst>
                </a:gridCol>
              </a:tblGrid>
              <a:tr h="75521">
                <a:tc rowSpan="2">
                  <a:txBody>
                    <a:bodyPr/>
                    <a:lstStyle/>
                    <a:p>
                      <a:pPr algn="l" fontAlgn="ctr"/>
                      <a:r>
                        <a:rPr lang="en-US" altLang="ko-KR" sz="800" b="1" i="0" u="none" strike="noStrike">
                          <a:solidFill>
                            <a:schemeClr val="bg1"/>
                          </a:solidFill>
                          <a:effectLst/>
                          <a:latin typeface="맑은 고딕" panose="020B0503020000020004" pitchFamily="50" charset="-127"/>
                          <a:ea typeface="맑은 고딕" panose="020B0503020000020004" pitchFamily="50" charset="-127"/>
                        </a:rPr>
                        <a:t>(</a:t>
                      </a:r>
                      <a:r>
                        <a:rPr lang="ko-KR" altLang="en-US" sz="800" b="1" i="0" u="none" strike="noStrike">
                          <a:solidFill>
                            <a:schemeClr val="bg1"/>
                          </a:solidFill>
                          <a:effectLst/>
                          <a:latin typeface="맑은 고딕" panose="020B0503020000020004" pitchFamily="50" charset="-127"/>
                          <a:ea typeface="맑은 고딕" panose="020B0503020000020004" pitchFamily="50" charset="-127"/>
                        </a:rPr>
                        <a:t>단위 </a:t>
                      </a:r>
                      <a:r>
                        <a:rPr lang="en-US" altLang="ko-KR" sz="800" b="1" i="0" u="none" strike="noStrike">
                          <a:solidFill>
                            <a:schemeClr val="bg1"/>
                          </a:solidFill>
                          <a:effectLst/>
                          <a:latin typeface="맑은 고딕" panose="020B0503020000020004" pitchFamily="50" charset="-127"/>
                          <a:ea typeface="맑은 고딕" panose="020B0503020000020004" pitchFamily="50" charset="-127"/>
                        </a:rPr>
                        <a:t>: </a:t>
                      </a:r>
                      <a:r>
                        <a:rPr lang="ko-KR" altLang="en-US" sz="800" b="1" i="0" u="none" strike="noStrike">
                          <a:solidFill>
                            <a:schemeClr val="bg1"/>
                          </a:solidFill>
                          <a:effectLst/>
                          <a:latin typeface="맑은 고딕" panose="020B0503020000020004" pitchFamily="50" charset="-127"/>
                          <a:ea typeface="맑은 고딕" panose="020B0503020000020004" pitchFamily="50" charset="-127"/>
                        </a:rPr>
                        <a:t>백만원</a:t>
                      </a:r>
                      <a:r>
                        <a:rPr lang="en-US" altLang="ko-KR" sz="800" b="1" i="0" u="none" strike="noStrike">
                          <a:solidFill>
                            <a:schemeClr val="bg1"/>
                          </a:solidFill>
                          <a:effectLst/>
                          <a:latin typeface="맑은 고딕" panose="020B0503020000020004" pitchFamily="50" charset="-127"/>
                          <a:ea typeface="맑은 고딕" panose="020B0503020000020004" pitchFamily="50" charset="-127"/>
                        </a:rPr>
                        <a:t>)</a:t>
                      </a:r>
                      <a:endParaRPr lang="ko-KR" altLang="en-US" sz="800" b="1" i="0" u="none" strike="noStrike">
                        <a:solidFill>
                          <a:schemeClr val="bg1"/>
                        </a:solidFill>
                        <a:effectLst/>
                        <a:latin typeface="맑은 고딕" panose="020B0503020000020004" pitchFamily="50" charset="-127"/>
                        <a:ea typeface="맑은 고딕" panose="020B0503020000020004" pitchFamily="50" charset="-127"/>
                      </a:endParaRP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rowSpan="2">
                  <a:txBody>
                    <a:bodyPr/>
                    <a:lstStyle/>
                    <a:p>
                      <a:pPr algn="ctr" fontAlgn="ctr"/>
                      <a:r>
                        <a:rPr lang="en-US" altLang="ko-KR" sz="800" b="1" i="0" u="none" strike="noStrike">
                          <a:solidFill>
                            <a:schemeClr val="bg1"/>
                          </a:solidFill>
                          <a:effectLst/>
                          <a:latin typeface="맑은 고딕" panose="020B0503020000020004" pitchFamily="50" charset="-127"/>
                          <a:ea typeface="맑은 고딕" panose="020B0503020000020004" pitchFamily="50" charset="-127"/>
                        </a:rPr>
                        <a:t>Case </a:t>
                      </a:r>
                      <a:r>
                        <a:rPr lang="ko-KR" altLang="en-US" sz="800" b="1" i="0" u="none" strike="noStrike">
                          <a:solidFill>
                            <a:schemeClr val="bg1"/>
                          </a:solidFill>
                          <a:effectLst/>
                          <a:latin typeface="맑은 고딕" panose="020B0503020000020004" pitchFamily="50" charset="-127"/>
                          <a:ea typeface="맑은 고딕" panose="020B0503020000020004" pitchFamily="50" charset="-127"/>
                        </a:rPr>
                        <a:t>구분</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fontAlgn="ctr"/>
                      <a:r>
                        <a:rPr lang="en-US" sz="800" b="1" i="0" u="none" strike="noStrike" dirty="0">
                          <a:solidFill>
                            <a:srgbClr val="FFFFFF"/>
                          </a:solidFill>
                          <a:effectLst/>
                          <a:latin typeface="Arial" panose="020B0604020202020204" pitchFamily="34" charset="0"/>
                          <a:ea typeface="맑은 고딕" panose="020B0503020000020004" pitchFamily="50" charset="-127"/>
                        </a:rPr>
                        <a:t>Actual</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l" fontAlgn="ctr"/>
                      <a:r>
                        <a:rPr lang="ko-KR" altLang="en-US" sz="800" b="1" i="0" u="none" strike="noStrike">
                          <a:solidFill>
                            <a:srgbClr val="FFFFFF"/>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l" fontAlgn="ctr"/>
                      <a:r>
                        <a:rPr lang="ko-KR" altLang="en-US" sz="800" b="1" i="0" u="none" strike="noStrike">
                          <a:solidFill>
                            <a:srgbClr val="FFFFFF"/>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l" fontAlgn="ctr"/>
                      <a:r>
                        <a:rPr lang="ko-KR" altLang="en-US" sz="800" b="1" i="0" u="none" strike="noStrike">
                          <a:solidFill>
                            <a:srgbClr val="FFFFFF"/>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sz="800" b="1" i="0" u="none" strike="noStrike">
                          <a:solidFill>
                            <a:srgbClr val="FFFFFF"/>
                          </a:solidFill>
                          <a:effectLst/>
                          <a:latin typeface="Arial" panose="020B0604020202020204" pitchFamily="34" charset="0"/>
                          <a:ea typeface="맑은 고딕" panose="020B0503020000020004" pitchFamily="50" charset="-127"/>
                        </a:rPr>
                        <a:t>Forecast</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l" fontAlgn="ctr"/>
                      <a:r>
                        <a:rPr lang="ko-KR" altLang="en-US" sz="800" b="1" i="0" u="none" strike="noStrike">
                          <a:solidFill>
                            <a:srgbClr val="FFFFFF"/>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l" fontAlgn="ctr"/>
                      <a:r>
                        <a:rPr lang="ko-KR" altLang="en-US" sz="800" b="1" i="0" u="none" strike="noStrike">
                          <a:solidFill>
                            <a:srgbClr val="FFFFFF"/>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l" fontAlgn="ctr"/>
                      <a:r>
                        <a:rPr lang="ko-KR" altLang="en-US" sz="800" b="1" i="0" u="none" strike="noStrike">
                          <a:solidFill>
                            <a:srgbClr val="FFFFFF"/>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l" fontAlgn="ctr"/>
                      <a:r>
                        <a:rPr lang="ko-KR" altLang="en-US" sz="800" b="1" i="0" u="none" strike="noStrike">
                          <a:solidFill>
                            <a:srgbClr val="FFFFFF"/>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l" fontAlgn="ctr"/>
                      <a:r>
                        <a:rPr lang="ko-KR" altLang="en-US" sz="800" b="1" i="0" u="none" strike="noStrike">
                          <a:solidFill>
                            <a:srgbClr val="FFFFFF"/>
                          </a:solidFill>
                          <a:effectLst/>
                          <a:latin typeface="Arial" panose="020B0604020202020204" pitchFamily="34" charset="0"/>
                          <a:ea typeface="맑은 고딕" panose="020B0503020000020004" pitchFamily="50" charset="-127"/>
                        </a:rPr>
                        <a:t>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extLst>
                  <a:ext uri="{0D108BD9-81ED-4DB2-BD59-A6C34878D82A}">
                    <a16:rowId xmlns:a16="http://schemas.microsoft.com/office/drawing/2014/main" val="3818432422"/>
                  </a:ext>
                </a:extLst>
              </a:tr>
              <a:tr h="75521">
                <a:tc vMerge="1">
                  <a:txBody>
                    <a:bodyPr/>
                    <a:lstStyle/>
                    <a:p>
                      <a:pPr algn="l" fontAlgn="ctr"/>
                      <a:endParaRPr lang="en-US" altLang="ko-KR" sz="900" b="1" i="0" u="none" strike="noStrike">
                        <a:solidFill>
                          <a:schemeClr val="bg1"/>
                        </a:solidFill>
                        <a:effectLst/>
                        <a:latin typeface="Arial" panose="020B0604020202020204" pitchFamily="34" charset="0"/>
                        <a:ea typeface="맑은 고딕" panose="020B0503020000020004" pitchFamily="50" charset="-127"/>
                      </a:endParaRPr>
                    </a:p>
                  </a:txBody>
                  <a:tcPr marL="36000" marR="36000" marT="0" marB="0" anchor="ctr">
                    <a:lnL w="6350" cap="flat" cmpd="sng" algn="ctr">
                      <a:no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solidFill>
                      <a:srgbClr val="00338D"/>
                    </a:solidFill>
                  </a:tcPr>
                </a:tc>
                <a:tc vMerge="1">
                  <a:txBody>
                    <a:bodyPr/>
                    <a:lstStyle/>
                    <a:p>
                      <a:pPr algn="l" fontAlgn="ctr"/>
                      <a:endParaRPr lang="en-US" altLang="ko-KR" sz="900" b="1" i="0" u="none" strike="noStrike">
                        <a:solidFill>
                          <a:schemeClr val="bg1"/>
                        </a:solidFill>
                        <a:effectLst/>
                        <a:latin typeface="Arial" panose="020B0604020202020204" pitchFamily="34" charset="0"/>
                        <a:ea typeface="맑은 고딕" panose="020B0503020000020004" pitchFamily="50" charset="-127"/>
                      </a:endParaRPr>
                    </a:p>
                  </a:txBody>
                  <a:tcPr marL="36000" marR="36000" marT="0" marB="0" anchor="ctr">
                    <a:lnL w="6350" cap="flat" cmpd="sng" algn="ctr">
                      <a:no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fontAlgn="ctr"/>
                      <a:r>
                        <a:rPr lang="en-US" sz="800" b="1" i="0" u="none" strike="noStrike" dirty="0">
                          <a:solidFill>
                            <a:srgbClr val="FFFFFF"/>
                          </a:solidFill>
                          <a:effectLst/>
                          <a:latin typeface="Arial" panose="020B0604020202020204" pitchFamily="34" charset="0"/>
                          <a:ea typeface="맑은 고딕" panose="020B0503020000020004" pitchFamily="50" charset="-127"/>
                        </a:rPr>
                        <a:t>2019 A</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fontAlgn="ctr"/>
                      <a:r>
                        <a:rPr lang="en-US" sz="800" b="1" i="0" u="none" strike="noStrike">
                          <a:solidFill>
                            <a:srgbClr val="FFFFFF"/>
                          </a:solidFill>
                          <a:effectLst/>
                          <a:latin typeface="Arial" panose="020B0604020202020204" pitchFamily="34" charset="0"/>
                          <a:ea typeface="맑은 고딕" panose="020B0503020000020004" pitchFamily="50" charset="-127"/>
                        </a:rPr>
                        <a:t>2020 A</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fontAlgn="ctr"/>
                      <a:r>
                        <a:rPr lang="en-US" sz="800" b="1" i="0" u="none" strike="noStrike">
                          <a:solidFill>
                            <a:srgbClr val="FFFFFF"/>
                          </a:solidFill>
                          <a:effectLst/>
                          <a:latin typeface="Arial" panose="020B0604020202020204" pitchFamily="34" charset="0"/>
                          <a:ea typeface="맑은 고딕" panose="020B0503020000020004" pitchFamily="50" charset="-127"/>
                        </a:rPr>
                        <a:t>2021 A</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fontAlgn="ctr"/>
                      <a:r>
                        <a:rPr lang="en-US" sz="800" b="1" i="0" u="none" strike="noStrike">
                          <a:solidFill>
                            <a:srgbClr val="FFFFFF"/>
                          </a:solidFill>
                          <a:effectLst/>
                          <a:latin typeface="Arial" panose="020B0604020202020204" pitchFamily="34" charset="0"/>
                          <a:ea typeface="맑은 고딕" panose="020B0503020000020004" pitchFamily="50" charset="-127"/>
                        </a:rPr>
                        <a:t>2022 1H A</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fontAlgn="ctr"/>
                      <a:r>
                        <a:rPr lang="en-US" sz="800" b="1" i="0" u="none" strike="noStrike">
                          <a:solidFill>
                            <a:srgbClr val="FFFFFF"/>
                          </a:solidFill>
                          <a:effectLst/>
                          <a:latin typeface="Arial" panose="020B0604020202020204" pitchFamily="34" charset="0"/>
                          <a:ea typeface="맑은 고딕" panose="020B0503020000020004" pitchFamily="50" charset="-127"/>
                        </a:rPr>
                        <a:t>2022 2H F</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fontAlgn="ctr"/>
                      <a:r>
                        <a:rPr lang="en-US" sz="800" b="1" i="0" u="none" strike="noStrike">
                          <a:solidFill>
                            <a:srgbClr val="FFFFFF"/>
                          </a:solidFill>
                          <a:effectLst/>
                          <a:latin typeface="Arial" panose="020B0604020202020204" pitchFamily="34" charset="0"/>
                          <a:ea typeface="맑은 고딕" panose="020B0503020000020004" pitchFamily="50" charset="-127"/>
                        </a:rPr>
                        <a:t>2023 F</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fontAlgn="ctr"/>
                      <a:r>
                        <a:rPr lang="en-US" sz="800" b="1" i="0" u="none" strike="noStrike">
                          <a:solidFill>
                            <a:srgbClr val="FFFFFF"/>
                          </a:solidFill>
                          <a:effectLst/>
                          <a:latin typeface="Arial" panose="020B0604020202020204" pitchFamily="34" charset="0"/>
                          <a:ea typeface="맑은 고딕" panose="020B0503020000020004" pitchFamily="50" charset="-127"/>
                        </a:rPr>
                        <a:t>2024 F</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fontAlgn="ctr"/>
                      <a:r>
                        <a:rPr lang="en-US" sz="800" b="1" i="0" u="none" strike="noStrike">
                          <a:solidFill>
                            <a:srgbClr val="FFFFFF"/>
                          </a:solidFill>
                          <a:effectLst/>
                          <a:latin typeface="Arial" panose="020B0604020202020204" pitchFamily="34" charset="0"/>
                          <a:ea typeface="맑은 고딕" panose="020B0503020000020004" pitchFamily="50" charset="-127"/>
                        </a:rPr>
                        <a:t>2025 F</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fontAlgn="ctr"/>
                      <a:r>
                        <a:rPr lang="en-US" sz="800" b="1" i="0" u="none" strike="noStrike">
                          <a:solidFill>
                            <a:srgbClr val="FFFFFF"/>
                          </a:solidFill>
                          <a:effectLst/>
                          <a:latin typeface="Arial" panose="020B0604020202020204" pitchFamily="34" charset="0"/>
                          <a:ea typeface="맑은 고딕" panose="020B0503020000020004" pitchFamily="50" charset="-127"/>
                        </a:rPr>
                        <a:t>2026 F</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fontAlgn="ctr"/>
                      <a:r>
                        <a:rPr lang="en-US" sz="800" b="1" i="0" u="none" strike="noStrike">
                          <a:solidFill>
                            <a:srgbClr val="FFFFFF"/>
                          </a:solidFill>
                          <a:effectLst/>
                          <a:latin typeface="Arial" panose="020B0604020202020204" pitchFamily="34" charset="0"/>
                          <a:ea typeface="맑은 고딕" panose="020B0503020000020004" pitchFamily="50" charset="-127"/>
                        </a:rPr>
                        <a:t>2027 F</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solidFill>
                      <a:srgbClr val="00338D"/>
                    </a:solidFill>
                  </a:tcPr>
                </a:tc>
                <a:extLst>
                  <a:ext uri="{0D108BD9-81ED-4DB2-BD59-A6C34878D82A}">
                    <a16:rowId xmlns:a16="http://schemas.microsoft.com/office/drawing/2014/main" val="2479629347"/>
                  </a:ext>
                </a:extLst>
              </a:tr>
              <a:tr h="75521">
                <a:tc>
                  <a:txBody>
                    <a:bodyPr/>
                    <a:lstStyle/>
                    <a:p>
                      <a:pPr algn="l" fontAlgn="ctr"/>
                      <a:r>
                        <a:rPr lang="en-US" sz="800" b="1" i="0" u="none" strike="noStrike">
                          <a:solidFill>
                            <a:schemeClr val="tx1"/>
                          </a:solidFill>
                          <a:effectLst/>
                          <a:latin typeface="Arial" panose="020B0604020202020204" pitchFamily="34" charset="0"/>
                          <a:ea typeface="맑은 고딕" panose="020B0503020000020004" pitchFamily="50" charset="-127"/>
                        </a:rPr>
                        <a:t>SG&amp;A</a:t>
                      </a:r>
                    </a:p>
                  </a:txBody>
                  <a:tcPr marL="36000" marR="36000" marT="0" marB="0" anchor="ctr">
                    <a:lnL w="6350" cap="flat" cmpd="sng" algn="ctr">
                      <a:solidFill>
                        <a:srgbClr val="00338D"/>
                      </a:solidFill>
                      <a:prstDash val="solid"/>
                      <a:round/>
                      <a:headEnd type="none" w="med" len="med"/>
                      <a:tailEnd type="none" w="med" len="med"/>
                    </a:lnL>
                    <a:lnR w="6350" cap="flat" cmpd="sng" algn="ctr">
                      <a:noFill/>
                      <a:prstDash val="dot"/>
                      <a:round/>
                      <a:headEnd type="none" w="med" len="med"/>
                      <a:tailEnd type="none" w="med" len="med"/>
                    </a:lnR>
                    <a:lnT>
                      <a:noFill/>
                    </a:lnT>
                    <a:lnB>
                      <a:noFill/>
                    </a:lnB>
                  </a:tcPr>
                </a:tc>
                <a:tc>
                  <a:txBody>
                    <a:bodyPr/>
                    <a:lstStyle/>
                    <a:p>
                      <a:pPr algn="l" fontAlgn="ctr"/>
                      <a:r>
                        <a:rPr lang="en-US" sz="800" b="1" i="0" u="none" strike="noStrike" dirty="0">
                          <a:solidFill>
                            <a:srgbClr val="000000"/>
                          </a:solidFill>
                          <a:effectLst/>
                          <a:latin typeface="Arial" panose="020B0604020202020204" pitchFamily="34" charset="0"/>
                          <a:ea typeface="맑은 고딕" panose="020B0503020000020004" pitchFamily="50" charset="-127"/>
                        </a:rPr>
                        <a:t>Case 1 (Best</a:t>
                      </a:r>
                      <a:r>
                        <a:rPr lang="en-US" altLang="ko-KR" sz="800" b="1" i="0" u="none" strike="noStrike" dirty="0">
                          <a:solidFill>
                            <a:srgbClr val="000000"/>
                          </a:solidFill>
                          <a:effectLst/>
                          <a:latin typeface="Arial" panose="020B0604020202020204" pitchFamily="34" charset="0"/>
                          <a:ea typeface="맑은 고딕" panose="020B0503020000020004" pitchFamily="50" charset="-127"/>
                        </a:rPr>
                        <a:t>)</a:t>
                      </a:r>
                      <a:endParaRPr lang="en-US" sz="800" b="1"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noFill/>
                      <a:prstDash val="dot"/>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dirty="0">
                          <a:solidFill>
                            <a:srgbClr val="000000"/>
                          </a:solidFill>
                          <a:effectLst/>
                          <a:latin typeface="Arial" panose="020B0604020202020204" pitchFamily="34" charset="0"/>
                          <a:ea typeface="맑은 고딕" panose="020B0503020000020004" pitchFamily="50" charset="-127"/>
                        </a:rPr>
                        <a:t>347 </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256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287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80 </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186 </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590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960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2,221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2,272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2,326 </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1384809447"/>
                  </a:ext>
                </a:extLst>
              </a:tr>
              <a:tr h="75521">
                <a:tc>
                  <a:txBody>
                    <a:bodyPr/>
                    <a:lstStyle/>
                    <a:p>
                      <a:pPr algn="l" fontAlgn="ctr"/>
                      <a:endParaRPr lang="en-US" sz="800" b="1" i="0" u="none" strike="noStrike">
                        <a:solidFill>
                          <a:schemeClr val="tx1"/>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noFill/>
                      <a:prstDash val="solid"/>
                      <a:round/>
                      <a:headEnd type="none" w="med" len="med"/>
                      <a:tailEnd type="none" w="med" len="med"/>
                    </a:lnB>
                  </a:tcPr>
                </a:tc>
                <a:tc>
                  <a:txBody>
                    <a:bodyPr/>
                    <a:lstStyle/>
                    <a:p>
                      <a:pPr algn="l"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rPr>
                        <a:t>인건비성</a:t>
                      </a:r>
                      <a:endParaRPr lang="en-US" sz="8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rPr>
                        <a:t>300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dot"/>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rPr>
                        <a:t>152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156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50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132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dot"/>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473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814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881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905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929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noFill/>
                      <a:prstDash val="solid"/>
                      <a:round/>
                      <a:headEnd type="none" w="med" len="med"/>
                      <a:tailEnd type="none" w="med" len="med"/>
                    </a:lnB>
                  </a:tcPr>
                </a:tc>
                <a:extLst>
                  <a:ext uri="{0D108BD9-81ED-4DB2-BD59-A6C34878D82A}">
                    <a16:rowId xmlns:a16="http://schemas.microsoft.com/office/drawing/2014/main" val="1251727326"/>
                  </a:ext>
                </a:extLst>
              </a:tr>
              <a:tr h="75521">
                <a:tc>
                  <a:txBody>
                    <a:bodyPr/>
                    <a:lstStyle/>
                    <a:p>
                      <a:pPr algn="l" fontAlgn="ctr"/>
                      <a:endParaRPr lang="en-US" sz="800" b="1" i="0" u="none" strike="noStrike">
                        <a:solidFill>
                          <a:schemeClr val="tx1"/>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noFill/>
                      <a:prstDash val="solid"/>
                      <a:round/>
                      <a:headEnd type="none" w="med" len="med"/>
                      <a:tailEnd type="none" w="med" len="med"/>
                    </a:lnB>
                  </a:tcPr>
                </a:tc>
                <a:tc>
                  <a:txBody>
                    <a:bodyPr/>
                    <a:lstStyle/>
                    <a:p>
                      <a:pPr algn="l"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rPr>
                        <a:t>변동비</a:t>
                      </a:r>
                      <a:endParaRPr lang="en-US" sz="800" b="0" i="0" u="none" strike="noStrike" baseline="30000"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noFill/>
                      <a:prstDash val="solid"/>
                      <a:round/>
                      <a:headEnd type="none" w="med" len="med"/>
                      <a:tailEnd type="none" w="med" len="med"/>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rPr>
                        <a:t>44 </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noFill/>
                      <a:prstDash val="solid"/>
                      <a:round/>
                      <a:headEnd type="none" w="med" len="med"/>
                      <a:tailEnd type="none" w="med" len="med"/>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rPr>
                        <a:t>103 </a:t>
                      </a:r>
                    </a:p>
                  </a:txBody>
                  <a:tcPr marL="36000" marR="36000" marT="0" marB="0" anchor="ctr">
                    <a:lnL>
                      <a:noFill/>
                    </a:lnL>
                    <a:lnR>
                      <a:noFill/>
                    </a:lnR>
                    <a:lnT>
                      <a:noFill/>
                    </a:lnT>
                    <a:lnB w="6350" cap="flat" cmpd="sng" algn="ctr">
                      <a:noFill/>
                      <a:prstDash val="solid"/>
                      <a:round/>
                      <a:headEnd type="none" w="med" len="med"/>
                      <a:tailEnd type="none" w="med" len="med"/>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rPr>
                        <a:t>131 </a:t>
                      </a:r>
                    </a:p>
                  </a:txBody>
                  <a:tcPr marL="36000" marR="36000" marT="0" marB="0" anchor="ctr">
                    <a:lnL>
                      <a:noFill/>
                    </a:lnL>
                    <a:lnR>
                      <a:noFill/>
                    </a:lnR>
                    <a:lnT>
                      <a:noFill/>
                    </a:lnT>
                    <a:lnB w="6350" cap="flat" cmpd="sng" algn="ctr">
                      <a:no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30 </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no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54 </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no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116 </a:t>
                      </a:r>
                    </a:p>
                  </a:txBody>
                  <a:tcPr marL="36000" marR="36000" marT="0" marB="0" anchor="ctr">
                    <a:lnL>
                      <a:noFill/>
                    </a:lnL>
                    <a:lnR>
                      <a:noFill/>
                    </a:lnR>
                    <a:lnT>
                      <a:noFill/>
                    </a:lnT>
                    <a:lnB w="6350" cap="flat" cmpd="sng" algn="ctr">
                      <a:no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145 </a:t>
                      </a:r>
                    </a:p>
                  </a:txBody>
                  <a:tcPr marL="36000" marR="36000" marT="0" marB="0" anchor="ctr">
                    <a:lnL>
                      <a:noFill/>
                    </a:lnL>
                    <a:lnR>
                      <a:noFill/>
                    </a:lnR>
                    <a:lnT>
                      <a:noFill/>
                    </a:lnT>
                    <a:lnB w="6350" cap="flat" cmpd="sng" algn="ctr">
                      <a:no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1,340 </a:t>
                      </a:r>
                    </a:p>
                  </a:txBody>
                  <a:tcPr marL="36000" marR="36000" marT="0" marB="0" anchor="ctr">
                    <a:lnL>
                      <a:noFill/>
                    </a:lnL>
                    <a:lnR>
                      <a:noFill/>
                    </a:lnR>
                    <a:lnT>
                      <a:noFill/>
                    </a:lnT>
                    <a:lnB w="6350" cap="flat" cmpd="sng" algn="ctr">
                      <a:no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1,367 </a:t>
                      </a:r>
                    </a:p>
                  </a:txBody>
                  <a:tcPr marL="36000" marR="36000" marT="0" marB="0" anchor="ctr">
                    <a:lnL>
                      <a:noFill/>
                    </a:lnL>
                    <a:lnR>
                      <a:noFill/>
                    </a:lnR>
                    <a:lnT>
                      <a:noFill/>
                    </a:lnT>
                    <a:lnB w="6350" cap="flat" cmpd="sng" algn="ctr">
                      <a:no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1,395 </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noFill/>
                      <a:prstDash val="solid"/>
                      <a:round/>
                      <a:headEnd type="none" w="med" len="med"/>
                      <a:tailEnd type="none" w="med" len="med"/>
                    </a:lnB>
                  </a:tcPr>
                </a:tc>
                <a:extLst>
                  <a:ext uri="{0D108BD9-81ED-4DB2-BD59-A6C34878D82A}">
                    <a16:rowId xmlns:a16="http://schemas.microsoft.com/office/drawing/2014/main" val="1303663748"/>
                  </a:ext>
                </a:extLst>
              </a:tr>
              <a:tr h="75521">
                <a:tc>
                  <a:txBody>
                    <a:bodyPr/>
                    <a:lstStyle/>
                    <a:p>
                      <a:pPr algn="l" fontAlgn="ctr"/>
                      <a:endParaRPr lang="en-US" sz="800" b="1" i="0" u="none" strike="noStrike">
                        <a:solidFill>
                          <a:schemeClr val="tx1"/>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noFill/>
                      <a:prstDash val="solid"/>
                      <a:round/>
                      <a:headEnd type="none" w="med" len="med"/>
                      <a:tailEnd type="none" w="med" len="med"/>
                    </a:lnB>
                  </a:tcPr>
                </a:tc>
                <a:tc>
                  <a:txBody>
                    <a:bodyPr/>
                    <a:lstStyle/>
                    <a:p>
                      <a:pPr marL="0" marR="0" lvl="0" indent="0" algn="l" defTabSz="914400" rtl="0" eaLnBrk="1" fontAlgn="ctr" latinLnBrk="1" hangingPunct="1">
                        <a:lnSpc>
                          <a:spcPct val="100000"/>
                        </a:lnSpc>
                        <a:spcBef>
                          <a:spcPts val="0"/>
                        </a:spcBef>
                        <a:spcAft>
                          <a:spcPts val="0"/>
                        </a:spcAft>
                        <a:buClrTx/>
                        <a:buSzTx/>
                        <a:buFontTx/>
                        <a:buNone/>
                        <a:tabLst/>
                        <a:defRPr/>
                      </a:pPr>
                      <a:r>
                        <a:rPr lang="ko-KR" altLang="en-US" sz="800" b="0" i="0" u="none" strike="noStrike" dirty="0">
                          <a:solidFill>
                            <a:srgbClr val="000000"/>
                          </a:solidFill>
                          <a:effectLst/>
                          <a:latin typeface="Arial" panose="020B0604020202020204" pitchFamily="34" charset="0"/>
                          <a:ea typeface="맑은 고딕" panose="020B0503020000020004" pitchFamily="50" charset="-127"/>
                        </a:rPr>
                        <a:t>기타고정비</a:t>
                      </a:r>
                      <a:endParaRPr lang="en-US" altLang="ko-KR" sz="8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rPr>
                        <a:t>3 </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rPr>
                        <a:t>0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rPr>
                        <a:t>0 </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0 </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 </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3094775406"/>
                  </a:ext>
                </a:extLst>
              </a:tr>
              <a:tr h="75521">
                <a:tc>
                  <a:txBody>
                    <a:bodyPr/>
                    <a:lstStyle/>
                    <a:p>
                      <a:pPr algn="l" fontAlgn="ctr"/>
                      <a:endParaRPr lang="en-US" sz="800" b="1" i="0" u="none" strike="noStrike">
                        <a:solidFill>
                          <a:schemeClr val="tx1"/>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noFill/>
                      <a:prstDash val="dot"/>
                      <a:round/>
                      <a:headEnd type="none" w="med" len="med"/>
                      <a:tailEnd type="none" w="med" len="med"/>
                    </a:lnR>
                    <a:lnT>
                      <a:noFill/>
                    </a:lnT>
                    <a:lnB w="6350" cap="flat" cmpd="sng" algn="ctr">
                      <a:noFill/>
                      <a:prstDash val="solid"/>
                      <a:round/>
                      <a:headEnd type="none" w="med" len="med"/>
                      <a:tailEnd type="none" w="med" len="med"/>
                    </a:lnB>
                  </a:tcPr>
                </a:tc>
                <a:tc>
                  <a:txBody>
                    <a:bodyPr/>
                    <a:lstStyle/>
                    <a:p>
                      <a:pPr algn="l" fontAlgn="ctr"/>
                      <a:r>
                        <a:rPr lang="en-US" sz="800" b="1" i="0" u="none" strike="noStrike" dirty="0">
                          <a:solidFill>
                            <a:srgbClr val="000000"/>
                          </a:solidFill>
                          <a:effectLst/>
                          <a:latin typeface="Arial" panose="020B0604020202020204" pitchFamily="34" charset="0"/>
                          <a:ea typeface="맑은 고딕" panose="020B0503020000020004" pitchFamily="50" charset="-127"/>
                        </a:rPr>
                        <a:t>Case 2 (Base</a:t>
                      </a:r>
                      <a:r>
                        <a:rPr lang="en-US" altLang="ko-KR" sz="800" b="1" i="0" u="none" strike="noStrike" dirty="0">
                          <a:solidFill>
                            <a:srgbClr val="000000"/>
                          </a:solidFill>
                          <a:effectLst/>
                          <a:latin typeface="Arial" panose="020B0604020202020204" pitchFamily="34" charset="0"/>
                          <a:ea typeface="맑은 고딕" panose="020B0503020000020004" pitchFamily="50" charset="-127"/>
                        </a:rPr>
                        <a:t>)</a:t>
                      </a:r>
                      <a:endParaRPr lang="en-US" sz="800" b="1"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noFill/>
                      <a:prstDash val="dot"/>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dirty="0">
                          <a:solidFill>
                            <a:srgbClr val="000000"/>
                          </a:solidFill>
                          <a:effectLst/>
                          <a:latin typeface="Arial" panose="020B0604020202020204" pitchFamily="34" charset="0"/>
                          <a:ea typeface="맑은 고딕" panose="020B0503020000020004" pitchFamily="50" charset="-127"/>
                        </a:rPr>
                        <a:t>347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256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287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dirty="0">
                          <a:solidFill>
                            <a:srgbClr val="000000"/>
                          </a:solidFill>
                          <a:effectLst/>
                          <a:latin typeface="Arial" panose="020B0604020202020204" pitchFamily="34" charset="0"/>
                          <a:ea typeface="맑은 고딕" panose="020B0503020000020004" pitchFamily="50" charset="-127"/>
                        </a:rPr>
                        <a:t>80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186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589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933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2,197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2,250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2,305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706045820"/>
                  </a:ext>
                </a:extLst>
              </a:tr>
              <a:tr h="75521">
                <a:tc>
                  <a:txBody>
                    <a:bodyPr/>
                    <a:lstStyle/>
                    <a:p>
                      <a:pPr algn="l" fontAlgn="ctr"/>
                      <a:endParaRPr lang="en-US" sz="800" b="1" i="0" u="none" strike="noStrike">
                        <a:solidFill>
                          <a:schemeClr val="tx1"/>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noFill/>
                      <a:prstDash val="solid"/>
                      <a:round/>
                      <a:headEnd type="none" w="med" len="med"/>
                      <a:tailEnd type="none" w="med" len="med"/>
                    </a:lnB>
                  </a:tcPr>
                </a:tc>
                <a:tc>
                  <a:txBody>
                    <a:bodyPr/>
                    <a:lstStyle/>
                    <a:p>
                      <a:pPr algn="l"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rPr>
                        <a:t>인건비성</a:t>
                      </a:r>
                      <a:endParaRPr lang="en-US" sz="8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rPr>
                        <a:t>300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dot"/>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152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156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rPr>
                        <a:t>50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132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dot"/>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473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814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881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905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929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noFill/>
                      <a:prstDash val="solid"/>
                      <a:round/>
                      <a:headEnd type="none" w="med" len="med"/>
                      <a:tailEnd type="none" w="med" len="med"/>
                    </a:lnB>
                  </a:tcPr>
                </a:tc>
                <a:extLst>
                  <a:ext uri="{0D108BD9-81ED-4DB2-BD59-A6C34878D82A}">
                    <a16:rowId xmlns:a16="http://schemas.microsoft.com/office/drawing/2014/main" val="4142075103"/>
                  </a:ext>
                </a:extLst>
              </a:tr>
              <a:tr h="75521">
                <a:tc>
                  <a:txBody>
                    <a:bodyPr/>
                    <a:lstStyle/>
                    <a:p>
                      <a:pPr algn="l" fontAlgn="ctr"/>
                      <a:endParaRPr lang="en-US" sz="800" b="1" i="0" u="none" strike="noStrike">
                        <a:solidFill>
                          <a:schemeClr val="tx1"/>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noFill/>
                      <a:prstDash val="solid"/>
                      <a:round/>
                      <a:headEnd type="none" w="med" len="med"/>
                      <a:tailEnd type="none" w="med" len="med"/>
                    </a:lnB>
                  </a:tcPr>
                </a:tc>
                <a:tc>
                  <a:txBody>
                    <a:bodyPr/>
                    <a:lstStyle/>
                    <a:p>
                      <a:pPr algn="l"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rPr>
                        <a:t>변동비</a:t>
                      </a:r>
                      <a:endParaRPr lang="en-US" sz="800" b="0" i="0" u="none" strike="noStrike" baseline="30000"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noFill/>
                      <a:prstDash val="solid"/>
                      <a:round/>
                      <a:headEnd type="none" w="med" len="med"/>
                      <a:tailEnd type="none" w="med" len="med"/>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rPr>
                        <a:t>44 </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no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103 </a:t>
                      </a:r>
                    </a:p>
                  </a:txBody>
                  <a:tcPr marL="36000" marR="36000" marT="0" marB="0" anchor="ctr">
                    <a:lnL>
                      <a:noFill/>
                    </a:lnL>
                    <a:lnR>
                      <a:noFill/>
                    </a:lnR>
                    <a:lnT>
                      <a:noFill/>
                    </a:lnT>
                    <a:lnB w="6350" cap="flat" cmpd="sng" algn="ctr">
                      <a:no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131 </a:t>
                      </a:r>
                    </a:p>
                  </a:txBody>
                  <a:tcPr marL="36000" marR="36000" marT="0" marB="0" anchor="ctr">
                    <a:lnL>
                      <a:noFill/>
                    </a:lnL>
                    <a:lnR>
                      <a:noFill/>
                    </a:lnR>
                    <a:lnT>
                      <a:noFill/>
                    </a:lnT>
                    <a:lnB w="6350" cap="flat" cmpd="sng" algn="ctr">
                      <a:noFill/>
                      <a:prstDash val="solid"/>
                      <a:round/>
                      <a:headEnd type="none" w="med" len="med"/>
                      <a:tailEnd type="none" w="med" len="med"/>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rPr>
                        <a:t>30 </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no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54 </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no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116 </a:t>
                      </a:r>
                    </a:p>
                  </a:txBody>
                  <a:tcPr marL="36000" marR="36000" marT="0" marB="0" anchor="ctr">
                    <a:lnL>
                      <a:noFill/>
                    </a:lnL>
                    <a:lnR>
                      <a:noFill/>
                    </a:lnR>
                    <a:lnT>
                      <a:noFill/>
                    </a:lnT>
                    <a:lnB w="6350" cap="flat" cmpd="sng" algn="ctr">
                      <a:no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118 </a:t>
                      </a:r>
                    </a:p>
                  </a:txBody>
                  <a:tcPr marL="36000" marR="36000" marT="0" marB="0" anchor="ctr">
                    <a:lnL>
                      <a:noFill/>
                    </a:lnL>
                    <a:lnR>
                      <a:noFill/>
                    </a:lnR>
                    <a:lnT>
                      <a:noFill/>
                    </a:lnT>
                    <a:lnB w="6350" cap="flat" cmpd="sng" algn="ctr">
                      <a:no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1,315 </a:t>
                      </a:r>
                    </a:p>
                  </a:txBody>
                  <a:tcPr marL="36000" marR="36000" marT="0" marB="0" anchor="ctr">
                    <a:lnL>
                      <a:noFill/>
                    </a:lnL>
                    <a:lnR>
                      <a:noFill/>
                    </a:lnR>
                    <a:lnT>
                      <a:noFill/>
                    </a:lnT>
                    <a:lnB w="6350" cap="flat" cmpd="sng" algn="ctr">
                      <a:no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1,344 </a:t>
                      </a:r>
                    </a:p>
                  </a:txBody>
                  <a:tcPr marL="36000" marR="36000" marT="0" marB="0" anchor="ctr">
                    <a:lnL>
                      <a:noFill/>
                    </a:lnL>
                    <a:lnR>
                      <a:noFill/>
                    </a:lnR>
                    <a:lnT>
                      <a:noFill/>
                    </a:lnT>
                    <a:lnB w="6350" cap="flat" cmpd="sng" algn="ctr">
                      <a:no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1,375 </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noFill/>
                      <a:prstDash val="solid"/>
                      <a:round/>
                      <a:headEnd type="none" w="med" len="med"/>
                      <a:tailEnd type="none" w="med" len="med"/>
                    </a:lnB>
                  </a:tcPr>
                </a:tc>
                <a:extLst>
                  <a:ext uri="{0D108BD9-81ED-4DB2-BD59-A6C34878D82A}">
                    <a16:rowId xmlns:a16="http://schemas.microsoft.com/office/drawing/2014/main" val="3884055125"/>
                  </a:ext>
                </a:extLst>
              </a:tr>
              <a:tr h="75521">
                <a:tc>
                  <a:txBody>
                    <a:bodyPr/>
                    <a:lstStyle/>
                    <a:p>
                      <a:pPr algn="l" fontAlgn="ctr"/>
                      <a:endParaRPr lang="en-US" sz="800" b="1" i="0" u="none" strike="noStrike">
                        <a:solidFill>
                          <a:schemeClr val="tx1"/>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noFill/>
                      <a:prstDash val="solid"/>
                      <a:round/>
                      <a:headEnd type="none" w="med" len="med"/>
                      <a:tailEnd type="none" w="med" len="med"/>
                    </a:lnB>
                  </a:tcPr>
                </a:tc>
                <a:tc>
                  <a:txBody>
                    <a:bodyPr/>
                    <a:lstStyle/>
                    <a:p>
                      <a:pPr marL="0" marR="0" lvl="0" indent="0" algn="l" defTabSz="914400" rtl="0" eaLnBrk="1" fontAlgn="ctr" latinLnBrk="1" hangingPunct="1">
                        <a:lnSpc>
                          <a:spcPct val="100000"/>
                        </a:lnSpc>
                        <a:spcBef>
                          <a:spcPts val="0"/>
                        </a:spcBef>
                        <a:spcAft>
                          <a:spcPts val="0"/>
                        </a:spcAft>
                        <a:buClrTx/>
                        <a:buSzTx/>
                        <a:buFontTx/>
                        <a:buNone/>
                        <a:tabLst/>
                        <a:defRPr/>
                      </a:pPr>
                      <a:r>
                        <a:rPr lang="ko-KR" altLang="en-US" sz="800" b="0" i="0" u="none" strike="noStrike" dirty="0">
                          <a:solidFill>
                            <a:srgbClr val="000000"/>
                          </a:solidFill>
                          <a:effectLst/>
                          <a:latin typeface="Arial" panose="020B0604020202020204" pitchFamily="34" charset="0"/>
                          <a:ea typeface="맑은 고딕" panose="020B0503020000020004" pitchFamily="50" charset="-127"/>
                        </a:rPr>
                        <a:t>기타고정비</a:t>
                      </a:r>
                      <a:endParaRPr lang="en-US" altLang="ko-KR" sz="8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rPr>
                        <a:t>3 </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0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rPr>
                        <a:t>0 </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0 </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 </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914933998"/>
                  </a:ext>
                </a:extLst>
              </a:tr>
              <a:tr h="75521">
                <a:tc>
                  <a:txBody>
                    <a:bodyPr/>
                    <a:lstStyle/>
                    <a:p>
                      <a:pPr algn="l" fontAlgn="ctr"/>
                      <a:endParaRPr lang="en-US" sz="800" b="1" i="0" u="none" strike="noStrike">
                        <a:solidFill>
                          <a:schemeClr val="tx1"/>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noFill/>
                      <a:prstDash val="solid"/>
                      <a:round/>
                      <a:headEnd type="none" w="med" len="med"/>
                      <a:tailEnd type="none" w="med" len="med"/>
                    </a:lnR>
                    <a:lnT>
                      <a:noFill/>
                    </a:lnT>
                    <a:lnB w="6350" cap="flat" cmpd="sng" algn="ctr">
                      <a:noFill/>
                      <a:prstDash val="solid"/>
                      <a:round/>
                      <a:headEnd type="none" w="med" len="med"/>
                      <a:tailEnd type="none" w="med" len="med"/>
                    </a:lnB>
                  </a:tcPr>
                </a:tc>
                <a:tc>
                  <a:txBody>
                    <a:bodyPr/>
                    <a:lstStyle/>
                    <a:p>
                      <a:pPr algn="l" fontAlgn="ctr"/>
                      <a:r>
                        <a:rPr lang="en-US" sz="800" b="1" i="0" u="none" strike="noStrike" dirty="0">
                          <a:solidFill>
                            <a:srgbClr val="000000"/>
                          </a:solidFill>
                          <a:effectLst/>
                          <a:latin typeface="Arial" panose="020B0604020202020204" pitchFamily="34" charset="0"/>
                          <a:ea typeface="맑은 고딕" panose="020B0503020000020004" pitchFamily="50" charset="-127"/>
                        </a:rPr>
                        <a:t>Case 3 (Worst</a:t>
                      </a:r>
                      <a:r>
                        <a:rPr lang="en-US" altLang="ko-KR" sz="800" b="1" i="0" u="none" strike="noStrike" dirty="0">
                          <a:solidFill>
                            <a:srgbClr val="000000"/>
                          </a:solidFill>
                          <a:effectLst/>
                          <a:latin typeface="Arial" panose="020B0604020202020204" pitchFamily="34" charset="0"/>
                          <a:ea typeface="맑은 고딕" panose="020B0503020000020004" pitchFamily="50" charset="-127"/>
                        </a:rPr>
                        <a:t>)</a:t>
                      </a:r>
                      <a:endParaRPr lang="en-US" sz="800" b="1"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no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800" b="1" i="0" u="none" strike="noStrike" dirty="0">
                          <a:solidFill>
                            <a:srgbClr val="000000"/>
                          </a:solidFill>
                          <a:effectLst/>
                          <a:latin typeface="Arial" panose="020B0604020202020204" pitchFamily="34" charset="0"/>
                          <a:ea typeface="맑은 고딕" panose="020B0503020000020004" pitchFamily="50" charset="-127"/>
                        </a:rPr>
                        <a:t>347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256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287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800" b="1" i="0" u="none" strike="noStrike" dirty="0">
                          <a:solidFill>
                            <a:srgbClr val="000000"/>
                          </a:solidFill>
                          <a:effectLst/>
                          <a:latin typeface="Arial" panose="020B0604020202020204" pitchFamily="34" charset="0"/>
                          <a:ea typeface="맑은 고딕" panose="020B0503020000020004" pitchFamily="50" charset="-127"/>
                        </a:rPr>
                        <a:t>80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186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396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431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439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450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463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noFill/>
                      <a:prstDash val="solid"/>
                      <a:round/>
                      <a:headEnd type="none" w="med" len="med"/>
                      <a:tailEnd type="none" w="med" len="med"/>
                    </a:lnB>
                  </a:tcPr>
                </a:tc>
                <a:extLst>
                  <a:ext uri="{0D108BD9-81ED-4DB2-BD59-A6C34878D82A}">
                    <a16:rowId xmlns:a16="http://schemas.microsoft.com/office/drawing/2014/main" val="985575916"/>
                  </a:ext>
                </a:extLst>
              </a:tr>
              <a:tr h="75521">
                <a:tc>
                  <a:txBody>
                    <a:bodyPr/>
                    <a:lstStyle/>
                    <a:p>
                      <a:pPr algn="l" fontAlgn="ctr"/>
                      <a:endParaRPr lang="en-US" sz="800" b="1" i="0" u="none" strike="noStrike">
                        <a:solidFill>
                          <a:schemeClr val="tx1"/>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noFill/>
                      <a:prstDash val="solid"/>
                      <a:round/>
                      <a:headEnd type="none" w="med" len="med"/>
                      <a:tailEnd type="none" w="med" len="med"/>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인건비성</a:t>
                      </a:r>
                      <a:endParaRPr 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no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300 </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no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152 </a:t>
                      </a:r>
                    </a:p>
                  </a:txBody>
                  <a:tcPr marL="36000" marR="36000" marT="0" marB="0" anchor="ctr">
                    <a:lnL>
                      <a:noFill/>
                    </a:lnL>
                    <a:lnR>
                      <a:noFill/>
                    </a:lnR>
                    <a:lnT>
                      <a:noFill/>
                    </a:lnT>
                    <a:lnB w="6350" cap="flat" cmpd="sng" algn="ctr">
                      <a:no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156 </a:t>
                      </a:r>
                    </a:p>
                  </a:txBody>
                  <a:tcPr marL="36000" marR="36000" marT="0" marB="0" anchor="ctr">
                    <a:lnL>
                      <a:noFill/>
                    </a:lnL>
                    <a:lnR>
                      <a:noFill/>
                    </a:lnR>
                    <a:lnT>
                      <a:noFill/>
                    </a:lnT>
                    <a:lnB w="6350" cap="flat" cmpd="sng" algn="ctr">
                      <a:noFill/>
                      <a:prstDash val="solid"/>
                      <a:round/>
                      <a:headEnd type="none" w="med" len="med"/>
                      <a:tailEnd type="none" w="med" len="med"/>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rPr>
                        <a:t>50 </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no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132 </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no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280 </a:t>
                      </a:r>
                    </a:p>
                  </a:txBody>
                  <a:tcPr marL="36000" marR="36000" marT="0" marB="0" anchor="ctr">
                    <a:lnL>
                      <a:noFill/>
                    </a:lnL>
                    <a:lnR>
                      <a:noFill/>
                    </a:lnR>
                    <a:lnT>
                      <a:noFill/>
                    </a:lnT>
                    <a:lnB w="6350" cap="flat" cmpd="sng" algn="ctr">
                      <a:no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286 </a:t>
                      </a:r>
                    </a:p>
                  </a:txBody>
                  <a:tcPr marL="36000" marR="36000" marT="0" marB="0" anchor="ctr">
                    <a:lnL>
                      <a:noFill/>
                    </a:lnL>
                    <a:lnR>
                      <a:noFill/>
                    </a:lnR>
                    <a:lnT>
                      <a:noFill/>
                    </a:lnT>
                    <a:lnB w="6350" cap="flat" cmpd="sng" algn="ctr">
                      <a:no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292 </a:t>
                      </a:r>
                    </a:p>
                  </a:txBody>
                  <a:tcPr marL="36000" marR="36000" marT="0" marB="0" anchor="ctr">
                    <a:lnL>
                      <a:noFill/>
                    </a:lnL>
                    <a:lnR>
                      <a:noFill/>
                    </a:lnR>
                    <a:lnT>
                      <a:noFill/>
                    </a:lnT>
                    <a:lnB w="6350" cap="flat" cmpd="sng" algn="ctr">
                      <a:no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302 </a:t>
                      </a:r>
                    </a:p>
                  </a:txBody>
                  <a:tcPr marL="36000" marR="36000" marT="0" marB="0" anchor="ctr">
                    <a:lnL>
                      <a:noFill/>
                    </a:lnL>
                    <a:lnR>
                      <a:noFill/>
                    </a:lnR>
                    <a:lnT>
                      <a:noFill/>
                    </a:lnT>
                    <a:lnB w="6350" cap="flat" cmpd="sng" algn="ctr">
                      <a:no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311 </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noFill/>
                      <a:prstDash val="solid"/>
                      <a:round/>
                      <a:headEnd type="none" w="med" len="med"/>
                      <a:tailEnd type="none" w="med" len="med"/>
                    </a:lnB>
                  </a:tcPr>
                </a:tc>
                <a:extLst>
                  <a:ext uri="{0D108BD9-81ED-4DB2-BD59-A6C34878D82A}">
                    <a16:rowId xmlns:a16="http://schemas.microsoft.com/office/drawing/2014/main" val="440654836"/>
                  </a:ext>
                </a:extLst>
              </a:tr>
              <a:tr h="75521">
                <a:tc>
                  <a:txBody>
                    <a:bodyPr/>
                    <a:lstStyle/>
                    <a:p>
                      <a:pPr algn="l" fontAlgn="ctr"/>
                      <a:endParaRPr lang="en-US" sz="800" b="1" i="0" u="none" strike="noStrike">
                        <a:solidFill>
                          <a:schemeClr val="tx1"/>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noFill/>
                      <a:prstDash val="solid"/>
                      <a:round/>
                      <a:headEnd type="none" w="med" len="med"/>
                      <a:tailEnd type="none" w="med" len="med"/>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변동비</a:t>
                      </a:r>
                      <a:endParaRPr lang="en-US" sz="800" b="0" i="0" u="none" strike="noStrike" baseline="3000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no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44 </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no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103 </a:t>
                      </a:r>
                    </a:p>
                  </a:txBody>
                  <a:tcPr marL="36000" marR="36000" marT="0" marB="0" anchor="ctr">
                    <a:lnL>
                      <a:noFill/>
                    </a:lnL>
                    <a:lnR>
                      <a:noFill/>
                    </a:lnR>
                    <a:lnT>
                      <a:noFill/>
                    </a:lnT>
                    <a:lnB w="6350" cap="flat" cmpd="sng" algn="ctr">
                      <a:no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131 </a:t>
                      </a:r>
                    </a:p>
                  </a:txBody>
                  <a:tcPr marL="36000" marR="36000" marT="0" marB="0" anchor="ctr">
                    <a:lnL>
                      <a:noFill/>
                    </a:lnL>
                    <a:lnR>
                      <a:noFill/>
                    </a:lnR>
                    <a:lnT>
                      <a:noFill/>
                    </a:lnT>
                    <a:lnB w="6350" cap="flat" cmpd="sng" algn="ctr">
                      <a:noFill/>
                      <a:prstDash val="solid"/>
                      <a:round/>
                      <a:headEnd type="none" w="med" len="med"/>
                      <a:tailEnd type="none" w="med" len="med"/>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rPr>
                        <a:t>30 </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no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54 </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no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116 </a:t>
                      </a:r>
                    </a:p>
                  </a:txBody>
                  <a:tcPr marL="36000" marR="36000" marT="0" marB="0" anchor="ctr">
                    <a:lnL>
                      <a:noFill/>
                    </a:lnL>
                    <a:lnR>
                      <a:noFill/>
                    </a:lnR>
                    <a:lnT>
                      <a:noFill/>
                    </a:lnT>
                    <a:lnB w="6350" cap="flat" cmpd="sng" algn="ctr">
                      <a:no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145 </a:t>
                      </a:r>
                    </a:p>
                  </a:txBody>
                  <a:tcPr marL="36000" marR="36000" marT="0" marB="0" anchor="ctr">
                    <a:lnL>
                      <a:noFill/>
                    </a:lnL>
                    <a:lnR>
                      <a:noFill/>
                    </a:lnR>
                    <a:lnT>
                      <a:noFill/>
                    </a:lnT>
                    <a:lnB w="6350" cap="flat" cmpd="sng" algn="ctr">
                      <a:no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146 </a:t>
                      </a:r>
                    </a:p>
                  </a:txBody>
                  <a:tcPr marL="36000" marR="36000" marT="0" marB="0" anchor="ctr">
                    <a:lnL>
                      <a:noFill/>
                    </a:lnL>
                    <a:lnR>
                      <a:noFill/>
                    </a:lnR>
                    <a:lnT>
                      <a:noFill/>
                    </a:lnT>
                    <a:lnB w="6350" cap="flat" cmpd="sng" algn="ctr">
                      <a:no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148 </a:t>
                      </a:r>
                    </a:p>
                  </a:txBody>
                  <a:tcPr marL="36000" marR="36000" marT="0" marB="0" anchor="ctr">
                    <a:lnL>
                      <a:noFill/>
                    </a:lnL>
                    <a:lnR>
                      <a:noFill/>
                    </a:lnR>
                    <a:lnT>
                      <a:noFill/>
                    </a:lnT>
                    <a:lnB w="6350" cap="flat" cmpd="sng" algn="ctr">
                      <a:no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151 </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noFill/>
                      <a:prstDash val="solid"/>
                      <a:round/>
                      <a:headEnd type="none" w="med" len="med"/>
                      <a:tailEnd type="none" w="med" len="med"/>
                    </a:lnB>
                  </a:tcPr>
                </a:tc>
                <a:extLst>
                  <a:ext uri="{0D108BD9-81ED-4DB2-BD59-A6C34878D82A}">
                    <a16:rowId xmlns:a16="http://schemas.microsoft.com/office/drawing/2014/main" val="3282493687"/>
                  </a:ext>
                </a:extLst>
              </a:tr>
              <a:tr h="75521">
                <a:tc>
                  <a:txBody>
                    <a:bodyPr/>
                    <a:lstStyle/>
                    <a:p>
                      <a:pPr algn="l" fontAlgn="ctr"/>
                      <a:endParaRPr lang="en-US" sz="800" b="1" i="0" u="none" strike="noStrike">
                        <a:solidFill>
                          <a:schemeClr val="tx1"/>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marL="0" marR="0" lvl="0" indent="0" algn="l" defTabSz="914400" rtl="0" eaLnBrk="1" fontAlgn="ctr" latinLnBrk="1" hangingPunct="1">
                        <a:lnSpc>
                          <a:spcPct val="100000"/>
                        </a:lnSpc>
                        <a:spcBef>
                          <a:spcPts val="0"/>
                        </a:spcBef>
                        <a:spcAft>
                          <a:spcPts val="0"/>
                        </a:spcAft>
                        <a:buClrTx/>
                        <a:buSzTx/>
                        <a:buFontTx/>
                        <a:buNone/>
                        <a:tabLst/>
                        <a:defRPr/>
                      </a:pPr>
                      <a:r>
                        <a:rPr lang="ko-KR" altLang="en-US" sz="800" b="0" i="0" u="none" strike="noStrike" dirty="0">
                          <a:solidFill>
                            <a:srgbClr val="000000"/>
                          </a:solidFill>
                          <a:effectLst/>
                          <a:latin typeface="Arial" panose="020B0604020202020204" pitchFamily="34" charset="0"/>
                          <a:ea typeface="맑은 고딕" panose="020B0503020000020004" pitchFamily="50" charset="-127"/>
                        </a:rPr>
                        <a:t>기타고정비</a:t>
                      </a:r>
                      <a:endParaRPr lang="en-US" altLang="ko-KR" sz="8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3 </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0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rPr>
                        <a:t>0 </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0 </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rPr>
                        <a:t>1 </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729584250"/>
                  </a:ext>
                </a:extLst>
              </a:tr>
            </a:tbl>
          </a:graphicData>
        </a:graphic>
      </p:graphicFrame>
      <p:sp>
        <p:nvSpPr>
          <p:cNvPr id="22" name="직사각형 21">
            <a:extLst>
              <a:ext uri="{FF2B5EF4-FFF2-40B4-BE49-F238E27FC236}">
                <a16:creationId xmlns:a16="http://schemas.microsoft.com/office/drawing/2014/main" id="{F20D84A5-B514-4246-BC9A-CF71E0D41448}"/>
              </a:ext>
            </a:extLst>
          </p:cNvPr>
          <p:cNvSpPr/>
          <p:nvPr/>
        </p:nvSpPr>
        <p:spPr>
          <a:xfrm>
            <a:off x="1572241" y="2460501"/>
            <a:ext cx="7838459" cy="114294"/>
          </a:xfrm>
          <a:prstGeom prst="rect">
            <a:avLst/>
          </a:prstGeom>
          <a:solidFill>
            <a:srgbClr val="FF0000">
              <a:alpha val="20000"/>
            </a:srgbClr>
          </a:solid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직사각형 23">
            <a:extLst>
              <a:ext uri="{FF2B5EF4-FFF2-40B4-BE49-F238E27FC236}">
                <a16:creationId xmlns:a16="http://schemas.microsoft.com/office/drawing/2014/main" id="{69CB2F4A-1D68-4799-A6FA-DCF9CE3D8B15}"/>
              </a:ext>
            </a:extLst>
          </p:cNvPr>
          <p:cNvSpPr/>
          <p:nvPr/>
        </p:nvSpPr>
        <p:spPr>
          <a:xfrm>
            <a:off x="1572242" y="1968357"/>
            <a:ext cx="7838459" cy="114294"/>
          </a:xfrm>
          <a:prstGeom prst="rect">
            <a:avLst/>
          </a:prstGeom>
          <a:solidFill>
            <a:srgbClr val="FF0000">
              <a:alpha val="20000"/>
            </a:srgbClr>
          </a:solid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직사각형 24">
            <a:extLst>
              <a:ext uri="{FF2B5EF4-FFF2-40B4-BE49-F238E27FC236}">
                <a16:creationId xmlns:a16="http://schemas.microsoft.com/office/drawing/2014/main" id="{988FD434-FA1A-419C-846D-7D4DA5F5C5E9}"/>
              </a:ext>
            </a:extLst>
          </p:cNvPr>
          <p:cNvSpPr/>
          <p:nvPr/>
        </p:nvSpPr>
        <p:spPr>
          <a:xfrm>
            <a:off x="1578592" y="2939907"/>
            <a:ext cx="7838459" cy="114294"/>
          </a:xfrm>
          <a:prstGeom prst="rect">
            <a:avLst/>
          </a:prstGeom>
          <a:solidFill>
            <a:srgbClr val="FF0000">
              <a:alpha val="20000"/>
            </a:srgbClr>
          </a:solid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7" name="직사각형 26">
            <a:extLst>
              <a:ext uri="{FF2B5EF4-FFF2-40B4-BE49-F238E27FC236}">
                <a16:creationId xmlns:a16="http://schemas.microsoft.com/office/drawing/2014/main" id="{8AEDF7FE-4C50-488D-9E0A-BD76A22B6BFF}"/>
              </a:ext>
            </a:extLst>
          </p:cNvPr>
          <p:cNvSpPr/>
          <p:nvPr/>
        </p:nvSpPr>
        <p:spPr>
          <a:xfrm>
            <a:off x="647614" y="3413760"/>
            <a:ext cx="910341" cy="172720"/>
          </a:xfrm>
          <a:prstGeom prst="rect">
            <a:avLst/>
          </a:prstGeom>
          <a:solidFill>
            <a:srgbClr val="00338D"/>
          </a:solidFill>
          <a:ln w="635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altLang="ko-KR" sz="900" b="1" dirty="0">
                <a:solidFill>
                  <a:schemeClr val="bg1"/>
                </a:solidFill>
                <a:latin typeface="Arial" panose="020B0604020202020204" pitchFamily="34" charset="0"/>
                <a:cs typeface="Arial" panose="020B0604020202020204" pitchFamily="34" charset="0"/>
              </a:rPr>
              <a:t>Case 1,3</a:t>
            </a:r>
            <a:endParaRPr lang="ko-KR" altLang="en-US" sz="900" b="1" dirty="0">
              <a:solidFill>
                <a:schemeClr val="bg1"/>
              </a:solidFill>
              <a:latin typeface="Arial" panose="020B0604020202020204" pitchFamily="34" charset="0"/>
              <a:cs typeface="Arial" panose="020B0604020202020204" pitchFamily="34" charset="0"/>
            </a:endParaRPr>
          </a:p>
        </p:txBody>
      </p:sp>
      <p:sp>
        <p:nvSpPr>
          <p:cNvPr id="28" name="직사각형 27">
            <a:extLst>
              <a:ext uri="{FF2B5EF4-FFF2-40B4-BE49-F238E27FC236}">
                <a16:creationId xmlns:a16="http://schemas.microsoft.com/office/drawing/2014/main" id="{2391206C-B7B4-4FF4-BCEF-A373B7DDDC6D}"/>
              </a:ext>
            </a:extLst>
          </p:cNvPr>
          <p:cNvSpPr/>
          <p:nvPr/>
        </p:nvSpPr>
        <p:spPr>
          <a:xfrm>
            <a:off x="5202769" y="3423568"/>
            <a:ext cx="910341" cy="172720"/>
          </a:xfrm>
          <a:prstGeom prst="rect">
            <a:avLst/>
          </a:prstGeom>
          <a:solidFill>
            <a:srgbClr val="00338D"/>
          </a:solidFill>
          <a:ln w="635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altLang="ko-KR" sz="900" b="1" dirty="0">
                <a:solidFill>
                  <a:schemeClr val="bg1"/>
                </a:solidFill>
                <a:latin typeface="Arial" panose="020B0604020202020204" pitchFamily="34" charset="0"/>
                <a:cs typeface="Arial" panose="020B0604020202020204" pitchFamily="34" charset="0"/>
              </a:rPr>
              <a:t>Case 1,2</a:t>
            </a:r>
            <a:endParaRPr lang="ko-KR" altLang="en-US" sz="900"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73584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제목 2">
            <a:extLst>
              <a:ext uri="{FF2B5EF4-FFF2-40B4-BE49-F238E27FC236}">
                <a16:creationId xmlns:a16="http://schemas.microsoft.com/office/drawing/2014/main" id="{EC31AAB1-348F-4B38-BBAE-3ED466156B32}"/>
              </a:ext>
            </a:extLst>
          </p:cNvPr>
          <p:cNvSpPr txBox="1">
            <a:spLocks/>
          </p:cNvSpPr>
          <p:nvPr/>
        </p:nvSpPr>
        <p:spPr>
          <a:xfrm>
            <a:off x="399665" y="496343"/>
            <a:ext cx="8591450" cy="586535"/>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4400" b="1" dirty="0">
                <a:solidFill>
                  <a:srgbClr val="00338D"/>
                </a:solidFill>
                <a:latin typeface="KPMG Extralight" panose="020B0303030202040204" pitchFamily="34" charset="0"/>
              </a:rPr>
              <a:t>Major</a:t>
            </a:r>
            <a:r>
              <a:rPr lang="ko-KR" altLang="en-US" sz="4400" b="1" dirty="0">
                <a:solidFill>
                  <a:srgbClr val="00338D"/>
                </a:solidFill>
                <a:latin typeface="KPMG Extralight" panose="020B0303030202040204" pitchFamily="34" charset="0"/>
              </a:rPr>
              <a:t> </a:t>
            </a:r>
            <a:r>
              <a:rPr lang="en-US" altLang="ko-KR" sz="4400" b="1" dirty="0">
                <a:solidFill>
                  <a:srgbClr val="00338D"/>
                </a:solidFill>
                <a:latin typeface="KPMG Extralight" panose="020B0303030202040204" pitchFamily="34" charset="0"/>
              </a:rPr>
              <a:t>Assumptions (13/17)</a:t>
            </a:r>
          </a:p>
        </p:txBody>
      </p:sp>
      <p:sp>
        <p:nvSpPr>
          <p:cNvPr id="10" name="제목 2">
            <a:extLst>
              <a:ext uri="{FF2B5EF4-FFF2-40B4-BE49-F238E27FC236}">
                <a16:creationId xmlns:a16="http://schemas.microsoft.com/office/drawing/2014/main" id="{3C3ECB29-B165-4523-8AEA-B139D1820DD2}"/>
              </a:ext>
            </a:extLst>
          </p:cNvPr>
          <p:cNvSpPr txBox="1">
            <a:spLocks/>
          </p:cNvSpPr>
          <p:nvPr/>
        </p:nvSpPr>
        <p:spPr>
          <a:xfrm>
            <a:off x="399665" y="227197"/>
            <a:ext cx="8591450" cy="273424"/>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2500" b="1">
                <a:solidFill>
                  <a:srgbClr val="00338D"/>
                </a:solidFill>
                <a:latin typeface="KPMG Extralight" panose="020B0303030202040204" pitchFamily="34" charset="0"/>
              </a:rPr>
              <a:t>Assumptions &amp; Results</a:t>
            </a:r>
          </a:p>
        </p:txBody>
      </p:sp>
      <p:sp>
        <p:nvSpPr>
          <p:cNvPr id="23" name="Rectangle 41">
            <a:extLst>
              <a:ext uri="{FF2B5EF4-FFF2-40B4-BE49-F238E27FC236}">
                <a16:creationId xmlns:a16="http://schemas.microsoft.com/office/drawing/2014/main" id="{93D674CF-A236-4C36-856E-A809C9B90530}"/>
              </a:ext>
            </a:extLst>
          </p:cNvPr>
          <p:cNvSpPr>
            <a:spLocks noChangeArrowheads="1"/>
          </p:cNvSpPr>
          <p:nvPr/>
        </p:nvSpPr>
        <p:spPr bwMode="auto">
          <a:xfrm>
            <a:off x="495300" y="1099709"/>
            <a:ext cx="3763131" cy="360000"/>
          </a:xfrm>
          <a:prstGeom prst="rect">
            <a:avLst/>
          </a:prstGeom>
          <a:noFill/>
          <a:ln w="9525">
            <a:noFill/>
            <a:miter lim="800000"/>
            <a:headEnd/>
            <a:tailEnd/>
          </a:ln>
        </p:spPr>
        <p:txBody>
          <a:bodyPr lIns="0" tIns="0" rIns="0" bIns="0" anchor="ctr"/>
          <a:lstStyle/>
          <a:p>
            <a:pPr fontAlgn="base">
              <a:lnSpc>
                <a:spcPct val="120000"/>
              </a:lnSpc>
              <a:spcBef>
                <a:spcPct val="0"/>
              </a:spcBef>
              <a:spcAft>
                <a:spcPct val="0"/>
              </a:spcAft>
            </a:pPr>
            <a:r>
              <a:rPr lang="ko-KR" altLang="en-US" sz="1200" b="1" dirty="0">
                <a:solidFill>
                  <a:srgbClr val="00338D"/>
                </a:solidFill>
                <a:latin typeface="Arial" panose="020B0604020202020204" pitchFamily="34" charset="0"/>
                <a:cs typeface="Arial" panose="020B0604020202020204" pitchFamily="34" charset="0"/>
              </a:rPr>
              <a:t>▌</a:t>
            </a:r>
            <a:r>
              <a:rPr lang="en-US" altLang="ko-KR" sz="1200" b="1" dirty="0">
                <a:solidFill>
                  <a:srgbClr val="00338D"/>
                </a:solidFill>
                <a:latin typeface="Arial" panose="020B0604020202020204" pitchFamily="34" charset="0"/>
                <a:cs typeface="Arial" panose="020B0604020202020204" pitchFamily="34" charset="0"/>
              </a:rPr>
              <a:t>SG&amp;A_</a:t>
            </a:r>
            <a:r>
              <a:rPr lang="ko-KR" altLang="en-US" sz="1200" b="1" dirty="0">
                <a:solidFill>
                  <a:srgbClr val="00338D"/>
                </a:solidFill>
                <a:latin typeface="Arial" panose="020B0604020202020204" pitchFamily="34" charset="0"/>
                <a:cs typeface="Arial" panose="020B0604020202020204" pitchFamily="34" charset="0"/>
              </a:rPr>
              <a:t>변동비 </a:t>
            </a:r>
            <a:r>
              <a:rPr lang="en-US" altLang="ko-KR" sz="1200" b="1" dirty="0">
                <a:solidFill>
                  <a:srgbClr val="00338D"/>
                </a:solidFill>
                <a:latin typeface="Arial" panose="020B0604020202020204" pitchFamily="34" charset="0"/>
                <a:cs typeface="Arial" panose="020B0604020202020204" pitchFamily="34" charset="0"/>
              </a:rPr>
              <a:t>(</a:t>
            </a:r>
            <a:r>
              <a:rPr lang="ko-KR" altLang="en-US" sz="1200" b="1" dirty="0">
                <a:solidFill>
                  <a:srgbClr val="00338D"/>
                </a:solidFill>
                <a:latin typeface="Arial" panose="020B0604020202020204" pitchFamily="34" charset="0"/>
                <a:cs typeface="Arial" panose="020B0604020202020204" pitchFamily="34" charset="0"/>
              </a:rPr>
              <a:t>계속</a:t>
            </a:r>
            <a:r>
              <a:rPr lang="en-US" altLang="ko-KR" sz="1200" b="1" dirty="0">
                <a:solidFill>
                  <a:srgbClr val="00338D"/>
                </a:solidFill>
                <a:latin typeface="Arial" panose="020B0604020202020204" pitchFamily="34" charset="0"/>
                <a:cs typeface="Arial" panose="020B0604020202020204" pitchFamily="34" charset="0"/>
              </a:rPr>
              <a:t>)</a:t>
            </a:r>
            <a:endParaRPr lang="en-US" altLang="ko-KR" sz="1400" b="1" dirty="0">
              <a:solidFill>
                <a:srgbClr val="00338D"/>
              </a:solidFill>
              <a:latin typeface="Arial" panose="020B0604020202020204" pitchFamily="34" charset="0"/>
              <a:cs typeface="Arial" panose="020B0604020202020204" pitchFamily="34" charset="0"/>
            </a:endParaRPr>
          </a:p>
        </p:txBody>
      </p:sp>
      <p:sp>
        <p:nvSpPr>
          <p:cNvPr id="26" name="직사각형 25">
            <a:extLst>
              <a:ext uri="{FF2B5EF4-FFF2-40B4-BE49-F238E27FC236}">
                <a16:creationId xmlns:a16="http://schemas.microsoft.com/office/drawing/2014/main" id="{516F3D39-6891-4F7E-A35B-B57EF537D319}"/>
              </a:ext>
            </a:extLst>
          </p:cNvPr>
          <p:cNvSpPr/>
          <p:nvPr/>
        </p:nvSpPr>
        <p:spPr>
          <a:xfrm>
            <a:off x="495299" y="3498173"/>
            <a:ext cx="4356101" cy="2602780"/>
          </a:xfrm>
          <a:prstGeom prst="rect">
            <a:avLst/>
          </a:prstGeom>
          <a:noFill/>
          <a:ln w="635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t"/>
          <a:lstStyle/>
          <a:p>
            <a:r>
              <a:rPr lang="en-US" altLang="ko-KR" sz="900" dirty="0">
                <a:solidFill>
                  <a:schemeClr val="bg1"/>
                </a:solidFill>
              </a:rPr>
              <a:t>Dd</a:t>
            </a:r>
          </a:p>
          <a:p>
            <a:pPr marL="171450" indent="-171450">
              <a:buClr>
                <a:srgbClr val="00338D"/>
              </a:buClr>
              <a:buFont typeface="Wingdings" panose="05000000000000000000" pitchFamily="2" charset="2"/>
              <a:buChar char="§"/>
            </a:pPr>
            <a:r>
              <a:rPr lang="ko-KR" altLang="en-US" sz="900" b="1" dirty="0">
                <a:solidFill>
                  <a:schemeClr val="tx1"/>
                </a:solidFill>
              </a:rPr>
              <a:t>국내 변동비 가정 </a:t>
            </a:r>
            <a:r>
              <a:rPr lang="en-US" altLang="ko-KR" sz="900" b="1" dirty="0">
                <a:solidFill>
                  <a:schemeClr val="tx1"/>
                </a:solidFill>
              </a:rPr>
              <a:t>(CDD</a:t>
            </a:r>
            <a:r>
              <a:rPr lang="ko-KR" altLang="en-US" sz="900" b="1" dirty="0">
                <a:solidFill>
                  <a:schemeClr val="tx1"/>
                </a:solidFill>
              </a:rPr>
              <a:t> 물량 준용</a:t>
            </a:r>
            <a:r>
              <a:rPr lang="en-US" altLang="ko-KR" sz="900" b="1" dirty="0">
                <a:solidFill>
                  <a:schemeClr val="tx1"/>
                </a:solidFill>
              </a:rPr>
              <a:t>)</a:t>
            </a:r>
          </a:p>
          <a:p>
            <a:pPr marL="266700" lvl="0" indent="-180975" latinLnBrk="1">
              <a:spcBef>
                <a:spcPts val="600"/>
              </a:spcBef>
              <a:buClr>
                <a:srgbClr val="00338D"/>
              </a:buClr>
              <a:buFont typeface="Wingdings" panose="05000000000000000000" pitchFamily="2" charset="2"/>
              <a:buChar char="ü"/>
              <a:defRPr/>
            </a:pPr>
            <a:r>
              <a:rPr lang="ko-KR" altLang="en-US" sz="900" kern="0" dirty="0">
                <a:solidFill>
                  <a:srgbClr val="000000"/>
                </a:solidFill>
                <a:latin typeface="Arial" panose="020B0604020202020204" pitchFamily="34" charset="0"/>
                <a:cs typeface="Arial" panose="020B0604020202020204" pitchFamily="34" charset="0"/>
              </a:rPr>
              <a:t>과거 제품 </a:t>
            </a:r>
            <a:r>
              <a:rPr lang="en-US" altLang="ko-KR" sz="900" kern="0" dirty="0">
                <a:solidFill>
                  <a:srgbClr val="000000"/>
                </a:solidFill>
                <a:latin typeface="Arial" panose="020B0604020202020204" pitchFamily="34" charset="0"/>
                <a:cs typeface="Arial" panose="020B0604020202020204" pitchFamily="34" charset="0"/>
              </a:rPr>
              <a:t>Q</a:t>
            </a:r>
            <a:r>
              <a:rPr lang="ko-KR" altLang="en-US" sz="900" kern="0" dirty="0">
                <a:solidFill>
                  <a:srgbClr val="000000"/>
                </a:solidFill>
                <a:latin typeface="Arial" panose="020B0604020202020204" pitchFamily="34" charset="0"/>
                <a:cs typeface="Arial" panose="020B0604020202020204" pitchFamily="34" charset="0"/>
              </a:rPr>
              <a:t>당 단위당 원가를 산출하고</a:t>
            </a:r>
            <a:r>
              <a:rPr lang="en-US" altLang="ko-KR" sz="900" kern="0" dirty="0">
                <a:solidFill>
                  <a:srgbClr val="000000"/>
                </a:solidFill>
                <a:latin typeface="Arial" panose="020B0604020202020204" pitchFamily="34" charset="0"/>
                <a:cs typeface="Arial" panose="020B0604020202020204" pitchFamily="34" charset="0"/>
              </a:rPr>
              <a:t>,</a:t>
            </a:r>
            <a:r>
              <a:rPr lang="ko-KR" altLang="en-US" sz="900" kern="0" dirty="0">
                <a:solidFill>
                  <a:srgbClr val="000000"/>
                </a:solidFill>
                <a:latin typeface="Arial" panose="020B0604020202020204" pitchFamily="34" charset="0"/>
                <a:cs typeface="Arial" panose="020B0604020202020204" pitchFamily="34" charset="0"/>
              </a:rPr>
              <a:t> 이를 기준단가로 적용하여 향후 변동비를 추정함</a:t>
            </a:r>
            <a:endParaRPr lang="en-US" altLang="ko-KR" sz="900" kern="0" dirty="0">
              <a:solidFill>
                <a:srgbClr val="000000"/>
              </a:solidFill>
              <a:latin typeface="Arial" panose="020B0604020202020204" pitchFamily="34" charset="0"/>
              <a:cs typeface="Arial" panose="020B0604020202020204" pitchFamily="34" charset="0"/>
            </a:endParaRPr>
          </a:p>
          <a:p>
            <a:pPr marL="266700" lvl="0" indent="-180975" latinLnBrk="1">
              <a:spcBef>
                <a:spcPts val="600"/>
              </a:spcBef>
              <a:buClr>
                <a:srgbClr val="00338D"/>
              </a:buClr>
              <a:buFont typeface="Wingdings" panose="05000000000000000000" pitchFamily="2" charset="2"/>
              <a:buChar char="ü"/>
              <a:defRPr/>
            </a:pPr>
            <a:r>
              <a:rPr lang="ko-KR" altLang="en-US" sz="900" kern="0" dirty="0">
                <a:solidFill>
                  <a:srgbClr val="000000"/>
                </a:solidFill>
                <a:latin typeface="Arial" panose="020B0604020202020204" pitchFamily="34" charset="0"/>
                <a:cs typeface="Arial" panose="020B0604020202020204" pitchFamily="34" charset="0"/>
              </a:rPr>
              <a:t>포장비와 운반비의 경우 </a:t>
            </a:r>
            <a:r>
              <a:rPr lang="en-US" altLang="ko-KR" sz="900" kern="0" dirty="0">
                <a:solidFill>
                  <a:srgbClr val="000000"/>
                </a:solidFill>
                <a:latin typeface="Arial" panose="020B0604020202020204" pitchFamily="34" charset="0"/>
                <a:cs typeface="Arial" panose="020B0604020202020204" pitchFamily="34" charset="0"/>
              </a:rPr>
              <a:t>2020</a:t>
            </a:r>
            <a:r>
              <a:rPr lang="ko-KR" altLang="en-US" sz="900" kern="0" dirty="0">
                <a:solidFill>
                  <a:srgbClr val="000000"/>
                </a:solidFill>
                <a:latin typeface="Arial" panose="020B0604020202020204" pitchFamily="34" charset="0"/>
                <a:cs typeface="Arial" panose="020B0604020202020204" pitchFamily="34" charset="0"/>
              </a:rPr>
              <a:t>년</a:t>
            </a:r>
            <a:r>
              <a:rPr lang="en-US" altLang="ko-KR" sz="900" kern="0" dirty="0">
                <a:solidFill>
                  <a:srgbClr val="000000"/>
                </a:solidFill>
                <a:latin typeface="Arial" panose="020B0604020202020204" pitchFamily="34" charset="0"/>
                <a:cs typeface="Arial" panose="020B0604020202020204" pitchFamily="34" charset="0"/>
              </a:rPr>
              <a:t>, 2021</a:t>
            </a:r>
            <a:r>
              <a:rPr lang="ko-KR" altLang="en-US" sz="900" kern="0" dirty="0">
                <a:solidFill>
                  <a:srgbClr val="000000"/>
                </a:solidFill>
                <a:latin typeface="Arial" panose="020B0604020202020204" pitchFamily="34" charset="0"/>
                <a:cs typeface="Arial" panose="020B0604020202020204" pitchFamily="34" charset="0"/>
              </a:rPr>
              <a:t>년 창원공장 </a:t>
            </a:r>
            <a:r>
              <a:rPr lang="en-US" altLang="ko-KR" sz="900" kern="0" dirty="0">
                <a:solidFill>
                  <a:srgbClr val="000000"/>
                </a:solidFill>
                <a:latin typeface="Arial" panose="020B0604020202020204" pitchFamily="34" charset="0"/>
                <a:cs typeface="Arial" panose="020B0604020202020204" pitchFamily="34" charset="0"/>
              </a:rPr>
              <a:t>CP</a:t>
            </a:r>
            <a:r>
              <a:rPr lang="ko-KR" altLang="en-US" sz="900" kern="0" dirty="0">
                <a:solidFill>
                  <a:srgbClr val="000000"/>
                </a:solidFill>
                <a:latin typeface="Arial" panose="020B0604020202020204" pitchFamily="34" charset="0"/>
                <a:cs typeface="Arial" panose="020B0604020202020204" pitchFamily="34" charset="0"/>
              </a:rPr>
              <a:t>사업과 관련하여 </a:t>
            </a:r>
            <a:r>
              <a:rPr lang="ko-KR" altLang="en-US" sz="900" kern="0" dirty="0" err="1">
                <a:solidFill>
                  <a:srgbClr val="000000"/>
                </a:solidFill>
                <a:latin typeface="Arial" panose="020B0604020202020204" pitchFamily="34" charset="0"/>
                <a:cs typeface="Arial" panose="020B0604020202020204" pitchFamily="34" charset="0"/>
              </a:rPr>
              <a:t>비경상적</a:t>
            </a:r>
            <a:r>
              <a:rPr lang="ko-KR" altLang="en-US" sz="900" kern="0" dirty="0">
                <a:solidFill>
                  <a:srgbClr val="000000"/>
                </a:solidFill>
                <a:latin typeface="Arial" panose="020B0604020202020204" pitchFamily="34" charset="0"/>
                <a:cs typeface="Arial" panose="020B0604020202020204" pitchFamily="34" charset="0"/>
              </a:rPr>
              <a:t> 비용이 발생하였으므로</a:t>
            </a:r>
            <a:r>
              <a:rPr lang="en-US" altLang="ko-KR" sz="900" kern="0" dirty="0">
                <a:solidFill>
                  <a:srgbClr val="000000"/>
                </a:solidFill>
                <a:latin typeface="Arial" panose="020B0604020202020204" pitchFamily="34" charset="0"/>
                <a:cs typeface="Arial" panose="020B0604020202020204" pitchFamily="34" charset="0"/>
              </a:rPr>
              <a:t>,</a:t>
            </a:r>
            <a:r>
              <a:rPr lang="ko-KR" altLang="en-US" sz="900" kern="0" dirty="0">
                <a:solidFill>
                  <a:srgbClr val="000000"/>
                </a:solidFill>
                <a:latin typeface="Arial" panose="020B0604020202020204" pitchFamily="34" charset="0"/>
                <a:cs typeface="Arial" panose="020B0604020202020204" pitchFamily="34" charset="0"/>
              </a:rPr>
              <a:t> </a:t>
            </a:r>
            <a:r>
              <a:rPr lang="en-US" altLang="ko-KR" sz="900" kern="0" dirty="0">
                <a:solidFill>
                  <a:srgbClr val="000000"/>
                </a:solidFill>
                <a:latin typeface="Arial" panose="020B0604020202020204" pitchFamily="34" charset="0"/>
                <a:cs typeface="Arial" panose="020B0604020202020204" pitchFamily="34" charset="0"/>
              </a:rPr>
              <a:t>2022</a:t>
            </a:r>
            <a:r>
              <a:rPr lang="ko-KR" altLang="en-US" sz="900" kern="0" dirty="0">
                <a:solidFill>
                  <a:srgbClr val="000000"/>
                </a:solidFill>
                <a:latin typeface="Arial" panose="020B0604020202020204" pitchFamily="34" charset="0"/>
                <a:cs typeface="Arial" panose="020B0604020202020204" pitchFamily="34" charset="0"/>
              </a:rPr>
              <a:t>년 상반기의 단가를 </a:t>
            </a:r>
            <a:r>
              <a:rPr lang="en-US" altLang="ko-KR" sz="900" kern="0" dirty="0">
                <a:solidFill>
                  <a:srgbClr val="000000"/>
                </a:solidFill>
                <a:latin typeface="Arial" panose="020B0604020202020204" pitchFamily="34" charset="0"/>
                <a:cs typeface="Arial" panose="020B0604020202020204" pitchFamily="34" charset="0"/>
              </a:rPr>
              <a:t>Normal </a:t>
            </a:r>
            <a:r>
              <a:rPr lang="ko-KR" altLang="en-US" sz="900" kern="0" dirty="0">
                <a:solidFill>
                  <a:srgbClr val="000000"/>
                </a:solidFill>
                <a:latin typeface="Arial" panose="020B0604020202020204" pitchFamily="34" charset="0"/>
                <a:cs typeface="Arial" panose="020B0604020202020204" pitchFamily="34" charset="0"/>
              </a:rPr>
              <a:t>단가로 가정함</a:t>
            </a:r>
            <a:endParaRPr lang="en-US" altLang="ko-KR" sz="900" kern="0" dirty="0">
              <a:solidFill>
                <a:srgbClr val="000000"/>
              </a:solidFill>
              <a:latin typeface="Arial" panose="020B0604020202020204" pitchFamily="34" charset="0"/>
              <a:cs typeface="Arial" panose="020B0604020202020204" pitchFamily="34" charset="0"/>
            </a:endParaRPr>
          </a:p>
          <a:p>
            <a:pPr marL="266700" indent="-180975" latinLnBrk="1">
              <a:spcBef>
                <a:spcPts val="600"/>
              </a:spcBef>
              <a:buClr>
                <a:srgbClr val="00338D"/>
              </a:buClr>
              <a:buFont typeface="Wingdings" panose="05000000000000000000" pitchFamily="2" charset="2"/>
              <a:buChar char="ü"/>
              <a:defRPr/>
            </a:pPr>
            <a:r>
              <a:rPr lang="ko-KR" altLang="en-US" sz="900" kern="0" dirty="0">
                <a:solidFill>
                  <a:srgbClr val="000000"/>
                </a:solidFill>
                <a:latin typeface="Arial" panose="020B0604020202020204" pitchFamily="34" charset="0"/>
                <a:cs typeface="Arial" panose="020B0604020202020204" pitchFamily="34" charset="0"/>
              </a:rPr>
              <a:t>단가에 </a:t>
            </a:r>
            <a:r>
              <a:rPr kumimoji="0" lang="en-US" altLang="ko-KR" sz="90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EIU </a:t>
            </a:r>
            <a:r>
              <a:rPr kumimoji="0" lang="ko-KR" altLang="en-US" sz="90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상 한국 예상 소비자 물가 상승률을 반영함 </a:t>
            </a:r>
            <a:endParaRPr kumimoji="0" lang="en-US" altLang="ko-KR" sz="90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266700" marR="0" lvl="0" indent="-180975" algn="l" defTabSz="914400" rtl="0" eaLnBrk="1" fontAlgn="auto" latinLnBrk="1" hangingPunct="1">
              <a:lnSpc>
                <a:spcPct val="100000"/>
              </a:lnSpc>
              <a:spcBef>
                <a:spcPts val="600"/>
              </a:spcBef>
              <a:spcAft>
                <a:spcPts val="0"/>
              </a:spcAft>
              <a:buClr>
                <a:srgbClr val="00338D"/>
              </a:buClr>
              <a:buSzTx/>
              <a:buFont typeface="Wingdings" panose="05000000000000000000" pitchFamily="2" charset="2"/>
              <a:buChar char="ü"/>
              <a:tabLst/>
              <a:defRPr/>
            </a:pPr>
            <a:endParaRPr kumimoji="0" lang="en-US" altLang="ko-KR" sz="80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171450" indent="-171450">
              <a:buClr>
                <a:srgbClr val="00338D"/>
              </a:buClr>
              <a:buFont typeface="Wingdings" panose="05000000000000000000" pitchFamily="2" charset="2"/>
              <a:buChar char="§"/>
            </a:pPr>
            <a:endParaRPr lang="en-US" altLang="ko-KR" sz="800" b="1" dirty="0">
              <a:solidFill>
                <a:schemeClr val="tx1"/>
              </a:solidFill>
            </a:endParaRPr>
          </a:p>
          <a:p>
            <a:pPr marL="266700" indent="-171450">
              <a:buFont typeface="Wingdings" panose="05000000000000000000" pitchFamily="2" charset="2"/>
              <a:buChar char="ü"/>
            </a:pPr>
            <a:endParaRPr lang="en-US" altLang="ko-KR" sz="800" dirty="0">
              <a:solidFill>
                <a:schemeClr val="tx1"/>
              </a:solidFill>
              <a:latin typeface="Arial" panose="020B0604020202020204" pitchFamily="34" charset="0"/>
              <a:cs typeface="Arial" panose="020B0604020202020204" pitchFamily="34" charset="0"/>
            </a:endParaRPr>
          </a:p>
          <a:p>
            <a:pPr marL="95250"/>
            <a:endParaRPr lang="en-US" altLang="ko-KR" sz="800" dirty="0">
              <a:solidFill>
                <a:schemeClr val="tx1"/>
              </a:solidFill>
              <a:latin typeface="Arial" panose="020B0604020202020204" pitchFamily="34" charset="0"/>
              <a:cs typeface="Arial" panose="020B0604020202020204" pitchFamily="34" charset="0"/>
            </a:endParaRPr>
          </a:p>
          <a:p>
            <a:pPr marL="266700" indent="-171450">
              <a:buFont typeface="Wingdings" panose="05000000000000000000" pitchFamily="2" charset="2"/>
              <a:buChar char="ü"/>
            </a:pPr>
            <a:endParaRPr kumimoji="0" lang="en-US" altLang="ko-KR" sz="8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266700" indent="-171450">
              <a:buFont typeface="Wingdings" panose="05000000000000000000" pitchFamily="2" charset="2"/>
              <a:buChar char="ü"/>
            </a:pPr>
            <a:endParaRPr lang="ko-KR" altLang="en-US" sz="900" dirty="0">
              <a:solidFill>
                <a:schemeClr val="tx1"/>
              </a:solidFill>
              <a:latin typeface="Arial" panose="020B0604020202020204" pitchFamily="34" charset="0"/>
              <a:cs typeface="Arial" panose="020B0604020202020204" pitchFamily="34" charset="0"/>
            </a:endParaRPr>
          </a:p>
        </p:txBody>
      </p:sp>
      <p:sp>
        <p:nvSpPr>
          <p:cNvPr id="31" name="직사각형 30">
            <a:extLst>
              <a:ext uri="{FF2B5EF4-FFF2-40B4-BE49-F238E27FC236}">
                <a16:creationId xmlns:a16="http://schemas.microsoft.com/office/drawing/2014/main" id="{6E41208B-C894-4055-9693-9F14BD11EE06}"/>
              </a:ext>
            </a:extLst>
          </p:cNvPr>
          <p:cNvSpPr/>
          <p:nvPr/>
        </p:nvSpPr>
        <p:spPr>
          <a:xfrm>
            <a:off x="5054600" y="3498172"/>
            <a:ext cx="4356101" cy="2602781"/>
          </a:xfrm>
          <a:prstGeom prst="rect">
            <a:avLst/>
          </a:prstGeom>
          <a:noFill/>
          <a:ln w="635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t"/>
          <a:lstStyle/>
          <a:p>
            <a:r>
              <a:rPr lang="en-US" altLang="ko-KR" sz="800" dirty="0">
                <a:solidFill>
                  <a:schemeClr val="bg1"/>
                </a:solidFill>
              </a:rPr>
              <a:t>Dd</a:t>
            </a:r>
          </a:p>
          <a:p>
            <a:pPr marL="171450" indent="-171450">
              <a:buFont typeface="Wingdings" panose="05000000000000000000" pitchFamily="2" charset="2"/>
              <a:buChar char="§"/>
            </a:pPr>
            <a:r>
              <a:rPr lang="ko-KR" altLang="en-US" sz="900" b="1" dirty="0">
                <a:solidFill>
                  <a:schemeClr val="tx1"/>
                </a:solidFill>
              </a:rPr>
              <a:t>해외 변동비 가정</a:t>
            </a:r>
            <a:endParaRPr lang="en-US" altLang="ko-KR" sz="900" b="1" dirty="0">
              <a:solidFill>
                <a:schemeClr val="tx1"/>
              </a:solidFill>
            </a:endParaRPr>
          </a:p>
          <a:p>
            <a:pPr marL="266700" lvl="0" indent="-180975" latinLnBrk="1">
              <a:spcBef>
                <a:spcPts val="600"/>
              </a:spcBef>
              <a:buClr>
                <a:srgbClr val="00338D"/>
              </a:buClr>
              <a:buFont typeface="Wingdings" panose="05000000000000000000" pitchFamily="2" charset="2"/>
              <a:buChar char="ü"/>
              <a:defRPr/>
            </a:pPr>
            <a:r>
              <a:rPr lang="ko-KR" altLang="en-US" sz="900" kern="0" dirty="0">
                <a:solidFill>
                  <a:srgbClr val="000000"/>
                </a:solidFill>
                <a:latin typeface="Arial" panose="020B0604020202020204" pitchFamily="34" charset="0"/>
                <a:cs typeface="Arial" panose="020B0604020202020204" pitchFamily="34" charset="0"/>
              </a:rPr>
              <a:t>국내 가정을 준용하여 해외 향후 변동비를 추정함</a:t>
            </a:r>
            <a:endParaRPr lang="en-US" altLang="ko-KR" sz="900" kern="0" dirty="0">
              <a:solidFill>
                <a:srgbClr val="000000"/>
              </a:solidFill>
              <a:latin typeface="Arial" panose="020B0604020202020204" pitchFamily="34" charset="0"/>
              <a:cs typeface="Arial" panose="020B0604020202020204" pitchFamily="34" charset="0"/>
            </a:endParaRPr>
          </a:p>
          <a:p>
            <a:pPr marL="266700" lvl="0" indent="-180975" latinLnBrk="1">
              <a:spcBef>
                <a:spcPts val="600"/>
              </a:spcBef>
              <a:buClr>
                <a:srgbClr val="00338D"/>
              </a:buClr>
              <a:buFont typeface="Wingdings" panose="05000000000000000000" pitchFamily="2" charset="2"/>
              <a:buChar char="ü"/>
              <a:defRPr/>
            </a:pPr>
            <a:r>
              <a:rPr lang="en-US" altLang="ko-KR" sz="900" kern="0" dirty="0">
                <a:solidFill>
                  <a:srgbClr val="000000"/>
                </a:solidFill>
                <a:latin typeface="Arial" panose="020B0604020202020204" pitchFamily="34" charset="0"/>
                <a:cs typeface="Arial" panose="020B0604020202020204" pitchFamily="34" charset="0"/>
              </a:rPr>
              <a:t>KOSIS(</a:t>
            </a:r>
            <a:r>
              <a:rPr lang="ko-KR" altLang="en-US" sz="900" kern="0" dirty="0" err="1">
                <a:solidFill>
                  <a:srgbClr val="000000"/>
                </a:solidFill>
                <a:latin typeface="Arial" panose="020B0604020202020204" pitchFamily="34" charset="0"/>
                <a:cs typeface="Arial" panose="020B0604020202020204" pitchFamily="34" charset="0"/>
              </a:rPr>
              <a:t>국가통계포털</a:t>
            </a:r>
            <a:r>
              <a:rPr lang="en-US" altLang="ko-KR" sz="900" kern="0" dirty="0">
                <a:solidFill>
                  <a:srgbClr val="000000"/>
                </a:solidFill>
                <a:latin typeface="Arial" panose="020B0604020202020204" pitchFamily="34" charset="0"/>
                <a:cs typeface="Arial" panose="020B0604020202020204" pitchFamily="34" charset="0"/>
              </a:rPr>
              <a:t>)</a:t>
            </a:r>
            <a:r>
              <a:rPr lang="ko-KR" altLang="en-US" sz="900" kern="0" dirty="0">
                <a:solidFill>
                  <a:srgbClr val="000000"/>
                </a:solidFill>
                <a:latin typeface="Arial" panose="020B0604020202020204" pitchFamily="34" charset="0"/>
                <a:cs typeface="Arial" panose="020B0604020202020204" pitchFamily="34" charset="0"/>
              </a:rPr>
              <a:t> 국가별 제조업 월평균 임금의 한국 대비 미국비율을 단가에 반영함</a:t>
            </a:r>
            <a:endParaRPr lang="en-US" altLang="ko-KR" sz="900" kern="0" dirty="0">
              <a:solidFill>
                <a:srgbClr val="000000"/>
              </a:solidFill>
              <a:latin typeface="Arial" panose="020B0604020202020204" pitchFamily="34" charset="0"/>
              <a:cs typeface="Arial" panose="020B0604020202020204" pitchFamily="34" charset="0"/>
            </a:endParaRPr>
          </a:p>
          <a:p>
            <a:pPr marL="266700" lvl="0" indent="-180975" latinLnBrk="1">
              <a:spcBef>
                <a:spcPts val="600"/>
              </a:spcBef>
              <a:buClr>
                <a:srgbClr val="00338D"/>
              </a:buClr>
              <a:buFont typeface="Wingdings" panose="05000000000000000000" pitchFamily="2" charset="2"/>
              <a:buChar char="ü"/>
              <a:defRPr/>
            </a:pPr>
            <a:r>
              <a:rPr lang="ko-KR" altLang="en-US" sz="900" kern="0" dirty="0">
                <a:solidFill>
                  <a:srgbClr val="000000"/>
                </a:solidFill>
                <a:latin typeface="Arial" panose="020B0604020202020204" pitchFamily="34" charset="0"/>
                <a:cs typeface="Arial" panose="020B0604020202020204" pitchFamily="34" charset="0"/>
              </a:rPr>
              <a:t>단가에 </a:t>
            </a:r>
            <a:r>
              <a:rPr lang="en-US" altLang="ko-KR" sz="900" kern="0" dirty="0">
                <a:solidFill>
                  <a:srgbClr val="000000"/>
                </a:solidFill>
                <a:latin typeface="Arial" panose="020B0604020202020204" pitchFamily="34" charset="0"/>
                <a:cs typeface="Arial" panose="020B0604020202020204" pitchFamily="34" charset="0"/>
              </a:rPr>
              <a:t>EIU </a:t>
            </a:r>
            <a:r>
              <a:rPr lang="ko-KR" altLang="en-US" sz="900" kern="0" dirty="0">
                <a:solidFill>
                  <a:srgbClr val="000000"/>
                </a:solidFill>
                <a:latin typeface="Arial" panose="020B0604020202020204" pitchFamily="34" charset="0"/>
                <a:cs typeface="Arial" panose="020B0604020202020204" pitchFamily="34" charset="0"/>
              </a:rPr>
              <a:t>상 미국 예상 소비자 물가 상승률을 반영함</a:t>
            </a:r>
            <a:endParaRPr lang="en-US" altLang="ko-KR" sz="900" kern="0" dirty="0">
              <a:solidFill>
                <a:srgbClr val="000000"/>
              </a:solidFill>
              <a:latin typeface="Arial" panose="020B0604020202020204" pitchFamily="34" charset="0"/>
              <a:cs typeface="Arial" panose="020B0604020202020204" pitchFamily="34" charset="0"/>
            </a:endParaRPr>
          </a:p>
          <a:p>
            <a:pPr marL="266700" marR="0" lvl="0" indent="-180975" algn="l" defTabSz="914400" rtl="0" eaLnBrk="1" fontAlgn="auto" latinLnBrk="1" hangingPunct="1">
              <a:lnSpc>
                <a:spcPct val="100000"/>
              </a:lnSpc>
              <a:spcBef>
                <a:spcPts val="600"/>
              </a:spcBef>
              <a:spcAft>
                <a:spcPts val="0"/>
              </a:spcAft>
              <a:buClr>
                <a:srgbClr val="00338D"/>
              </a:buClr>
              <a:buSzTx/>
              <a:buFont typeface="Wingdings" panose="05000000000000000000" pitchFamily="2" charset="2"/>
              <a:buChar char="ü"/>
              <a:tabLst/>
              <a:defRPr/>
            </a:pPr>
            <a:endParaRPr kumimoji="0" lang="en-US" altLang="ko-KR" sz="90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171450" indent="-171450">
              <a:buFont typeface="Wingdings" panose="05000000000000000000" pitchFamily="2" charset="2"/>
              <a:buChar char="§"/>
            </a:pPr>
            <a:endParaRPr lang="en-US" altLang="ko-KR" sz="900" b="1" dirty="0">
              <a:solidFill>
                <a:schemeClr val="tx1"/>
              </a:solidFill>
            </a:endParaRPr>
          </a:p>
          <a:p>
            <a:pPr marL="171450" indent="-171450">
              <a:buFont typeface="Wingdings" panose="05000000000000000000" pitchFamily="2" charset="2"/>
              <a:buChar char="§"/>
            </a:pPr>
            <a:endParaRPr lang="en-US" altLang="ko-KR" sz="900" b="1" dirty="0">
              <a:solidFill>
                <a:schemeClr val="tx1"/>
              </a:solidFill>
            </a:endParaRPr>
          </a:p>
          <a:p>
            <a:pPr marL="171450" indent="-171450">
              <a:buFont typeface="Wingdings" panose="05000000000000000000" pitchFamily="2" charset="2"/>
              <a:buChar char="§"/>
            </a:pPr>
            <a:endParaRPr lang="en-US" altLang="ko-KR" sz="900" b="1" dirty="0">
              <a:solidFill>
                <a:schemeClr val="tx1"/>
              </a:solidFill>
            </a:endParaRPr>
          </a:p>
          <a:p>
            <a:pPr marL="85725" marR="0" lvl="0" algn="l" defTabSz="914400" rtl="0" eaLnBrk="1" fontAlgn="auto" latinLnBrk="1" hangingPunct="1">
              <a:lnSpc>
                <a:spcPct val="100000"/>
              </a:lnSpc>
              <a:spcBef>
                <a:spcPts val="600"/>
              </a:spcBef>
              <a:spcAft>
                <a:spcPts val="0"/>
              </a:spcAft>
              <a:buClr>
                <a:srgbClr val="00338D"/>
              </a:buClr>
              <a:buSzTx/>
              <a:tabLst/>
              <a:defRPr/>
            </a:pPr>
            <a:endParaRPr lang="en-US" altLang="ko-KR" sz="900" kern="0" dirty="0">
              <a:solidFill>
                <a:srgbClr val="000000"/>
              </a:solidFill>
              <a:latin typeface="Arial" panose="020B0604020202020204" pitchFamily="34" charset="0"/>
              <a:cs typeface="Arial" panose="020B0604020202020204" pitchFamily="34" charset="0"/>
            </a:endParaRPr>
          </a:p>
          <a:p>
            <a:pPr marL="358775" marR="0" lvl="0" indent="-180975" algn="l" defTabSz="914400" rtl="0" eaLnBrk="1" fontAlgn="auto" latinLnBrk="1" hangingPunct="1">
              <a:lnSpc>
                <a:spcPct val="100000"/>
              </a:lnSpc>
              <a:spcBef>
                <a:spcPts val="600"/>
              </a:spcBef>
              <a:spcAft>
                <a:spcPts val="0"/>
              </a:spcAft>
              <a:buClr>
                <a:srgbClr val="00338D"/>
              </a:buClr>
              <a:buSzTx/>
              <a:buFont typeface="Wingdings" panose="05000000000000000000" pitchFamily="2" charset="2"/>
              <a:buChar char="Ø"/>
              <a:tabLst/>
              <a:defRPr/>
            </a:pPr>
            <a:endParaRPr kumimoji="0" lang="en-US" altLang="ko-KR" sz="90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95250"/>
            <a:r>
              <a:rPr lang="en-US" altLang="ko-KR" sz="800" dirty="0">
                <a:solidFill>
                  <a:schemeClr val="tx1"/>
                </a:solidFill>
                <a:latin typeface="Arial" panose="020B0604020202020204" pitchFamily="34" charset="0"/>
                <a:cs typeface="Arial" panose="020B0604020202020204" pitchFamily="34" charset="0"/>
              </a:rPr>
              <a:t> </a:t>
            </a:r>
            <a:endParaRPr lang="ko-KR" altLang="en-US" sz="800" dirty="0">
              <a:solidFill>
                <a:schemeClr val="tx1"/>
              </a:solidFill>
              <a:latin typeface="Arial" panose="020B0604020202020204" pitchFamily="34" charset="0"/>
              <a:cs typeface="Arial" panose="020B0604020202020204" pitchFamily="34" charset="0"/>
            </a:endParaRPr>
          </a:p>
        </p:txBody>
      </p:sp>
      <p:graphicFrame>
        <p:nvGraphicFramePr>
          <p:cNvPr id="9" name="표 8">
            <a:extLst>
              <a:ext uri="{FF2B5EF4-FFF2-40B4-BE49-F238E27FC236}">
                <a16:creationId xmlns:a16="http://schemas.microsoft.com/office/drawing/2014/main" id="{C07566BD-53A7-4DD9-86B4-CBC448526FA6}"/>
              </a:ext>
            </a:extLst>
          </p:cNvPr>
          <p:cNvGraphicFramePr>
            <a:graphicFrameLocks noGrp="1"/>
          </p:cNvGraphicFramePr>
          <p:nvPr/>
        </p:nvGraphicFramePr>
        <p:xfrm>
          <a:off x="643468" y="4799562"/>
          <a:ext cx="4032000" cy="914400"/>
        </p:xfrm>
        <a:graphic>
          <a:graphicData uri="http://schemas.openxmlformats.org/drawingml/2006/table">
            <a:tbl>
              <a:tblPr/>
              <a:tblGrid>
                <a:gridCol w="144000">
                  <a:extLst>
                    <a:ext uri="{9D8B030D-6E8A-4147-A177-3AD203B41FA5}">
                      <a16:colId xmlns:a16="http://schemas.microsoft.com/office/drawing/2014/main" val="2844611993"/>
                    </a:ext>
                  </a:extLst>
                </a:gridCol>
                <a:gridCol w="792000">
                  <a:extLst>
                    <a:ext uri="{9D8B030D-6E8A-4147-A177-3AD203B41FA5}">
                      <a16:colId xmlns:a16="http://schemas.microsoft.com/office/drawing/2014/main" val="3626167135"/>
                    </a:ext>
                  </a:extLst>
                </a:gridCol>
                <a:gridCol w="576000">
                  <a:extLst>
                    <a:ext uri="{9D8B030D-6E8A-4147-A177-3AD203B41FA5}">
                      <a16:colId xmlns:a16="http://schemas.microsoft.com/office/drawing/2014/main" val="935662098"/>
                    </a:ext>
                  </a:extLst>
                </a:gridCol>
                <a:gridCol w="504000">
                  <a:extLst>
                    <a:ext uri="{9D8B030D-6E8A-4147-A177-3AD203B41FA5}">
                      <a16:colId xmlns:a16="http://schemas.microsoft.com/office/drawing/2014/main" val="305858658"/>
                    </a:ext>
                  </a:extLst>
                </a:gridCol>
                <a:gridCol w="504000">
                  <a:extLst>
                    <a:ext uri="{9D8B030D-6E8A-4147-A177-3AD203B41FA5}">
                      <a16:colId xmlns:a16="http://schemas.microsoft.com/office/drawing/2014/main" val="4145483942"/>
                    </a:ext>
                  </a:extLst>
                </a:gridCol>
                <a:gridCol w="504000">
                  <a:extLst>
                    <a:ext uri="{9D8B030D-6E8A-4147-A177-3AD203B41FA5}">
                      <a16:colId xmlns:a16="http://schemas.microsoft.com/office/drawing/2014/main" val="2961608955"/>
                    </a:ext>
                  </a:extLst>
                </a:gridCol>
                <a:gridCol w="504000">
                  <a:extLst>
                    <a:ext uri="{9D8B030D-6E8A-4147-A177-3AD203B41FA5}">
                      <a16:colId xmlns:a16="http://schemas.microsoft.com/office/drawing/2014/main" val="2655884657"/>
                    </a:ext>
                  </a:extLst>
                </a:gridCol>
                <a:gridCol w="504000">
                  <a:extLst>
                    <a:ext uri="{9D8B030D-6E8A-4147-A177-3AD203B41FA5}">
                      <a16:colId xmlns:a16="http://schemas.microsoft.com/office/drawing/2014/main" val="3893460334"/>
                    </a:ext>
                  </a:extLst>
                </a:gridCol>
              </a:tblGrid>
              <a:tr h="152400">
                <a:tc gridSpan="2">
                  <a:txBody>
                    <a:bodyPr/>
                    <a:lstStyle/>
                    <a:p>
                      <a:pPr algn="l" rtl="0" fontAlgn="ctr"/>
                      <a:r>
                        <a:rPr lang="en-US" altLang="ko-KR" sz="800" b="1" i="0" u="none" strike="noStrike">
                          <a:solidFill>
                            <a:srgbClr val="FFFFFF"/>
                          </a:solidFill>
                          <a:effectLst/>
                          <a:latin typeface="Arial" panose="020B0604020202020204" pitchFamily="34" charset="0"/>
                          <a:ea typeface="맑은 고딕" panose="020B0503020000020004" pitchFamily="50" charset="-127"/>
                        </a:rPr>
                        <a:t>(</a:t>
                      </a:r>
                      <a:r>
                        <a:rPr lang="ko-KR" altLang="en-US" sz="800" b="1" i="0" u="none" strike="noStrike">
                          <a:solidFill>
                            <a:srgbClr val="FFFFFF"/>
                          </a:solidFill>
                          <a:effectLst/>
                          <a:latin typeface="맑은 고딕" panose="020B0503020000020004" pitchFamily="50" charset="-127"/>
                          <a:ea typeface="맑은 고딕" panose="020B0503020000020004" pitchFamily="50" charset="-127"/>
                        </a:rPr>
                        <a:t>단위</a:t>
                      </a:r>
                      <a:r>
                        <a:rPr lang="en-US" altLang="ko-KR" sz="800" b="1" i="0" u="none" strike="noStrike">
                          <a:solidFill>
                            <a:srgbClr val="FFFFFF"/>
                          </a:solidFill>
                          <a:effectLst/>
                          <a:latin typeface="Arial" panose="020B0604020202020204" pitchFamily="34" charset="0"/>
                          <a:ea typeface="맑은 고딕" panose="020B0503020000020004" pitchFamily="50" charset="-127"/>
                        </a:rPr>
                        <a:t>: </a:t>
                      </a:r>
                      <a:r>
                        <a:rPr lang="ko-KR" altLang="en-US" sz="800" b="1" i="0" u="none" strike="noStrike">
                          <a:solidFill>
                            <a:srgbClr val="FFFFFF"/>
                          </a:solidFill>
                          <a:effectLst/>
                          <a:latin typeface="맑은 고딕" panose="020B0503020000020004" pitchFamily="50" charset="-127"/>
                          <a:ea typeface="맑은 고딕" panose="020B0503020000020004" pitchFamily="50" charset="-127"/>
                        </a:rPr>
                        <a:t>백만원</a:t>
                      </a:r>
                      <a:r>
                        <a:rPr lang="en-US" altLang="ko-KR" sz="800" b="1" i="0" u="none" strike="noStrike">
                          <a:solidFill>
                            <a:srgbClr val="FFFFFF"/>
                          </a:solidFill>
                          <a:effectLst/>
                          <a:latin typeface="Arial" panose="020B0604020202020204" pitchFamily="34" charset="0"/>
                          <a:ea typeface="맑은 고딕" panose="020B0503020000020004" pitchFamily="50" charset="-127"/>
                        </a:rPr>
                        <a:t>)</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hMerge="1">
                  <a:txBody>
                    <a:bodyPr/>
                    <a:lstStyle/>
                    <a:p>
                      <a:pPr latinLnBrk="1"/>
                      <a:endParaRPr lang="ko-KR" altLang="en-US"/>
                    </a:p>
                  </a:txBody>
                  <a:tcPr/>
                </a:tc>
                <a:tc>
                  <a:txBody>
                    <a:bodyPr/>
                    <a:lstStyle/>
                    <a:p>
                      <a:pPr algn="ctr" rtl="0" fontAlgn="ctr"/>
                      <a:r>
                        <a:rPr 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2022 2H F</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2023 F</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2024 F</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2025 F</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2026 F</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2027 F</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extLst>
                  <a:ext uri="{0D108BD9-81ED-4DB2-BD59-A6C34878D82A}">
                    <a16:rowId xmlns:a16="http://schemas.microsoft.com/office/drawing/2014/main" val="1055466609"/>
                  </a:ext>
                </a:extLst>
              </a:tr>
              <a:tr h="152400">
                <a:tc gridSpan="2">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운반비</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hMerge="1">
                  <a:txBody>
                    <a:bodyPr/>
                    <a:lstStyle/>
                    <a:p>
                      <a:pPr algn="l" fontAlgn="ctr"/>
                      <a:endParaRPr lang="ko-KR" altLang="en-US" sz="800" b="0" i="0" u="none" strike="noStrike">
                        <a:solidFill>
                          <a:srgbClr val="000000"/>
                        </a:solidFill>
                        <a:effectLst/>
                        <a:latin typeface="맑은 고딕" panose="020B0503020000020004" pitchFamily="50" charset="-127"/>
                        <a:ea typeface="맑은 고딕" panose="020B0503020000020004" pitchFamily="50" charset="-127"/>
                      </a:endParaRP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37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80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82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84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87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91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extLst>
                  <a:ext uri="{0D108BD9-81ED-4DB2-BD59-A6C34878D82A}">
                    <a16:rowId xmlns:a16="http://schemas.microsoft.com/office/drawing/2014/main" val="532811314"/>
                  </a:ext>
                </a:extLst>
              </a:tr>
              <a:tr h="152400">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l" fontAlgn="ctr"/>
                      <a:r>
                        <a:rPr lang="ko-KR" altLang="en-US" sz="800" b="0" i="1" u="none" strike="noStrike" err="1">
                          <a:solidFill>
                            <a:srgbClr val="000000"/>
                          </a:solidFill>
                          <a:effectLst/>
                          <a:latin typeface="맑은 고딕" panose="020B0503020000020004" pitchFamily="50" charset="-127"/>
                          <a:ea typeface="맑은 고딕" panose="020B0503020000020004" pitchFamily="50" charset="-127"/>
                        </a:rPr>
                        <a:t>건당운반비</a:t>
                      </a:r>
                      <a:r>
                        <a:rPr lang="ko-KR" altLang="en-US" sz="800" b="0" i="1" u="none" strike="noStrike">
                          <a:solidFill>
                            <a:srgbClr val="000000"/>
                          </a:solidFill>
                          <a:effectLst/>
                          <a:latin typeface="맑은 고딕" panose="020B0503020000020004" pitchFamily="50" charset="-127"/>
                          <a:ea typeface="맑은 고딕" panose="020B0503020000020004" pitchFamily="50" charset="-127"/>
                        </a:rPr>
                        <a:t> </a:t>
                      </a:r>
                      <a:r>
                        <a:rPr lang="en-US" altLang="ko-KR" sz="800" b="0" i="1" u="none" strike="noStrike">
                          <a:solidFill>
                            <a:srgbClr val="000000"/>
                          </a:solidFill>
                          <a:effectLst/>
                          <a:latin typeface="맑은 고딕" panose="020B0503020000020004" pitchFamily="50" charset="-127"/>
                          <a:ea typeface="맑은 고딕" panose="020B0503020000020004" pitchFamily="50" charset="-127"/>
                        </a:rPr>
                        <a:t>(</a:t>
                      </a:r>
                      <a:r>
                        <a:rPr lang="ko-KR" altLang="en-US" sz="800" b="0" i="1" u="none" strike="noStrike">
                          <a:solidFill>
                            <a:srgbClr val="000000"/>
                          </a:solidFill>
                          <a:effectLst/>
                          <a:latin typeface="맑은 고딕" panose="020B0503020000020004" pitchFamily="50" charset="-127"/>
                          <a:ea typeface="맑은 고딕" panose="020B0503020000020004" pitchFamily="50" charset="-127"/>
                        </a:rPr>
                        <a:t>원</a:t>
                      </a:r>
                      <a:r>
                        <a:rPr lang="en-US" altLang="ko-KR" sz="800" b="0" i="1" u="none" strike="noStrike">
                          <a:solidFill>
                            <a:srgbClr val="000000"/>
                          </a:solidFill>
                          <a:effectLst/>
                          <a:latin typeface="맑은 고딕" panose="020B0503020000020004" pitchFamily="50" charset="-127"/>
                          <a:ea typeface="맑은 고딕" panose="020B0503020000020004" pitchFamily="50" charset="-127"/>
                        </a:rPr>
                        <a:t>)</a:t>
                      </a:r>
                    </a:p>
                  </a:txBody>
                  <a:tcPr marL="36000" marR="36000" marT="0" marB="0" anchor="ctr">
                    <a:lnL>
                      <a:noFill/>
                    </a:lnL>
                    <a:lnR>
                      <a:noFill/>
                    </a:lnR>
                    <a:lnT>
                      <a:noFill/>
                    </a:lnT>
                    <a:lnB>
                      <a:noFill/>
                    </a:lnB>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11</a:t>
                      </a:r>
                    </a:p>
                  </a:txBody>
                  <a:tcPr marL="36000" marR="36000" marT="0" marB="0" anchor="ctr">
                    <a:lnL>
                      <a:noFill/>
                    </a:lnL>
                    <a:lnR>
                      <a:noFill/>
                    </a:lnR>
                    <a:lnT>
                      <a:noFill/>
                    </a:lnT>
                    <a:lnB>
                      <a:noFill/>
                    </a:lnB>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11</a:t>
                      </a:r>
                    </a:p>
                  </a:txBody>
                  <a:tcPr marL="36000" marR="36000" marT="0" marB="0" anchor="ctr">
                    <a:lnL>
                      <a:noFill/>
                    </a:lnL>
                    <a:lnR>
                      <a:noFill/>
                    </a:lnR>
                    <a:lnT>
                      <a:noFill/>
                    </a:lnT>
                    <a:lnB>
                      <a:noFill/>
                    </a:lnB>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11</a:t>
                      </a:r>
                    </a:p>
                  </a:txBody>
                  <a:tcPr marL="36000" marR="36000" marT="0" marB="0" anchor="ctr">
                    <a:lnL>
                      <a:noFill/>
                    </a:lnL>
                    <a:lnR>
                      <a:noFill/>
                    </a:lnR>
                    <a:lnT>
                      <a:noFill/>
                    </a:lnT>
                    <a:lnB>
                      <a:noFill/>
                    </a:lnB>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11</a:t>
                      </a:r>
                    </a:p>
                  </a:txBody>
                  <a:tcPr marL="36000" marR="36000" marT="0" marB="0" anchor="ctr">
                    <a:lnL>
                      <a:noFill/>
                    </a:lnL>
                    <a:lnR>
                      <a:noFill/>
                    </a:lnR>
                    <a:lnT>
                      <a:noFill/>
                    </a:lnT>
                    <a:lnB>
                      <a:noFill/>
                    </a:lnB>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11</a:t>
                      </a:r>
                    </a:p>
                  </a:txBody>
                  <a:tcPr marL="36000" marR="36000" marT="0" marB="0" anchor="ctr">
                    <a:lnL>
                      <a:noFill/>
                    </a:lnL>
                    <a:lnR>
                      <a:noFill/>
                    </a:lnR>
                    <a:lnT>
                      <a:noFill/>
                    </a:lnT>
                    <a:lnB>
                      <a:noFill/>
                    </a:lnB>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11</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3743368851"/>
                  </a:ext>
                </a:extLst>
              </a:tr>
              <a:tr h="152400">
                <a:tc gridSpan="2">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포장비</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hMerge="1">
                  <a:txBody>
                    <a:bodyPr/>
                    <a:lstStyle/>
                    <a:p>
                      <a:pPr algn="l" fontAlgn="ctr"/>
                      <a:endParaRPr lang="ko-KR" altLang="en-US" sz="800" b="0" i="0" u="none" strike="noStrike">
                        <a:solidFill>
                          <a:srgbClr val="000000"/>
                        </a:solidFill>
                        <a:effectLst/>
                        <a:latin typeface="맑은 고딕" panose="020B0503020000020004" pitchFamily="50" charset="-127"/>
                        <a:ea typeface="맑은 고딕" panose="020B0503020000020004" pitchFamily="50" charset="-127"/>
                      </a:endParaRP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16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35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36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37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38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40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291429970"/>
                  </a:ext>
                </a:extLst>
              </a:tr>
              <a:tr h="152400">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l" fontAlgn="ctr"/>
                      <a:r>
                        <a:rPr lang="ko-KR" altLang="en-US" sz="800" b="0" i="1" u="none" strike="noStrike">
                          <a:solidFill>
                            <a:srgbClr val="000000"/>
                          </a:solidFill>
                          <a:effectLst/>
                          <a:latin typeface="맑은 고딕" panose="020B0503020000020004" pitchFamily="50" charset="-127"/>
                          <a:ea typeface="맑은 고딕" panose="020B0503020000020004" pitchFamily="50" charset="-127"/>
                        </a:rPr>
                        <a:t>건장포장비 </a:t>
                      </a:r>
                      <a:r>
                        <a:rPr lang="en-US" altLang="ko-KR" sz="800" b="0" i="1" u="none" strike="noStrike">
                          <a:solidFill>
                            <a:srgbClr val="000000"/>
                          </a:solidFill>
                          <a:effectLst/>
                          <a:latin typeface="맑은 고딕" panose="020B0503020000020004" pitchFamily="50" charset="-127"/>
                          <a:ea typeface="맑은 고딕" panose="020B0503020000020004" pitchFamily="50" charset="-127"/>
                        </a:rPr>
                        <a:t>(</a:t>
                      </a:r>
                      <a:r>
                        <a:rPr lang="ko-KR" altLang="en-US" sz="800" b="0" i="1" u="none" strike="noStrike">
                          <a:solidFill>
                            <a:srgbClr val="000000"/>
                          </a:solidFill>
                          <a:effectLst/>
                          <a:latin typeface="맑은 고딕" panose="020B0503020000020004" pitchFamily="50" charset="-127"/>
                          <a:ea typeface="맑은 고딕" panose="020B0503020000020004" pitchFamily="50" charset="-127"/>
                        </a:rPr>
                        <a:t>원</a:t>
                      </a:r>
                      <a:r>
                        <a:rPr lang="en-US" altLang="ko-KR" sz="800" b="0" i="1" u="none" strike="noStrike">
                          <a:solidFill>
                            <a:srgbClr val="000000"/>
                          </a:solidFill>
                          <a:effectLst/>
                          <a:latin typeface="맑은 고딕" panose="020B0503020000020004" pitchFamily="50" charset="-127"/>
                          <a:ea typeface="맑은 고딕" panose="020B0503020000020004" pitchFamily="50" charset="-127"/>
                        </a:rPr>
                        <a:t>)</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498485024"/>
                  </a:ext>
                </a:extLst>
              </a:tr>
              <a:tr h="152400">
                <a:tc gridSpan="2">
                  <a:txBody>
                    <a:bodyPr/>
                    <a:lstStyle/>
                    <a:p>
                      <a:pPr algn="l" fontAlgn="ctr"/>
                      <a:r>
                        <a:rPr lang="ko-KR" altLang="en-US" sz="800" b="1" i="0" u="none" strike="noStrike">
                          <a:solidFill>
                            <a:srgbClr val="000000"/>
                          </a:solidFill>
                          <a:effectLst/>
                          <a:latin typeface="맑은 고딕" panose="020B0503020000020004" pitchFamily="50" charset="-127"/>
                          <a:ea typeface="맑은 고딕" panose="020B0503020000020004" pitchFamily="50" charset="-127"/>
                        </a:rPr>
                        <a:t>합계</a:t>
                      </a:r>
                    </a:p>
                  </a:txBody>
                  <a:tcPr marL="36000" marR="36000" marT="0" marB="0" anchor="ctr">
                    <a:lnL w="6350" cap="flat" cmpd="sng" algn="ctr">
                      <a:solidFill>
                        <a:srgbClr val="00338D"/>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algn="l" fontAlgn="ctr"/>
                      <a:endParaRPr lang="ko-KR" altLang="en-US" sz="800" b="0" i="1" u="none" strike="noStrike">
                        <a:solidFill>
                          <a:srgbClr val="000000"/>
                        </a:solidFill>
                        <a:effectLst/>
                        <a:latin typeface="맑은 고딕" panose="020B0503020000020004" pitchFamily="50" charset="-127"/>
                        <a:ea typeface="맑은 고딕" panose="020B0503020000020004" pitchFamily="50" charset="-127"/>
                      </a:endParaRPr>
                    </a:p>
                  </a:txBody>
                  <a:tcPr marL="36000" marR="36000" marT="0" marB="0" anchor="ctr">
                    <a:lnL>
                      <a:noFill/>
                    </a:lnL>
                    <a:lnR w="12700" cap="flat" cmpd="sng" algn="ctr">
                      <a:no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54 </a:t>
                      </a:r>
                    </a:p>
                  </a:txBody>
                  <a:tcPr marL="36000" marR="36000" marT="0" marB="0" anchor="ctr">
                    <a:lnL w="12700" cap="flat" cmpd="sng" algn="ctr">
                      <a:no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116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118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122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125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130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924204888"/>
                  </a:ext>
                </a:extLst>
              </a:tr>
            </a:tbl>
          </a:graphicData>
        </a:graphic>
      </p:graphicFrame>
      <p:graphicFrame>
        <p:nvGraphicFramePr>
          <p:cNvPr id="16" name="표 15">
            <a:extLst>
              <a:ext uri="{FF2B5EF4-FFF2-40B4-BE49-F238E27FC236}">
                <a16:creationId xmlns:a16="http://schemas.microsoft.com/office/drawing/2014/main" id="{C443E912-1AE9-45BC-A926-24952A99FF5E}"/>
              </a:ext>
            </a:extLst>
          </p:cNvPr>
          <p:cNvGraphicFramePr>
            <a:graphicFrameLocks noGrp="1"/>
          </p:cNvGraphicFramePr>
          <p:nvPr/>
        </p:nvGraphicFramePr>
        <p:xfrm>
          <a:off x="5201307" y="4799562"/>
          <a:ext cx="4032000" cy="914400"/>
        </p:xfrm>
        <a:graphic>
          <a:graphicData uri="http://schemas.openxmlformats.org/drawingml/2006/table">
            <a:tbl>
              <a:tblPr/>
              <a:tblGrid>
                <a:gridCol w="144000">
                  <a:extLst>
                    <a:ext uri="{9D8B030D-6E8A-4147-A177-3AD203B41FA5}">
                      <a16:colId xmlns:a16="http://schemas.microsoft.com/office/drawing/2014/main" val="2844611993"/>
                    </a:ext>
                  </a:extLst>
                </a:gridCol>
                <a:gridCol w="792000">
                  <a:extLst>
                    <a:ext uri="{9D8B030D-6E8A-4147-A177-3AD203B41FA5}">
                      <a16:colId xmlns:a16="http://schemas.microsoft.com/office/drawing/2014/main" val="3626167135"/>
                    </a:ext>
                  </a:extLst>
                </a:gridCol>
                <a:gridCol w="576000">
                  <a:extLst>
                    <a:ext uri="{9D8B030D-6E8A-4147-A177-3AD203B41FA5}">
                      <a16:colId xmlns:a16="http://schemas.microsoft.com/office/drawing/2014/main" val="935662098"/>
                    </a:ext>
                  </a:extLst>
                </a:gridCol>
                <a:gridCol w="504000">
                  <a:extLst>
                    <a:ext uri="{9D8B030D-6E8A-4147-A177-3AD203B41FA5}">
                      <a16:colId xmlns:a16="http://schemas.microsoft.com/office/drawing/2014/main" val="305858658"/>
                    </a:ext>
                  </a:extLst>
                </a:gridCol>
                <a:gridCol w="504000">
                  <a:extLst>
                    <a:ext uri="{9D8B030D-6E8A-4147-A177-3AD203B41FA5}">
                      <a16:colId xmlns:a16="http://schemas.microsoft.com/office/drawing/2014/main" val="4145483942"/>
                    </a:ext>
                  </a:extLst>
                </a:gridCol>
                <a:gridCol w="504000">
                  <a:extLst>
                    <a:ext uri="{9D8B030D-6E8A-4147-A177-3AD203B41FA5}">
                      <a16:colId xmlns:a16="http://schemas.microsoft.com/office/drawing/2014/main" val="2961608955"/>
                    </a:ext>
                  </a:extLst>
                </a:gridCol>
                <a:gridCol w="504000">
                  <a:extLst>
                    <a:ext uri="{9D8B030D-6E8A-4147-A177-3AD203B41FA5}">
                      <a16:colId xmlns:a16="http://schemas.microsoft.com/office/drawing/2014/main" val="2655884657"/>
                    </a:ext>
                  </a:extLst>
                </a:gridCol>
                <a:gridCol w="504000">
                  <a:extLst>
                    <a:ext uri="{9D8B030D-6E8A-4147-A177-3AD203B41FA5}">
                      <a16:colId xmlns:a16="http://schemas.microsoft.com/office/drawing/2014/main" val="3893460334"/>
                    </a:ext>
                  </a:extLst>
                </a:gridCol>
              </a:tblGrid>
              <a:tr h="152400">
                <a:tc gridSpan="2">
                  <a:txBody>
                    <a:bodyPr/>
                    <a:lstStyle/>
                    <a:p>
                      <a:pPr algn="l" rtl="0" fontAlgn="ctr"/>
                      <a:r>
                        <a:rPr lang="en-US" altLang="ko-KR" sz="800" b="1" i="0" u="none" strike="noStrike">
                          <a:solidFill>
                            <a:srgbClr val="FFFFFF"/>
                          </a:solidFill>
                          <a:effectLst/>
                          <a:latin typeface="Arial" panose="020B0604020202020204" pitchFamily="34" charset="0"/>
                          <a:ea typeface="맑은 고딕" panose="020B0503020000020004" pitchFamily="50" charset="-127"/>
                        </a:rPr>
                        <a:t>(</a:t>
                      </a:r>
                      <a:r>
                        <a:rPr lang="ko-KR" altLang="en-US" sz="800" b="1" i="0" u="none" strike="noStrike">
                          <a:solidFill>
                            <a:srgbClr val="FFFFFF"/>
                          </a:solidFill>
                          <a:effectLst/>
                          <a:latin typeface="맑은 고딕" panose="020B0503020000020004" pitchFamily="50" charset="-127"/>
                          <a:ea typeface="맑은 고딕" panose="020B0503020000020004" pitchFamily="50" charset="-127"/>
                        </a:rPr>
                        <a:t>단위</a:t>
                      </a:r>
                      <a:r>
                        <a:rPr lang="en-US" altLang="ko-KR" sz="800" b="1" i="0" u="none" strike="noStrike">
                          <a:solidFill>
                            <a:srgbClr val="FFFFFF"/>
                          </a:solidFill>
                          <a:effectLst/>
                          <a:latin typeface="Arial" panose="020B0604020202020204" pitchFamily="34" charset="0"/>
                          <a:ea typeface="맑은 고딕" panose="020B0503020000020004" pitchFamily="50" charset="-127"/>
                        </a:rPr>
                        <a:t>: </a:t>
                      </a:r>
                      <a:r>
                        <a:rPr lang="ko-KR" altLang="en-US" sz="800" b="1" i="0" u="none" strike="noStrike">
                          <a:solidFill>
                            <a:srgbClr val="FFFFFF"/>
                          </a:solidFill>
                          <a:effectLst/>
                          <a:latin typeface="맑은 고딕" panose="020B0503020000020004" pitchFamily="50" charset="-127"/>
                          <a:ea typeface="맑은 고딕" panose="020B0503020000020004" pitchFamily="50" charset="-127"/>
                        </a:rPr>
                        <a:t>백만원</a:t>
                      </a:r>
                      <a:r>
                        <a:rPr lang="en-US" altLang="ko-KR" sz="800" b="1" i="0" u="none" strike="noStrike">
                          <a:solidFill>
                            <a:srgbClr val="FFFFFF"/>
                          </a:solidFill>
                          <a:effectLst/>
                          <a:latin typeface="Arial" panose="020B0604020202020204" pitchFamily="34" charset="0"/>
                          <a:ea typeface="맑은 고딕" panose="020B0503020000020004" pitchFamily="50" charset="-127"/>
                        </a:rPr>
                        <a:t>)</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hMerge="1">
                  <a:txBody>
                    <a:bodyPr/>
                    <a:lstStyle/>
                    <a:p>
                      <a:pPr latinLnBrk="1"/>
                      <a:endParaRPr lang="ko-KR" altLang="en-US"/>
                    </a:p>
                  </a:txBody>
                  <a:tcPr/>
                </a:tc>
                <a:tc>
                  <a:txBody>
                    <a:bodyPr/>
                    <a:lstStyle/>
                    <a:p>
                      <a:pPr algn="ctr" rtl="0" fontAlgn="ctr"/>
                      <a:r>
                        <a:rPr lang="en-US" sz="800" b="1" i="0" u="none" strike="noStrike">
                          <a:solidFill>
                            <a:srgbClr val="FFFFFF"/>
                          </a:solidFill>
                          <a:effectLst/>
                          <a:latin typeface="Arial" panose="020B0604020202020204" pitchFamily="34" charset="0"/>
                          <a:ea typeface="맑은 고딕" panose="020B0503020000020004" pitchFamily="50" charset="-127"/>
                        </a:rPr>
                        <a:t>2022 2H F</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en-US" sz="800" b="1" i="0" u="none" strike="noStrike">
                          <a:solidFill>
                            <a:srgbClr val="FFFFFF"/>
                          </a:solidFill>
                          <a:effectLst/>
                          <a:latin typeface="Arial" panose="020B0604020202020204" pitchFamily="34" charset="0"/>
                          <a:ea typeface="맑은 고딕" panose="020B0503020000020004" pitchFamily="50" charset="-127"/>
                        </a:rPr>
                        <a:t>2023 F</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en-US" sz="800" b="1" i="0" u="none" strike="noStrike">
                          <a:solidFill>
                            <a:srgbClr val="FFFFFF"/>
                          </a:solidFill>
                          <a:effectLst/>
                          <a:latin typeface="Arial" panose="020B0604020202020204" pitchFamily="34" charset="0"/>
                          <a:ea typeface="맑은 고딕" panose="020B0503020000020004" pitchFamily="50" charset="-127"/>
                        </a:rPr>
                        <a:t>2024 F</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en-US" sz="800" b="1" i="0" u="none" strike="noStrike" dirty="0">
                          <a:solidFill>
                            <a:srgbClr val="FFFFFF"/>
                          </a:solidFill>
                          <a:effectLst/>
                          <a:latin typeface="Arial" panose="020B0604020202020204" pitchFamily="34" charset="0"/>
                          <a:ea typeface="맑은 고딕" panose="020B0503020000020004" pitchFamily="50" charset="-127"/>
                        </a:rPr>
                        <a:t>2025 F</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en-US" sz="800" b="1" i="0" u="none" strike="noStrike">
                          <a:solidFill>
                            <a:srgbClr val="FFFFFF"/>
                          </a:solidFill>
                          <a:effectLst/>
                          <a:latin typeface="Arial" panose="020B0604020202020204" pitchFamily="34" charset="0"/>
                          <a:ea typeface="맑은 고딕" panose="020B0503020000020004" pitchFamily="50" charset="-127"/>
                        </a:rPr>
                        <a:t>2026 F</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en-US" sz="800" b="1" i="0" u="none" strike="noStrike">
                          <a:solidFill>
                            <a:srgbClr val="FFFFFF"/>
                          </a:solidFill>
                          <a:effectLst/>
                          <a:latin typeface="Arial" panose="020B0604020202020204" pitchFamily="34" charset="0"/>
                          <a:ea typeface="맑은 고딕" panose="020B0503020000020004" pitchFamily="50" charset="-127"/>
                        </a:rPr>
                        <a:t>2027 F</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extLst>
                  <a:ext uri="{0D108BD9-81ED-4DB2-BD59-A6C34878D82A}">
                    <a16:rowId xmlns:a16="http://schemas.microsoft.com/office/drawing/2014/main" val="1055466609"/>
                  </a:ext>
                </a:extLst>
              </a:tr>
              <a:tr h="152400">
                <a:tc gridSpan="2">
                  <a:txBody>
                    <a:bodyPr/>
                    <a:lstStyle/>
                    <a:p>
                      <a:pPr algn="l" fontAlgn="ctr"/>
                      <a:r>
                        <a:rPr lang="ko-KR" altLang="en-US" sz="800" b="0" i="0" u="none" strike="noStrike" dirty="0">
                          <a:solidFill>
                            <a:srgbClr val="000000"/>
                          </a:solidFill>
                          <a:effectLst/>
                          <a:latin typeface="맑은 고딕" panose="020B0503020000020004" pitchFamily="50" charset="-127"/>
                          <a:ea typeface="맑은 고딕" panose="020B0503020000020004" pitchFamily="50" charset="-127"/>
                        </a:rPr>
                        <a:t>운반비</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hMerge="1">
                  <a:txBody>
                    <a:bodyPr/>
                    <a:lstStyle/>
                    <a:p>
                      <a:pPr algn="l" fontAlgn="ctr"/>
                      <a:endParaRPr lang="ko-KR" altLang="en-US" sz="800" b="0" i="0" u="none" strike="noStrike">
                        <a:solidFill>
                          <a:srgbClr val="000000"/>
                        </a:solidFill>
                        <a:effectLst/>
                        <a:latin typeface="맑은 고딕" panose="020B0503020000020004" pitchFamily="50" charset="-127"/>
                        <a:ea typeface="맑은 고딕" panose="020B0503020000020004" pitchFamily="50" charset="-127"/>
                      </a:endParaRP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829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847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864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extLst>
                  <a:ext uri="{0D108BD9-81ED-4DB2-BD59-A6C34878D82A}">
                    <a16:rowId xmlns:a16="http://schemas.microsoft.com/office/drawing/2014/main" val="532811314"/>
                  </a:ext>
                </a:extLst>
              </a:tr>
              <a:tr h="152400">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l" fontAlgn="ctr"/>
                      <a:r>
                        <a:rPr lang="ko-KR" altLang="en-US" sz="800" b="0" i="1" u="none" strike="noStrike" err="1">
                          <a:solidFill>
                            <a:srgbClr val="000000"/>
                          </a:solidFill>
                          <a:effectLst/>
                          <a:latin typeface="맑은 고딕" panose="020B0503020000020004" pitchFamily="50" charset="-127"/>
                          <a:ea typeface="맑은 고딕" panose="020B0503020000020004" pitchFamily="50" charset="-127"/>
                        </a:rPr>
                        <a:t>건당운반비</a:t>
                      </a:r>
                      <a:r>
                        <a:rPr lang="ko-KR" altLang="en-US" sz="800" b="0" i="1" u="none" strike="noStrike">
                          <a:solidFill>
                            <a:srgbClr val="000000"/>
                          </a:solidFill>
                          <a:effectLst/>
                          <a:latin typeface="맑은 고딕" panose="020B0503020000020004" pitchFamily="50" charset="-127"/>
                          <a:ea typeface="맑은 고딕" panose="020B0503020000020004" pitchFamily="50" charset="-127"/>
                        </a:rPr>
                        <a:t> </a:t>
                      </a:r>
                      <a:r>
                        <a:rPr lang="en-US" altLang="ko-KR" sz="800" b="0" i="1" u="none" strike="noStrike">
                          <a:solidFill>
                            <a:srgbClr val="000000"/>
                          </a:solidFill>
                          <a:effectLst/>
                          <a:latin typeface="맑은 고딕" panose="020B0503020000020004" pitchFamily="50" charset="-127"/>
                          <a:ea typeface="맑은 고딕" panose="020B0503020000020004" pitchFamily="50" charset="-127"/>
                        </a:rPr>
                        <a:t>(</a:t>
                      </a:r>
                      <a:r>
                        <a:rPr lang="ko-KR" altLang="en-US" sz="800" b="0" i="1" u="none" strike="noStrike">
                          <a:solidFill>
                            <a:srgbClr val="000000"/>
                          </a:solidFill>
                          <a:effectLst/>
                          <a:latin typeface="맑은 고딕" panose="020B0503020000020004" pitchFamily="50" charset="-127"/>
                          <a:ea typeface="맑은 고딕" panose="020B0503020000020004" pitchFamily="50" charset="-127"/>
                        </a:rPr>
                        <a:t>원</a:t>
                      </a:r>
                      <a:r>
                        <a:rPr lang="en-US" altLang="ko-KR" sz="800" b="0" i="1" u="none" strike="noStrike">
                          <a:solidFill>
                            <a:srgbClr val="000000"/>
                          </a:solidFill>
                          <a:effectLst/>
                          <a:latin typeface="맑은 고딕" panose="020B0503020000020004" pitchFamily="50" charset="-127"/>
                          <a:ea typeface="맑은 고딕" panose="020B0503020000020004" pitchFamily="50" charset="-127"/>
                        </a:rPr>
                        <a:t>)</a:t>
                      </a:r>
                    </a:p>
                  </a:txBody>
                  <a:tcPr marL="36000" marR="36000" marT="0" marB="0" anchor="ctr">
                    <a:lnL>
                      <a:noFill/>
                    </a:lnL>
                    <a:lnR>
                      <a:noFill/>
                    </a:lnR>
                    <a:lnT>
                      <a:noFill/>
                    </a:lnT>
                    <a:lnB>
                      <a:noFill/>
                    </a:lnB>
                  </a:tcPr>
                </a:tc>
                <a:tc>
                  <a:txBody>
                    <a:bodyPr/>
                    <a:lstStyle/>
                    <a:p>
                      <a:pPr algn="r" fontAlgn="ctr"/>
                      <a:r>
                        <a:rPr lang="en-US" altLang="ko-KR" sz="800" b="0" i="1"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a:noFill/>
                    </a:lnT>
                    <a:lnB>
                      <a:noFill/>
                    </a:lnB>
                  </a:tcPr>
                </a:tc>
                <a:tc>
                  <a:txBody>
                    <a:bodyPr/>
                    <a:lstStyle/>
                    <a:p>
                      <a:pPr algn="r" fontAlgn="ctr"/>
                      <a:r>
                        <a:rPr lang="en-US" altLang="ko-KR" sz="800" b="0" i="1"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a:noFill/>
                    </a:lnT>
                    <a:lnB>
                      <a:noFill/>
                    </a:lnB>
                  </a:tcPr>
                </a:tc>
                <a:tc>
                  <a:txBody>
                    <a:bodyPr/>
                    <a:lstStyle/>
                    <a:p>
                      <a:pPr algn="r" fontAlgn="ctr"/>
                      <a:r>
                        <a:rPr lang="en-US" altLang="ko-KR" sz="800" b="0" i="1"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a:noFill/>
                    </a:lnT>
                    <a:lnB>
                      <a:noFill/>
                    </a:lnB>
                  </a:tcPr>
                </a:tc>
                <a:tc>
                  <a:txBody>
                    <a:bodyPr/>
                    <a:lstStyle/>
                    <a:p>
                      <a:pPr algn="r" fontAlgn="ctr"/>
                      <a:r>
                        <a:rPr lang="en-US" altLang="ko-KR" sz="800" b="0" i="1"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17</a:t>
                      </a:r>
                    </a:p>
                  </a:txBody>
                  <a:tcPr marL="36000" marR="36000" marT="0" marB="0" anchor="ctr">
                    <a:lnL>
                      <a:noFill/>
                    </a:lnL>
                    <a:lnR>
                      <a:noFill/>
                    </a:lnR>
                    <a:lnT>
                      <a:noFill/>
                    </a:lnT>
                    <a:lnB>
                      <a:noFill/>
                    </a:lnB>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18</a:t>
                      </a:r>
                    </a:p>
                  </a:txBody>
                  <a:tcPr marL="36000" marR="36000" marT="0" marB="0" anchor="ctr">
                    <a:lnL>
                      <a:noFill/>
                    </a:lnL>
                    <a:lnR>
                      <a:noFill/>
                    </a:lnR>
                    <a:lnT>
                      <a:noFill/>
                    </a:lnT>
                    <a:lnB>
                      <a:noFill/>
                    </a:lnB>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18</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3743368851"/>
                  </a:ext>
                </a:extLst>
              </a:tr>
              <a:tr h="152400">
                <a:tc gridSpan="2">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포장비</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hMerge="1">
                  <a:txBody>
                    <a:bodyPr/>
                    <a:lstStyle/>
                    <a:p>
                      <a:pPr algn="l" fontAlgn="ctr"/>
                      <a:endParaRPr lang="ko-KR" altLang="en-US" sz="800" b="0" i="0" u="none" strike="noStrike">
                        <a:solidFill>
                          <a:srgbClr val="000000"/>
                        </a:solidFill>
                        <a:effectLst/>
                        <a:latin typeface="맑은 고딕" panose="020B0503020000020004" pitchFamily="50" charset="-127"/>
                        <a:ea typeface="맑은 고딕" panose="020B0503020000020004" pitchFamily="50" charset="-127"/>
                      </a:endParaRPr>
                    </a:p>
                  </a:txBody>
                  <a:tcPr marL="36000" marR="36000" marT="0" marB="0" anchor="ctr">
                    <a:lnL>
                      <a:noFill/>
                    </a:lnL>
                    <a:lnR>
                      <a:noFill/>
                    </a:lnR>
                    <a:lnT>
                      <a:noFill/>
                    </a:lnT>
                    <a:lnB>
                      <a:noFill/>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a:noFill/>
                    </a:lnT>
                    <a:lnB>
                      <a:noFill/>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a:noFill/>
                    </a:lnT>
                    <a:lnB>
                      <a:noFill/>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364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372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380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291429970"/>
                  </a:ext>
                </a:extLst>
              </a:tr>
              <a:tr h="152400">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l" fontAlgn="ctr"/>
                      <a:r>
                        <a:rPr lang="ko-KR" altLang="en-US" sz="800" b="0" i="1" u="none" strike="noStrike" dirty="0">
                          <a:solidFill>
                            <a:srgbClr val="000000"/>
                          </a:solidFill>
                          <a:effectLst/>
                          <a:latin typeface="맑은 고딕" panose="020B0503020000020004" pitchFamily="50" charset="-127"/>
                          <a:ea typeface="맑은 고딕" panose="020B0503020000020004" pitchFamily="50" charset="-127"/>
                        </a:rPr>
                        <a:t>건장포장비 </a:t>
                      </a:r>
                      <a:r>
                        <a:rPr lang="en-US" altLang="ko-KR" sz="800" b="0" i="1" u="none" strike="noStrike" dirty="0">
                          <a:solidFill>
                            <a:srgbClr val="000000"/>
                          </a:solidFill>
                          <a:effectLst/>
                          <a:latin typeface="맑은 고딕" panose="020B0503020000020004" pitchFamily="50" charset="-127"/>
                          <a:ea typeface="맑은 고딕" panose="020B0503020000020004" pitchFamily="50" charset="-127"/>
                        </a:rPr>
                        <a:t>(</a:t>
                      </a:r>
                      <a:r>
                        <a:rPr lang="ko-KR" altLang="en-US" sz="800" b="0" i="1" u="none" strike="noStrike" dirty="0">
                          <a:solidFill>
                            <a:srgbClr val="000000"/>
                          </a:solidFill>
                          <a:effectLst/>
                          <a:latin typeface="맑은 고딕" panose="020B0503020000020004" pitchFamily="50" charset="-127"/>
                          <a:ea typeface="맑은 고딕" panose="020B0503020000020004" pitchFamily="50" charset="-127"/>
                        </a:rPr>
                        <a:t>원</a:t>
                      </a:r>
                      <a:r>
                        <a:rPr lang="en-US" altLang="ko-KR" sz="800" b="0" i="1" u="none" strike="noStrike" dirty="0">
                          <a:solidFill>
                            <a:srgbClr val="000000"/>
                          </a:solidFill>
                          <a:effectLst/>
                          <a:latin typeface="맑은 고딕" panose="020B0503020000020004" pitchFamily="50" charset="-127"/>
                          <a:ea typeface="맑은 고딕" panose="020B0503020000020004" pitchFamily="50" charset="-127"/>
                        </a:rPr>
                        <a:t>)</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1"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1"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1"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1"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8</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498485024"/>
                  </a:ext>
                </a:extLst>
              </a:tr>
              <a:tr h="152400">
                <a:tc gridSpan="2">
                  <a:txBody>
                    <a:bodyPr/>
                    <a:lstStyle/>
                    <a:p>
                      <a:pPr algn="l" fontAlgn="ctr"/>
                      <a:r>
                        <a:rPr lang="ko-KR" altLang="en-US" sz="800" b="1" i="0" u="none" strike="noStrike">
                          <a:solidFill>
                            <a:srgbClr val="000000"/>
                          </a:solidFill>
                          <a:effectLst/>
                          <a:latin typeface="맑은 고딕" panose="020B0503020000020004" pitchFamily="50" charset="-127"/>
                          <a:ea typeface="맑은 고딕" panose="020B0503020000020004" pitchFamily="50" charset="-127"/>
                        </a:rPr>
                        <a:t>합계</a:t>
                      </a:r>
                    </a:p>
                  </a:txBody>
                  <a:tcPr marL="36000" marR="36000" marT="0" marB="0" anchor="ctr">
                    <a:lnL w="6350" cap="flat" cmpd="sng" algn="ctr">
                      <a:solidFill>
                        <a:srgbClr val="00338D"/>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algn="l" fontAlgn="ctr"/>
                      <a:endParaRPr lang="ko-KR" altLang="en-US" sz="800" b="0" i="1" u="none" strike="noStrike">
                        <a:solidFill>
                          <a:srgbClr val="000000"/>
                        </a:solidFill>
                        <a:effectLst/>
                        <a:latin typeface="맑은 고딕" panose="020B0503020000020004" pitchFamily="50" charset="-127"/>
                        <a:ea typeface="맑은 고딕" panose="020B0503020000020004" pitchFamily="50" charset="-127"/>
                      </a:endParaRPr>
                    </a:p>
                  </a:txBody>
                  <a:tcPr marL="36000" marR="36000" marT="0" marB="0" anchor="ctr">
                    <a:lnL>
                      <a:noFill/>
                    </a:lnL>
                    <a:lnR w="12700" cap="flat" cmpd="sng" algn="ctr">
                      <a:no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12700" cap="flat" cmpd="sng" algn="ctr">
                      <a:no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1,194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1,219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1,244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924204888"/>
                  </a:ext>
                </a:extLst>
              </a:tr>
            </a:tbl>
          </a:graphicData>
        </a:graphic>
      </p:graphicFrame>
      <p:sp>
        <p:nvSpPr>
          <p:cNvPr id="17" name="TextBox 16">
            <a:extLst>
              <a:ext uri="{FF2B5EF4-FFF2-40B4-BE49-F238E27FC236}">
                <a16:creationId xmlns:a16="http://schemas.microsoft.com/office/drawing/2014/main" id="{18D646D0-15AD-45D6-9E37-B6307937F60D}"/>
              </a:ext>
            </a:extLst>
          </p:cNvPr>
          <p:cNvSpPr txBox="1"/>
          <p:nvPr/>
        </p:nvSpPr>
        <p:spPr>
          <a:xfrm>
            <a:off x="5135482" y="1342615"/>
            <a:ext cx="4275218" cy="126364"/>
          </a:xfrm>
          <a:prstGeom prst="rect">
            <a:avLst/>
          </a:prstGeom>
          <a:noFill/>
        </p:spPr>
        <p:txBody>
          <a:bodyPr wrap="square" lIns="0" tIns="0" rIns="0" bIns="0" rtlCol="0">
            <a:spAutoFit/>
          </a:bodyPr>
          <a:lstStyle/>
          <a:p>
            <a:pPr algn="r"/>
            <a:r>
              <a:rPr lang="en-US" altLang="ko-KR" sz="800" dirty="0">
                <a:latin typeface="Arial" panose="020B0604020202020204" pitchFamily="34" charset="0"/>
                <a:ea typeface="+mj-ea"/>
                <a:cs typeface="Arial" panose="020B0604020202020204" pitchFamily="34" charset="0"/>
              </a:rPr>
              <a:t>(Source: </a:t>
            </a:r>
            <a:r>
              <a:rPr lang="ko-KR" altLang="en-US" sz="800" dirty="0">
                <a:latin typeface="Arial" panose="020B0604020202020204" pitchFamily="34" charset="0"/>
                <a:ea typeface="+mj-ea"/>
                <a:cs typeface="Arial" panose="020B0604020202020204" pitchFamily="34" charset="0"/>
              </a:rPr>
              <a:t>사업부 제시 자료</a:t>
            </a:r>
            <a:r>
              <a:rPr lang="en-US" altLang="ko-KR" sz="800" dirty="0">
                <a:latin typeface="Arial" panose="020B0604020202020204" pitchFamily="34" charset="0"/>
                <a:ea typeface="+mj-ea"/>
                <a:cs typeface="Arial" panose="020B0604020202020204" pitchFamily="34" charset="0"/>
              </a:rPr>
              <a:t>, KPMG Analysis)</a:t>
            </a:r>
          </a:p>
        </p:txBody>
      </p:sp>
      <p:graphicFrame>
        <p:nvGraphicFramePr>
          <p:cNvPr id="20" name="표 19">
            <a:extLst>
              <a:ext uri="{FF2B5EF4-FFF2-40B4-BE49-F238E27FC236}">
                <a16:creationId xmlns:a16="http://schemas.microsoft.com/office/drawing/2014/main" id="{DF957225-4965-4EA5-B0F6-E5336CC5598D}"/>
              </a:ext>
            </a:extLst>
          </p:cNvPr>
          <p:cNvGraphicFramePr>
            <a:graphicFrameLocks noGrp="1"/>
          </p:cNvGraphicFramePr>
          <p:nvPr>
            <p:extLst>
              <p:ext uri="{D42A27DB-BD31-4B8C-83A1-F6EECF244321}">
                <p14:modId xmlns:p14="http://schemas.microsoft.com/office/powerpoint/2010/main" val="1267408314"/>
              </p:ext>
            </p:extLst>
          </p:nvPr>
        </p:nvGraphicFramePr>
        <p:xfrm>
          <a:off x="495299" y="1476540"/>
          <a:ext cx="8915408" cy="1706880"/>
        </p:xfrm>
        <a:graphic>
          <a:graphicData uri="http://schemas.openxmlformats.org/drawingml/2006/table">
            <a:tbl>
              <a:tblPr/>
              <a:tblGrid>
                <a:gridCol w="1069849">
                  <a:extLst>
                    <a:ext uri="{9D8B030D-6E8A-4147-A177-3AD203B41FA5}">
                      <a16:colId xmlns:a16="http://schemas.microsoft.com/office/drawing/2014/main" val="2084094682"/>
                    </a:ext>
                  </a:extLst>
                </a:gridCol>
                <a:gridCol w="1069849">
                  <a:extLst>
                    <a:ext uri="{9D8B030D-6E8A-4147-A177-3AD203B41FA5}">
                      <a16:colId xmlns:a16="http://schemas.microsoft.com/office/drawing/2014/main" val="1735593211"/>
                    </a:ext>
                  </a:extLst>
                </a:gridCol>
                <a:gridCol w="677571">
                  <a:extLst>
                    <a:ext uri="{9D8B030D-6E8A-4147-A177-3AD203B41FA5}">
                      <a16:colId xmlns:a16="http://schemas.microsoft.com/office/drawing/2014/main" val="215447901"/>
                    </a:ext>
                  </a:extLst>
                </a:gridCol>
                <a:gridCol w="677571">
                  <a:extLst>
                    <a:ext uri="{9D8B030D-6E8A-4147-A177-3AD203B41FA5}">
                      <a16:colId xmlns:a16="http://schemas.microsoft.com/office/drawing/2014/main" val="151791895"/>
                    </a:ext>
                  </a:extLst>
                </a:gridCol>
                <a:gridCol w="677571">
                  <a:extLst>
                    <a:ext uri="{9D8B030D-6E8A-4147-A177-3AD203B41FA5}">
                      <a16:colId xmlns:a16="http://schemas.microsoft.com/office/drawing/2014/main" val="2527012931"/>
                    </a:ext>
                  </a:extLst>
                </a:gridCol>
                <a:gridCol w="677571">
                  <a:extLst>
                    <a:ext uri="{9D8B030D-6E8A-4147-A177-3AD203B41FA5}">
                      <a16:colId xmlns:a16="http://schemas.microsoft.com/office/drawing/2014/main" val="1133862561"/>
                    </a:ext>
                  </a:extLst>
                </a:gridCol>
                <a:gridCol w="677571">
                  <a:extLst>
                    <a:ext uri="{9D8B030D-6E8A-4147-A177-3AD203B41FA5}">
                      <a16:colId xmlns:a16="http://schemas.microsoft.com/office/drawing/2014/main" val="3434064316"/>
                    </a:ext>
                  </a:extLst>
                </a:gridCol>
                <a:gridCol w="677571">
                  <a:extLst>
                    <a:ext uri="{9D8B030D-6E8A-4147-A177-3AD203B41FA5}">
                      <a16:colId xmlns:a16="http://schemas.microsoft.com/office/drawing/2014/main" val="3804422858"/>
                    </a:ext>
                  </a:extLst>
                </a:gridCol>
                <a:gridCol w="677571">
                  <a:extLst>
                    <a:ext uri="{9D8B030D-6E8A-4147-A177-3AD203B41FA5}">
                      <a16:colId xmlns:a16="http://schemas.microsoft.com/office/drawing/2014/main" val="2625983768"/>
                    </a:ext>
                  </a:extLst>
                </a:gridCol>
                <a:gridCol w="677571">
                  <a:extLst>
                    <a:ext uri="{9D8B030D-6E8A-4147-A177-3AD203B41FA5}">
                      <a16:colId xmlns:a16="http://schemas.microsoft.com/office/drawing/2014/main" val="2245310754"/>
                    </a:ext>
                  </a:extLst>
                </a:gridCol>
                <a:gridCol w="677571">
                  <a:extLst>
                    <a:ext uri="{9D8B030D-6E8A-4147-A177-3AD203B41FA5}">
                      <a16:colId xmlns:a16="http://schemas.microsoft.com/office/drawing/2014/main" val="1975226249"/>
                    </a:ext>
                  </a:extLst>
                </a:gridCol>
                <a:gridCol w="677571">
                  <a:extLst>
                    <a:ext uri="{9D8B030D-6E8A-4147-A177-3AD203B41FA5}">
                      <a16:colId xmlns:a16="http://schemas.microsoft.com/office/drawing/2014/main" val="2165601275"/>
                    </a:ext>
                  </a:extLst>
                </a:gridCol>
              </a:tblGrid>
              <a:tr h="75521">
                <a:tc rowSpan="2">
                  <a:txBody>
                    <a:bodyPr/>
                    <a:lstStyle/>
                    <a:p>
                      <a:pPr algn="l" fontAlgn="ctr"/>
                      <a:r>
                        <a:rPr lang="en-US" altLang="ko-KR" sz="800" b="1" i="0" u="none" strike="noStrike">
                          <a:solidFill>
                            <a:schemeClr val="bg1"/>
                          </a:solidFill>
                          <a:effectLst/>
                          <a:latin typeface="맑은 고딕" panose="020B0503020000020004" pitchFamily="50" charset="-127"/>
                          <a:ea typeface="맑은 고딕" panose="020B0503020000020004" pitchFamily="50" charset="-127"/>
                        </a:rPr>
                        <a:t>(</a:t>
                      </a:r>
                      <a:r>
                        <a:rPr lang="ko-KR" altLang="en-US" sz="800" b="1" i="0" u="none" strike="noStrike">
                          <a:solidFill>
                            <a:schemeClr val="bg1"/>
                          </a:solidFill>
                          <a:effectLst/>
                          <a:latin typeface="맑은 고딕" panose="020B0503020000020004" pitchFamily="50" charset="-127"/>
                          <a:ea typeface="맑은 고딕" panose="020B0503020000020004" pitchFamily="50" charset="-127"/>
                        </a:rPr>
                        <a:t>단위 </a:t>
                      </a:r>
                      <a:r>
                        <a:rPr lang="en-US" altLang="ko-KR" sz="800" b="1" i="0" u="none" strike="noStrike">
                          <a:solidFill>
                            <a:schemeClr val="bg1"/>
                          </a:solidFill>
                          <a:effectLst/>
                          <a:latin typeface="맑은 고딕" panose="020B0503020000020004" pitchFamily="50" charset="-127"/>
                          <a:ea typeface="맑은 고딕" panose="020B0503020000020004" pitchFamily="50" charset="-127"/>
                        </a:rPr>
                        <a:t>: </a:t>
                      </a:r>
                      <a:r>
                        <a:rPr lang="ko-KR" altLang="en-US" sz="800" b="1" i="0" u="none" strike="noStrike">
                          <a:solidFill>
                            <a:schemeClr val="bg1"/>
                          </a:solidFill>
                          <a:effectLst/>
                          <a:latin typeface="맑은 고딕" panose="020B0503020000020004" pitchFamily="50" charset="-127"/>
                          <a:ea typeface="맑은 고딕" panose="020B0503020000020004" pitchFamily="50" charset="-127"/>
                        </a:rPr>
                        <a:t>백만원</a:t>
                      </a:r>
                      <a:r>
                        <a:rPr lang="en-US" altLang="ko-KR" sz="800" b="1" i="0" u="none" strike="noStrike">
                          <a:solidFill>
                            <a:schemeClr val="bg1"/>
                          </a:solidFill>
                          <a:effectLst/>
                          <a:latin typeface="맑은 고딕" panose="020B0503020000020004" pitchFamily="50" charset="-127"/>
                          <a:ea typeface="맑은 고딕" panose="020B0503020000020004" pitchFamily="50" charset="-127"/>
                        </a:rPr>
                        <a:t>)</a:t>
                      </a:r>
                      <a:endParaRPr lang="ko-KR" altLang="en-US" sz="800" b="1" i="0" u="none" strike="noStrike">
                        <a:solidFill>
                          <a:schemeClr val="bg1"/>
                        </a:solidFill>
                        <a:effectLst/>
                        <a:latin typeface="맑은 고딕" panose="020B0503020000020004" pitchFamily="50" charset="-127"/>
                        <a:ea typeface="맑은 고딕" panose="020B0503020000020004" pitchFamily="50" charset="-127"/>
                      </a:endParaRP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rowSpan="2">
                  <a:txBody>
                    <a:bodyPr/>
                    <a:lstStyle/>
                    <a:p>
                      <a:pPr algn="ctr" fontAlgn="ctr"/>
                      <a:r>
                        <a:rPr lang="en-US" altLang="ko-KR" sz="800" b="1" i="0" u="none" strike="noStrike">
                          <a:solidFill>
                            <a:schemeClr val="bg1"/>
                          </a:solidFill>
                          <a:effectLst/>
                          <a:latin typeface="맑은 고딕" panose="020B0503020000020004" pitchFamily="50" charset="-127"/>
                          <a:ea typeface="맑은 고딕" panose="020B0503020000020004" pitchFamily="50" charset="-127"/>
                        </a:rPr>
                        <a:t>Case </a:t>
                      </a:r>
                      <a:r>
                        <a:rPr lang="ko-KR" altLang="en-US" sz="800" b="1" i="0" u="none" strike="noStrike">
                          <a:solidFill>
                            <a:schemeClr val="bg1"/>
                          </a:solidFill>
                          <a:effectLst/>
                          <a:latin typeface="맑은 고딕" panose="020B0503020000020004" pitchFamily="50" charset="-127"/>
                          <a:ea typeface="맑은 고딕" panose="020B0503020000020004" pitchFamily="50" charset="-127"/>
                        </a:rPr>
                        <a:t>구분</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fontAlgn="ctr"/>
                      <a:r>
                        <a:rPr lang="en-US" sz="800" b="1" i="0" u="none" strike="noStrike" dirty="0">
                          <a:solidFill>
                            <a:srgbClr val="FFFFFF"/>
                          </a:solidFill>
                          <a:effectLst/>
                          <a:latin typeface="Arial" panose="020B0604020202020204" pitchFamily="34" charset="0"/>
                          <a:ea typeface="맑은 고딕" panose="020B0503020000020004" pitchFamily="50" charset="-127"/>
                        </a:rPr>
                        <a:t>Actual</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l" fontAlgn="ctr"/>
                      <a:r>
                        <a:rPr lang="ko-KR" altLang="en-US" sz="800" b="1" i="0" u="none" strike="noStrike">
                          <a:solidFill>
                            <a:srgbClr val="FFFFFF"/>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l" fontAlgn="ctr"/>
                      <a:r>
                        <a:rPr lang="ko-KR" altLang="en-US" sz="800" b="1" i="0" u="none" strike="noStrike">
                          <a:solidFill>
                            <a:srgbClr val="FFFFFF"/>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l" fontAlgn="ctr"/>
                      <a:r>
                        <a:rPr lang="ko-KR" altLang="en-US" sz="800" b="1" i="0" u="none" strike="noStrike">
                          <a:solidFill>
                            <a:srgbClr val="FFFFFF"/>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sz="800" b="1" i="0" u="none" strike="noStrike">
                          <a:solidFill>
                            <a:srgbClr val="FFFFFF"/>
                          </a:solidFill>
                          <a:effectLst/>
                          <a:latin typeface="Arial" panose="020B0604020202020204" pitchFamily="34" charset="0"/>
                          <a:ea typeface="맑은 고딕" panose="020B0503020000020004" pitchFamily="50" charset="-127"/>
                        </a:rPr>
                        <a:t>Forecast</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l" fontAlgn="ctr"/>
                      <a:r>
                        <a:rPr lang="ko-KR" altLang="en-US" sz="800" b="1" i="0" u="none" strike="noStrike">
                          <a:solidFill>
                            <a:srgbClr val="FFFFFF"/>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l" fontAlgn="ctr"/>
                      <a:r>
                        <a:rPr lang="ko-KR" altLang="en-US" sz="800" b="1" i="0" u="none" strike="noStrike">
                          <a:solidFill>
                            <a:srgbClr val="FFFFFF"/>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l" fontAlgn="ctr"/>
                      <a:r>
                        <a:rPr lang="ko-KR" altLang="en-US" sz="800" b="1" i="0" u="none" strike="noStrike">
                          <a:solidFill>
                            <a:srgbClr val="FFFFFF"/>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l" fontAlgn="ctr"/>
                      <a:r>
                        <a:rPr lang="ko-KR" altLang="en-US" sz="800" b="1" i="0" u="none" strike="noStrike">
                          <a:solidFill>
                            <a:srgbClr val="FFFFFF"/>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l" fontAlgn="ctr"/>
                      <a:r>
                        <a:rPr lang="ko-KR" altLang="en-US" sz="800" b="1" i="0" u="none" strike="noStrike">
                          <a:solidFill>
                            <a:srgbClr val="FFFFFF"/>
                          </a:solidFill>
                          <a:effectLst/>
                          <a:latin typeface="Arial" panose="020B0604020202020204" pitchFamily="34" charset="0"/>
                          <a:ea typeface="맑은 고딕" panose="020B0503020000020004" pitchFamily="50" charset="-127"/>
                        </a:rPr>
                        <a:t>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extLst>
                  <a:ext uri="{0D108BD9-81ED-4DB2-BD59-A6C34878D82A}">
                    <a16:rowId xmlns:a16="http://schemas.microsoft.com/office/drawing/2014/main" val="3818432422"/>
                  </a:ext>
                </a:extLst>
              </a:tr>
              <a:tr h="75521">
                <a:tc vMerge="1">
                  <a:txBody>
                    <a:bodyPr/>
                    <a:lstStyle/>
                    <a:p>
                      <a:pPr algn="l" fontAlgn="ctr"/>
                      <a:endParaRPr lang="en-US" altLang="ko-KR" sz="900" b="1" i="0" u="none" strike="noStrike">
                        <a:solidFill>
                          <a:schemeClr val="bg1"/>
                        </a:solidFill>
                        <a:effectLst/>
                        <a:latin typeface="Arial" panose="020B0604020202020204" pitchFamily="34" charset="0"/>
                        <a:ea typeface="맑은 고딕" panose="020B0503020000020004" pitchFamily="50" charset="-127"/>
                      </a:endParaRPr>
                    </a:p>
                  </a:txBody>
                  <a:tcPr marL="36000" marR="36000" marT="0" marB="0" anchor="ctr">
                    <a:lnL w="6350" cap="flat" cmpd="sng" algn="ctr">
                      <a:no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solidFill>
                      <a:srgbClr val="00338D"/>
                    </a:solidFill>
                  </a:tcPr>
                </a:tc>
                <a:tc vMerge="1">
                  <a:txBody>
                    <a:bodyPr/>
                    <a:lstStyle/>
                    <a:p>
                      <a:pPr algn="l" fontAlgn="ctr"/>
                      <a:endParaRPr lang="en-US" altLang="ko-KR" sz="900" b="1" i="0" u="none" strike="noStrike">
                        <a:solidFill>
                          <a:schemeClr val="bg1"/>
                        </a:solidFill>
                        <a:effectLst/>
                        <a:latin typeface="Arial" panose="020B0604020202020204" pitchFamily="34" charset="0"/>
                        <a:ea typeface="맑은 고딕" panose="020B0503020000020004" pitchFamily="50" charset="-127"/>
                      </a:endParaRPr>
                    </a:p>
                  </a:txBody>
                  <a:tcPr marL="36000" marR="36000" marT="0" marB="0" anchor="ctr">
                    <a:lnL w="6350" cap="flat" cmpd="sng" algn="ctr">
                      <a:no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fontAlgn="ctr"/>
                      <a:r>
                        <a:rPr lang="en-US" sz="800" b="1" i="0" u="none" strike="noStrike" dirty="0">
                          <a:solidFill>
                            <a:srgbClr val="FFFFFF"/>
                          </a:solidFill>
                          <a:effectLst/>
                          <a:latin typeface="Arial" panose="020B0604020202020204" pitchFamily="34" charset="0"/>
                          <a:ea typeface="맑은 고딕" panose="020B0503020000020004" pitchFamily="50" charset="-127"/>
                        </a:rPr>
                        <a:t>2019 A</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fontAlgn="ctr"/>
                      <a:r>
                        <a:rPr lang="en-US" sz="800" b="1" i="0" u="none" strike="noStrike">
                          <a:solidFill>
                            <a:srgbClr val="FFFFFF"/>
                          </a:solidFill>
                          <a:effectLst/>
                          <a:latin typeface="Arial" panose="020B0604020202020204" pitchFamily="34" charset="0"/>
                          <a:ea typeface="맑은 고딕" panose="020B0503020000020004" pitchFamily="50" charset="-127"/>
                        </a:rPr>
                        <a:t>2020 A</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fontAlgn="ctr"/>
                      <a:r>
                        <a:rPr lang="en-US" sz="800" b="1" i="0" u="none" strike="noStrike">
                          <a:solidFill>
                            <a:srgbClr val="FFFFFF"/>
                          </a:solidFill>
                          <a:effectLst/>
                          <a:latin typeface="Arial" panose="020B0604020202020204" pitchFamily="34" charset="0"/>
                          <a:ea typeface="맑은 고딕" panose="020B0503020000020004" pitchFamily="50" charset="-127"/>
                        </a:rPr>
                        <a:t>2021 A</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fontAlgn="ctr"/>
                      <a:r>
                        <a:rPr lang="en-US" sz="800" b="1" i="0" u="none" strike="noStrike">
                          <a:solidFill>
                            <a:srgbClr val="FFFFFF"/>
                          </a:solidFill>
                          <a:effectLst/>
                          <a:latin typeface="Arial" panose="020B0604020202020204" pitchFamily="34" charset="0"/>
                          <a:ea typeface="맑은 고딕" panose="020B0503020000020004" pitchFamily="50" charset="-127"/>
                        </a:rPr>
                        <a:t>2022 1H A</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fontAlgn="ctr"/>
                      <a:r>
                        <a:rPr lang="en-US" sz="800" b="1" i="0" u="none" strike="noStrike">
                          <a:solidFill>
                            <a:srgbClr val="FFFFFF"/>
                          </a:solidFill>
                          <a:effectLst/>
                          <a:latin typeface="Arial" panose="020B0604020202020204" pitchFamily="34" charset="0"/>
                          <a:ea typeface="맑은 고딕" panose="020B0503020000020004" pitchFamily="50" charset="-127"/>
                        </a:rPr>
                        <a:t>2022 2H F</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fontAlgn="ctr"/>
                      <a:r>
                        <a:rPr lang="en-US" sz="800" b="1" i="0" u="none" strike="noStrike">
                          <a:solidFill>
                            <a:srgbClr val="FFFFFF"/>
                          </a:solidFill>
                          <a:effectLst/>
                          <a:latin typeface="Arial" panose="020B0604020202020204" pitchFamily="34" charset="0"/>
                          <a:ea typeface="맑은 고딕" panose="020B0503020000020004" pitchFamily="50" charset="-127"/>
                        </a:rPr>
                        <a:t>2023 F</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fontAlgn="ctr"/>
                      <a:r>
                        <a:rPr lang="en-US" sz="800" b="1" i="0" u="none" strike="noStrike">
                          <a:solidFill>
                            <a:srgbClr val="FFFFFF"/>
                          </a:solidFill>
                          <a:effectLst/>
                          <a:latin typeface="Arial" panose="020B0604020202020204" pitchFamily="34" charset="0"/>
                          <a:ea typeface="맑은 고딕" panose="020B0503020000020004" pitchFamily="50" charset="-127"/>
                        </a:rPr>
                        <a:t>2024 F</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fontAlgn="ctr"/>
                      <a:r>
                        <a:rPr lang="en-US" sz="800" b="1" i="0" u="none" strike="noStrike">
                          <a:solidFill>
                            <a:srgbClr val="FFFFFF"/>
                          </a:solidFill>
                          <a:effectLst/>
                          <a:latin typeface="Arial" panose="020B0604020202020204" pitchFamily="34" charset="0"/>
                          <a:ea typeface="맑은 고딕" panose="020B0503020000020004" pitchFamily="50" charset="-127"/>
                        </a:rPr>
                        <a:t>2025 F</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fontAlgn="ctr"/>
                      <a:r>
                        <a:rPr lang="en-US" sz="800" b="1" i="0" u="none" strike="noStrike">
                          <a:solidFill>
                            <a:srgbClr val="FFFFFF"/>
                          </a:solidFill>
                          <a:effectLst/>
                          <a:latin typeface="Arial" panose="020B0604020202020204" pitchFamily="34" charset="0"/>
                          <a:ea typeface="맑은 고딕" panose="020B0503020000020004" pitchFamily="50" charset="-127"/>
                        </a:rPr>
                        <a:t>2026 F</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fontAlgn="ctr"/>
                      <a:r>
                        <a:rPr lang="en-US" sz="800" b="1" i="0" u="none" strike="noStrike">
                          <a:solidFill>
                            <a:srgbClr val="FFFFFF"/>
                          </a:solidFill>
                          <a:effectLst/>
                          <a:latin typeface="Arial" panose="020B0604020202020204" pitchFamily="34" charset="0"/>
                          <a:ea typeface="맑은 고딕" panose="020B0503020000020004" pitchFamily="50" charset="-127"/>
                        </a:rPr>
                        <a:t>2027 F</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solidFill>
                      <a:srgbClr val="00338D"/>
                    </a:solidFill>
                  </a:tcPr>
                </a:tc>
                <a:extLst>
                  <a:ext uri="{0D108BD9-81ED-4DB2-BD59-A6C34878D82A}">
                    <a16:rowId xmlns:a16="http://schemas.microsoft.com/office/drawing/2014/main" val="2479629347"/>
                  </a:ext>
                </a:extLst>
              </a:tr>
              <a:tr h="75521">
                <a:tc>
                  <a:txBody>
                    <a:bodyPr/>
                    <a:lstStyle/>
                    <a:p>
                      <a:pPr algn="l" fontAlgn="ctr"/>
                      <a:r>
                        <a:rPr lang="en-US" sz="800" b="1" i="0" u="none" strike="noStrike">
                          <a:solidFill>
                            <a:schemeClr val="tx1"/>
                          </a:solidFill>
                          <a:effectLst/>
                          <a:latin typeface="Arial" panose="020B0604020202020204" pitchFamily="34" charset="0"/>
                          <a:ea typeface="맑은 고딕" panose="020B0503020000020004" pitchFamily="50" charset="-127"/>
                        </a:rPr>
                        <a:t>SG&amp;A</a:t>
                      </a:r>
                    </a:p>
                  </a:txBody>
                  <a:tcPr marL="36000" marR="36000" marT="0" marB="0" anchor="ctr">
                    <a:lnL w="6350" cap="flat" cmpd="sng" algn="ctr">
                      <a:solidFill>
                        <a:srgbClr val="00338D"/>
                      </a:solidFill>
                      <a:prstDash val="solid"/>
                      <a:round/>
                      <a:headEnd type="none" w="med" len="med"/>
                      <a:tailEnd type="none" w="med" len="med"/>
                    </a:lnL>
                    <a:lnR w="6350" cap="flat" cmpd="sng" algn="ctr">
                      <a:noFill/>
                      <a:prstDash val="dot"/>
                      <a:round/>
                      <a:headEnd type="none" w="med" len="med"/>
                      <a:tailEnd type="none" w="med" len="med"/>
                    </a:lnR>
                    <a:lnT>
                      <a:noFill/>
                    </a:lnT>
                    <a:lnB>
                      <a:noFill/>
                    </a:lnB>
                  </a:tcPr>
                </a:tc>
                <a:tc>
                  <a:txBody>
                    <a:bodyPr/>
                    <a:lstStyle/>
                    <a:p>
                      <a:pPr algn="l" fontAlgn="ctr"/>
                      <a:r>
                        <a:rPr lang="en-US" sz="800" b="1" i="0" u="none" strike="noStrike" dirty="0">
                          <a:solidFill>
                            <a:srgbClr val="000000"/>
                          </a:solidFill>
                          <a:effectLst/>
                          <a:latin typeface="Arial" panose="020B0604020202020204" pitchFamily="34" charset="0"/>
                          <a:ea typeface="맑은 고딕" panose="020B0503020000020004" pitchFamily="50" charset="-127"/>
                        </a:rPr>
                        <a:t>Case 1 (Best</a:t>
                      </a:r>
                      <a:r>
                        <a:rPr lang="en-US" altLang="ko-KR" sz="800" b="1" i="0" u="none" strike="noStrike" dirty="0">
                          <a:solidFill>
                            <a:srgbClr val="000000"/>
                          </a:solidFill>
                          <a:effectLst/>
                          <a:latin typeface="Arial" panose="020B0604020202020204" pitchFamily="34" charset="0"/>
                          <a:ea typeface="맑은 고딕" panose="020B0503020000020004" pitchFamily="50" charset="-127"/>
                        </a:rPr>
                        <a:t>)</a:t>
                      </a:r>
                      <a:endParaRPr lang="en-US" sz="800" b="1"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noFill/>
                      <a:prstDash val="dot"/>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dirty="0">
                          <a:solidFill>
                            <a:srgbClr val="000000"/>
                          </a:solidFill>
                          <a:effectLst/>
                          <a:latin typeface="Arial" panose="020B0604020202020204" pitchFamily="34" charset="0"/>
                          <a:ea typeface="맑은 고딕" panose="020B0503020000020004" pitchFamily="50" charset="-127"/>
                        </a:rPr>
                        <a:t>347 </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256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287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80 </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186 </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590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960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2,221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2,272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2,326 </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1384809447"/>
                  </a:ext>
                </a:extLst>
              </a:tr>
              <a:tr h="75521">
                <a:tc>
                  <a:txBody>
                    <a:bodyPr/>
                    <a:lstStyle/>
                    <a:p>
                      <a:pPr algn="l" fontAlgn="ctr"/>
                      <a:endParaRPr lang="en-US" sz="800" b="1" i="0" u="none" strike="noStrike">
                        <a:solidFill>
                          <a:schemeClr val="tx1"/>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noFill/>
                      <a:prstDash val="solid"/>
                      <a:round/>
                      <a:headEnd type="none" w="med" len="med"/>
                      <a:tailEnd type="none" w="med" len="med"/>
                    </a:lnB>
                  </a:tcPr>
                </a:tc>
                <a:tc>
                  <a:txBody>
                    <a:bodyPr/>
                    <a:lstStyle/>
                    <a:p>
                      <a:pPr algn="l"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rPr>
                        <a:t>인건비성</a:t>
                      </a:r>
                      <a:endParaRPr lang="en-US" sz="8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rPr>
                        <a:t>300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dot"/>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rPr>
                        <a:t>152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156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50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132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dot"/>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473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814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881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905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929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noFill/>
                      <a:prstDash val="solid"/>
                      <a:round/>
                      <a:headEnd type="none" w="med" len="med"/>
                      <a:tailEnd type="none" w="med" len="med"/>
                    </a:lnB>
                  </a:tcPr>
                </a:tc>
                <a:extLst>
                  <a:ext uri="{0D108BD9-81ED-4DB2-BD59-A6C34878D82A}">
                    <a16:rowId xmlns:a16="http://schemas.microsoft.com/office/drawing/2014/main" val="1251727326"/>
                  </a:ext>
                </a:extLst>
              </a:tr>
              <a:tr h="75521">
                <a:tc>
                  <a:txBody>
                    <a:bodyPr/>
                    <a:lstStyle/>
                    <a:p>
                      <a:pPr algn="l" fontAlgn="ctr"/>
                      <a:endParaRPr lang="en-US" sz="800" b="1" i="0" u="none" strike="noStrike">
                        <a:solidFill>
                          <a:schemeClr val="tx1"/>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noFill/>
                      <a:prstDash val="solid"/>
                      <a:round/>
                      <a:headEnd type="none" w="med" len="med"/>
                      <a:tailEnd type="none" w="med" len="med"/>
                    </a:lnB>
                  </a:tcPr>
                </a:tc>
                <a:tc>
                  <a:txBody>
                    <a:bodyPr/>
                    <a:lstStyle/>
                    <a:p>
                      <a:pPr algn="l"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rPr>
                        <a:t>변동비</a:t>
                      </a:r>
                      <a:endParaRPr lang="en-US" sz="800" b="0" i="0" u="none" strike="noStrike" baseline="30000"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noFill/>
                      <a:prstDash val="solid"/>
                      <a:round/>
                      <a:headEnd type="none" w="med" len="med"/>
                      <a:tailEnd type="none" w="med" len="med"/>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rPr>
                        <a:t>44 </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noFill/>
                      <a:prstDash val="solid"/>
                      <a:round/>
                      <a:headEnd type="none" w="med" len="med"/>
                      <a:tailEnd type="none" w="med" len="med"/>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rPr>
                        <a:t>103 </a:t>
                      </a:r>
                    </a:p>
                  </a:txBody>
                  <a:tcPr marL="36000" marR="36000" marT="0" marB="0" anchor="ctr">
                    <a:lnL>
                      <a:noFill/>
                    </a:lnL>
                    <a:lnR>
                      <a:noFill/>
                    </a:lnR>
                    <a:lnT>
                      <a:noFill/>
                    </a:lnT>
                    <a:lnB w="6350" cap="flat" cmpd="sng" algn="ctr">
                      <a:noFill/>
                      <a:prstDash val="solid"/>
                      <a:round/>
                      <a:headEnd type="none" w="med" len="med"/>
                      <a:tailEnd type="none" w="med" len="med"/>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rPr>
                        <a:t>131 </a:t>
                      </a:r>
                    </a:p>
                  </a:txBody>
                  <a:tcPr marL="36000" marR="36000" marT="0" marB="0" anchor="ctr">
                    <a:lnL>
                      <a:noFill/>
                    </a:lnL>
                    <a:lnR>
                      <a:noFill/>
                    </a:lnR>
                    <a:lnT>
                      <a:noFill/>
                    </a:lnT>
                    <a:lnB w="6350" cap="flat" cmpd="sng" algn="ctr">
                      <a:no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30 </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no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54 </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no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116 </a:t>
                      </a:r>
                    </a:p>
                  </a:txBody>
                  <a:tcPr marL="36000" marR="36000" marT="0" marB="0" anchor="ctr">
                    <a:lnL>
                      <a:noFill/>
                    </a:lnL>
                    <a:lnR>
                      <a:noFill/>
                    </a:lnR>
                    <a:lnT>
                      <a:noFill/>
                    </a:lnT>
                    <a:lnB w="6350" cap="flat" cmpd="sng" algn="ctr">
                      <a:no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145 </a:t>
                      </a:r>
                    </a:p>
                  </a:txBody>
                  <a:tcPr marL="36000" marR="36000" marT="0" marB="0" anchor="ctr">
                    <a:lnL>
                      <a:noFill/>
                    </a:lnL>
                    <a:lnR>
                      <a:noFill/>
                    </a:lnR>
                    <a:lnT>
                      <a:noFill/>
                    </a:lnT>
                    <a:lnB w="6350" cap="flat" cmpd="sng" algn="ctr">
                      <a:no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1,340 </a:t>
                      </a:r>
                    </a:p>
                  </a:txBody>
                  <a:tcPr marL="36000" marR="36000" marT="0" marB="0" anchor="ctr">
                    <a:lnL>
                      <a:noFill/>
                    </a:lnL>
                    <a:lnR>
                      <a:noFill/>
                    </a:lnR>
                    <a:lnT>
                      <a:noFill/>
                    </a:lnT>
                    <a:lnB w="6350" cap="flat" cmpd="sng" algn="ctr">
                      <a:no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1,367 </a:t>
                      </a:r>
                    </a:p>
                  </a:txBody>
                  <a:tcPr marL="36000" marR="36000" marT="0" marB="0" anchor="ctr">
                    <a:lnL>
                      <a:noFill/>
                    </a:lnL>
                    <a:lnR>
                      <a:noFill/>
                    </a:lnR>
                    <a:lnT>
                      <a:noFill/>
                    </a:lnT>
                    <a:lnB w="6350" cap="flat" cmpd="sng" algn="ctr">
                      <a:no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1,395 </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noFill/>
                      <a:prstDash val="solid"/>
                      <a:round/>
                      <a:headEnd type="none" w="med" len="med"/>
                      <a:tailEnd type="none" w="med" len="med"/>
                    </a:lnB>
                  </a:tcPr>
                </a:tc>
                <a:extLst>
                  <a:ext uri="{0D108BD9-81ED-4DB2-BD59-A6C34878D82A}">
                    <a16:rowId xmlns:a16="http://schemas.microsoft.com/office/drawing/2014/main" val="1303663748"/>
                  </a:ext>
                </a:extLst>
              </a:tr>
              <a:tr h="75521">
                <a:tc>
                  <a:txBody>
                    <a:bodyPr/>
                    <a:lstStyle/>
                    <a:p>
                      <a:pPr algn="l" fontAlgn="ctr"/>
                      <a:endParaRPr lang="en-US" sz="800" b="1" i="0" u="none" strike="noStrike">
                        <a:solidFill>
                          <a:schemeClr val="tx1"/>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noFill/>
                      <a:prstDash val="solid"/>
                      <a:round/>
                      <a:headEnd type="none" w="med" len="med"/>
                      <a:tailEnd type="none" w="med" len="med"/>
                    </a:lnB>
                  </a:tcPr>
                </a:tc>
                <a:tc>
                  <a:txBody>
                    <a:bodyPr/>
                    <a:lstStyle/>
                    <a:p>
                      <a:pPr marL="0" marR="0" lvl="0" indent="0" algn="l" defTabSz="914400" rtl="0" eaLnBrk="1" fontAlgn="ctr" latinLnBrk="1" hangingPunct="1">
                        <a:lnSpc>
                          <a:spcPct val="100000"/>
                        </a:lnSpc>
                        <a:spcBef>
                          <a:spcPts val="0"/>
                        </a:spcBef>
                        <a:spcAft>
                          <a:spcPts val="0"/>
                        </a:spcAft>
                        <a:buClrTx/>
                        <a:buSzTx/>
                        <a:buFontTx/>
                        <a:buNone/>
                        <a:tabLst/>
                        <a:defRPr/>
                      </a:pPr>
                      <a:r>
                        <a:rPr lang="ko-KR" altLang="en-US" sz="800" b="0" i="0" u="none" strike="noStrike" dirty="0">
                          <a:solidFill>
                            <a:srgbClr val="000000"/>
                          </a:solidFill>
                          <a:effectLst/>
                          <a:latin typeface="Arial" panose="020B0604020202020204" pitchFamily="34" charset="0"/>
                          <a:ea typeface="맑은 고딕" panose="020B0503020000020004" pitchFamily="50" charset="-127"/>
                        </a:rPr>
                        <a:t>기타고정비</a:t>
                      </a:r>
                      <a:endParaRPr lang="en-US" altLang="ko-KR" sz="8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rPr>
                        <a:t>3 </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rPr>
                        <a:t>0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rPr>
                        <a:t>0 </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0 </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 </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3094775406"/>
                  </a:ext>
                </a:extLst>
              </a:tr>
              <a:tr h="75521">
                <a:tc>
                  <a:txBody>
                    <a:bodyPr/>
                    <a:lstStyle/>
                    <a:p>
                      <a:pPr algn="l" fontAlgn="ctr"/>
                      <a:endParaRPr lang="en-US" sz="800" b="1" i="0" u="none" strike="noStrike">
                        <a:solidFill>
                          <a:schemeClr val="tx1"/>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noFill/>
                      <a:prstDash val="dot"/>
                      <a:round/>
                      <a:headEnd type="none" w="med" len="med"/>
                      <a:tailEnd type="none" w="med" len="med"/>
                    </a:lnR>
                    <a:lnT>
                      <a:noFill/>
                    </a:lnT>
                    <a:lnB w="6350" cap="flat" cmpd="sng" algn="ctr">
                      <a:noFill/>
                      <a:prstDash val="solid"/>
                      <a:round/>
                      <a:headEnd type="none" w="med" len="med"/>
                      <a:tailEnd type="none" w="med" len="med"/>
                    </a:lnB>
                  </a:tcPr>
                </a:tc>
                <a:tc>
                  <a:txBody>
                    <a:bodyPr/>
                    <a:lstStyle/>
                    <a:p>
                      <a:pPr algn="l" fontAlgn="ctr"/>
                      <a:r>
                        <a:rPr lang="en-US" sz="800" b="1" i="0" u="none" strike="noStrike" dirty="0">
                          <a:solidFill>
                            <a:srgbClr val="000000"/>
                          </a:solidFill>
                          <a:effectLst/>
                          <a:latin typeface="Arial" panose="020B0604020202020204" pitchFamily="34" charset="0"/>
                          <a:ea typeface="맑은 고딕" panose="020B0503020000020004" pitchFamily="50" charset="-127"/>
                        </a:rPr>
                        <a:t>Case 2 (Base</a:t>
                      </a:r>
                      <a:r>
                        <a:rPr lang="en-US" altLang="ko-KR" sz="800" b="1" i="0" u="none" strike="noStrike" dirty="0">
                          <a:solidFill>
                            <a:srgbClr val="000000"/>
                          </a:solidFill>
                          <a:effectLst/>
                          <a:latin typeface="Arial" panose="020B0604020202020204" pitchFamily="34" charset="0"/>
                          <a:ea typeface="맑은 고딕" panose="020B0503020000020004" pitchFamily="50" charset="-127"/>
                        </a:rPr>
                        <a:t>)</a:t>
                      </a:r>
                      <a:endParaRPr lang="en-US" sz="800" b="1"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noFill/>
                      <a:prstDash val="dot"/>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dirty="0">
                          <a:solidFill>
                            <a:srgbClr val="000000"/>
                          </a:solidFill>
                          <a:effectLst/>
                          <a:latin typeface="Arial" panose="020B0604020202020204" pitchFamily="34" charset="0"/>
                          <a:ea typeface="맑은 고딕" panose="020B0503020000020004" pitchFamily="50" charset="-127"/>
                        </a:rPr>
                        <a:t>347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256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287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dirty="0">
                          <a:solidFill>
                            <a:srgbClr val="000000"/>
                          </a:solidFill>
                          <a:effectLst/>
                          <a:latin typeface="Arial" panose="020B0604020202020204" pitchFamily="34" charset="0"/>
                          <a:ea typeface="맑은 고딕" panose="020B0503020000020004" pitchFamily="50" charset="-127"/>
                        </a:rPr>
                        <a:t>80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186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589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933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2,197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2,250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2,305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706045820"/>
                  </a:ext>
                </a:extLst>
              </a:tr>
              <a:tr h="75521">
                <a:tc>
                  <a:txBody>
                    <a:bodyPr/>
                    <a:lstStyle/>
                    <a:p>
                      <a:pPr algn="l" fontAlgn="ctr"/>
                      <a:endParaRPr lang="en-US" sz="800" b="1" i="0" u="none" strike="noStrike">
                        <a:solidFill>
                          <a:schemeClr val="tx1"/>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noFill/>
                      <a:prstDash val="solid"/>
                      <a:round/>
                      <a:headEnd type="none" w="med" len="med"/>
                      <a:tailEnd type="none" w="med" len="med"/>
                    </a:lnB>
                  </a:tcPr>
                </a:tc>
                <a:tc>
                  <a:txBody>
                    <a:bodyPr/>
                    <a:lstStyle/>
                    <a:p>
                      <a:pPr algn="l"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rPr>
                        <a:t>인건비성</a:t>
                      </a:r>
                      <a:endParaRPr lang="en-US" sz="8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rPr>
                        <a:t>300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dot"/>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152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156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rPr>
                        <a:t>50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132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dot"/>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473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814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881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905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929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noFill/>
                      <a:prstDash val="solid"/>
                      <a:round/>
                      <a:headEnd type="none" w="med" len="med"/>
                      <a:tailEnd type="none" w="med" len="med"/>
                    </a:lnB>
                  </a:tcPr>
                </a:tc>
                <a:extLst>
                  <a:ext uri="{0D108BD9-81ED-4DB2-BD59-A6C34878D82A}">
                    <a16:rowId xmlns:a16="http://schemas.microsoft.com/office/drawing/2014/main" val="4142075103"/>
                  </a:ext>
                </a:extLst>
              </a:tr>
              <a:tr h="75521">
                <a:tc>
                  <a:txBody>
                    <a:bodyPr/>
                    <a:lstStyle/>
                    <a:p>
                      <a:pPr algn="l" fontAlgn="ctr"/>
                      <a:endParaRPr lang="en-US" sz="800" b="1" i="0" u="none" strike="noStrike">
                        <a:solidFill>
                          <a:schemeClr val="tx1"/>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noFill/>
                      <a:prstDash val="solid"/>
                      <a:round/>
                      <a:headEnd type="none" w="med" len="med"/>
                      <a:tailEnd type="none" w="med" len="med"/>
                    </a:lnB>
                  </a:tcPr>
                </a:tc>
                <a:tc>
                  <a:txBody>
                    <a:bodyPr/>
                    <a:lstStyle/>
                    <a:p>
                      <a:pPr algn="l"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rPr>
                        <a:t>변동비</a:t>
                      </a:r>
                      <a:endParaRPr lang="en-US" sz="800" b="0" i="0" u="none" strike="noStrike" baseline="30000"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noFill/>
                      <a:prstDash val="solid"/>
                      <a:round/>
                      <a:headEnd type="none" w="med" len="med"/>
                      <a:tailEnd type="none" w="med" len="med"/>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rPr>
                        <a:t>44 </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no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103 </a:t>
                      </a:r>
                    </a:p>
                  </a:txBody>
                  <a:tcPr marL="36000" marR="36000" marT="0" marB="0" anchor="ctr">
                    <a:lnL>
                      <a:noFill/>
                    </a:lnL>
                    <a:lnR>
                      <a:noFill/>
                    </a:lnR>
                    <a:lnT>
                      <a:noFill/>
                    </a:lnT>
                    <a:lnB w="6350" cap="flat" cmpd="sng" algn="ctr">
                      <a:no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131 </a:t>
                      </a:r>
                    </a:p>
                  </a:txBody>
                  <a:tcPr marL="36000" marR="36000" marT="0" marB="0" anchor="ctr">
                    <a:lnL>
                      <a:noFill/>
                    </a:lnL>
                    <a:lnR>
                      <a:noFill/>
                    </a:lnR>
                    <a:lnT>
                      <a:noFill/>
                    </a:lnT>
                    <a:lnB w="6350" cap="flat" cmpd="sng" algn="ctr">
                      <a:noFill/>
                      <a:prstDash val="solid"/>
                      <a:round/>
                      <a:headEnd type="none" w="med" len="med"/>
                      <a:tailEnd type="none" w="med" len="med"/>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rPr>
                        <a:t>30 </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no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54 </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no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116 </a:t>
                      </a:r>
                    </a:p>
                  </a:txBody>
                  <a:tcPr marL="36000" marR="36000" marT="0" marB="0" anchor="ctr">
                    <a:lnL>
                      <a:noFill/>
                    </a:lnL>
                    <a:lnR>
                      <a:noFill/>
                    </a:lnR>
                    <a:lnT>
                      <a:noFill/>
                    </a:lnT>
                    <a:lnB w="6350" cap="flat" cmpd="sng" algn="ctr">
                      <a:no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118 </a:t>
                      </a:r>
                    </a:p>
                  </a:txBody>
                  <a:tcPr marL="36000" marR="36000" marT="0" marB="0" anchor="ctr">
                    <a:lnL>
                      <a:noFill/>
                    </a:lnL>
                    <a:lnR>
                      <a:noFill/>
                    </a:lnR>
                    <a:lnT>
                      <a:noFill/>
                    </a:lnT>
                    <a:lnB w="6350" cap="flat" cmpd="sng" algn="ctr">
                      <a:no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1,315 </a:t>
                      </a:r>
                    </a:p>
                  </a:txBody>
                  <a:tcPr marL="36000" marR="36000" marT="0" marB="0" anchor="ctr">
                    <a:lnL>
                      <a:noFill/>
                    </a:lnL>
                    <a:lnR>
                      <a:noFill/>
                    </a:lnR>
                    <a:lnT>
                      <a:noFill/>
                    </a:lnT>
                    <a:lnB w="6350" cap="flat" cmpd="sng" algn="ctr">
                      <a:no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1,344 </a:t>
                      </a:r>
                    </a:p>
                  </a:txBody>
                  <a:tcPr marL="36000" marR="36000" marT="0" marB="0" anchor="ctr">
                    <a:lnL>
                      <a:noFill/>
                    </a:lnL>
                    <a:lnR>
                      <a:noFill/>
                    </a:lnR>
                    <a:lnT>
                      <a:noFill/>
                    </a:lnT>
                    <a:lnB w="6350" cap="flat" cmpd="sng" algn="ctr">
                      <a:no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1,375 </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noFill/>
                      <a:prstDash val="solid"/>
                      <a:round/>
                      <a:headEnd type="none" w="med" len="med"/>
                      <a:tailEnd type="none" w="med" len="med"/>
                    </a:lnB>
                  </a:tcPr>
                </a:tc>
                <a:extLst>
                  <a:ext uri="{0D108BD9-81ED-4DB2-BD59-A6C34878D82A}">
                    <a16:rowId xmlns:a16="http://schemas.microsoft.com/office/drawing/2014/main" val="3884055125"/>
                  </a:ext>
                </a:extLst>
              </a:tr>
              <a:tr h="75521">
                <a:tc>
                  <a:txBody>
                    <a:bodyPr/>
                    <a:lstStyle/>
                    <a:p>
                      <a:pPr algn="l" fontAlgn="ctr"/>
                      <a:endParaRPr lang="en-US" sz="800" b="1" i="0" u="none" strike="noStrike">
                        <a:solidFill>
                          <a:schemeClr val="tx1"/>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noFill/>
                      <a:prstDash val="solid"/>
                      <a:round/>
                      <a:headEnd type="none" w="med" len="med"/>
                      <a:tailEnd type="none" w="med" len="med"/>
                    </a:lnB>
                  </a:tcPr>
                </a:tc>
                <a:tc>
                  <a:txBody>
                    <a:bodyPr/>
                    <a:lstStyle/>
                    <a:p>
                      <a:pPr marL="0" marR="0" lvl="0" indent="0" algn="l" defTabSz="914400" rtl="0" eaLnBrk="1" fontAlgn="ctr" latinLnBrk="1" hangingPunct="1">
                        <a:lnSpc>
                          <a:spcPct val="100000"/>
                        </a:lnSpc>
                        <a:spcBef>
                          <a:spcPts val="0"/>
                        </a:spcBef>
                        <a:spcAft>
                          <a:spcPts val="0"/>
                        </a:spcAft>
                        <a:buClrTx/>
                        <a:buSzTx/>
                        <a:buFontTx/>
                        <a:buNone/>
                        <a:tabLst/>
                        <a:defRPr/>
                      </a:pPr>
                      <a:r>
                        <a:rPr lang="ko-KR" altLang="en-US" sz="800" b="0" i="0" u="none" strike="noStrike" dirty="0">
                          <a:solidFill>
                            <a:srgbClr val="000000"/>
                          </a:solidFill>
                          <a:effectLst/>
                          <a:latin typeface="Arial" panose="020B0604020202020204" pitchFamily="34" charset="0"/>
                          <a:ea typeface="맑은 고딕" panose="020B0503020000020004" pitchFamily="50" charset="-127"/>
                        </a:rPr>
                        <a:t>기타고정비</a:t>
                      </a:r>
                      <a:endParaRPr lang="en-US" altLang="ko-KR" sz="8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rPr>
                        <a:t>3 </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0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rPr>
                        <a:t>0 </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0 </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 </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914933998"/>
                  </a:ext>
                </a:extLst>
              </a:tr>
              <a:tr h="75521">
                <a:tc>
                  <a:txBody>
                    <a:bodyPr/>
                    <a:lstStyle/>
                    <a:p>
                      <a:pPr algn="l" fontAlgn="ctr"/>
                      <a:endParaRPr lang="en-US" sz="800" b="1" i="0" u="none" strike="noStrike">
                        <a:solidFill>
                          <a:schemeClr val="tx1"/>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noFill/>
                      <a:prstDash val="solid"/>
                      <a:round/>
                      <a:headEnd type="none" w="med" len="med"/>
                      <a:tailEnd type="none" w="med" len="med"/>
                    </a:lnR>
                    <a:lnT>
                      <a:noFill/>
                    </a:lnT>
                    <a:lnB w="6350" cap="flat" cmpd="sng" algn="ctr">
                      <a:noFill/>
                      <a:prstDash val="solid"/>
                      <a:round/>
                      <a:headEnd type="none" w="med" len="med"/>
                      <a:tailEnd type="none" w="med" len="med"/>
                    </a:lnB>
                  </a:tcPr>
                </a:tc>
                <a:tc>
                  <a:txBody>
                    <a:bodyPr/>
                    <a:lstStyle/>
                    <a:p>
                      <a:pPr algn="l" fontAlgn="ctr"/>
                      <a:r>
                        <a:rPr lang="en-US" sz="800" b="1" i="0" u="none" strike="noStrike" dirty="0">
                          <a:solidFill>
                            <a:srgbClr val="000000"/>
                          </a:solidFill>
                          <a:effectLst/>
                          <a:latin typeface="Arial" panose="020B0604020202020204" pitchFamily="34" charset="0"/>
                          <a:ea typeface="맑은 고딕" panose="020B0503020000020004" pitchFamily="50" charset="-127"/>
                        </a:rPr>
                        <a:t>Case 3 (Worst</a:t>
                      </a:r>
                      <a:r>
                        <a:rPr lang="en-US" altLang="ko-KR" sz="800" b="1" i="0" u="none" strike="noStrike" dirty="0">
                          <a:solidFill>
                            <a:srgbClr val="000000"/>
                          </a:solidFill>
                          <a:effectLst/>
                          <a:latin typeface="Arial" panose="020B0604020202020204" pitchFamily="34" charset="0"/>
                          <a:ea typeface="맑은 고딕" panose="020B0503020000020004" pitchFamily="50" charset="-127"/>
                        </a:rPr>
                        <a:t>)</a:t>
                      </a:r>
                      <a:endParaRPr lang="en-US" sz="800" b="1"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no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800" b="1" i="0" u="none" strike="noStrike" dirty="0">
                          <a:solidFill>
                            <a:srgbClr val="000000"/>
                          </a:solidFill>
                          <a:effectLst/>
                          <a:latin typeface="Arial" panose="020B0604020202020204" pitchFamily="34" charset="0"/>
                          <a:ea typeface="맑은 고딕" panose="020B0503020000020004" pitchFamily="50" charset="-127"/>
                        </a:rPr>
                        <a:t>347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256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287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800" b="1" i="0" u="none" strike="noStrike" dirty="0">
                          <a:solidFill>
                            <a:srgbClr val="000000"/>
                          </a:solidFill>
                          <a:effectLst/>
                          <a:latin typeface="Arial" panose="020B0604020202020204" pitchFamily="34" charset="0"/>
                          <a:ea typeface="맑은 고딕" panose="020B0503020000020004" pitchFamily="50" charset="-127"/>
                        </a:rPr>
                        <a:t>80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186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396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431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439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450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463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noFill/>
                      <a:prstDash val="solid"/>
                      <a:round/>
                      <a:headEnd type="none" w="med" len="med"/>
                      <a:tailEnd type="none" w="med" len="med"/>
                    </a:lnB>
                  </a:tcPr>
                </a:tc>
                <a:extLst>
                  <a:ext uri="{0D108BD9-81ED-4DB2-BD59-A6C34878D82A}">
                    <a16:rowId xmlns:a16="http://schemas.microsoft.com/office/drawing/2014/main" val="985575916"/>
                  </a:ext>
                </a:extLst>
              </a:tr>
              <a:tr h="75521">
                <a:tc>
                  <a:txBody>
                    <a:bodyPr/>
                    <a:lstStyle/>
                    <a:p>
                      <a:pPr algn="l" fontAlgn="ctr"/>
                      <a:endParaRPr lang="en-US" sz="800" b="1" i="0" u="none" strike="noStrike">
                        <a:solidFill>
                          <a:schemeClr val="tx1"/>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noFill/>
                      <a:prstDash val="solid"/>
                      <a:round/>
                      <a:headEnd type="none" w="med" len="med"/>
                      <a:tailEnd type="none" w="med" len="med"/>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인건비성</a:t>
                      </a:r>
                      <a:endParaRPr 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no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300 </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no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152 </a:t>
                      </a:r>
                    </a:p>
                  </a:txBody>
                  <a:tcPr marL="36000" marR="36000" marT="0" marB="0" anchor="ctr">
                    <a:lnL>
                      <a:noFill/>
                    </a:lnL>
                    <a:lnR>
                      <a:noFill/>
                    </a:lnR>
                    <a:lnT>
                      <a:noFill/>
                    </a:lnT>
                    <a:lnB w="6350" cap="flat" cmpd="sng" algn="ctr">
                      <a:no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156 </a:t>
                      </a:r>
                    </a:p>
                  </a:txBody>
                  <a:tcPr marL="36000" marR="36000" marT="0" marB="0" anchor="ctr">
                    <a:lnL>
                      <a:noFill/>
                    </a:lnL>
                    <a:lnR>
                      <a:noFill/>
                    </a:lnR>
                    <a:lnT>
                      <a:noFill/>
                    </a:lnT>
                    <a:lnB w="6350" cap="flat" cmpd="sng" algn="ctr">
                      <a:noFill/>
                      <a:prstDash val="solid"/>
                      <a:round/>
                      <a:headEnd type="none" w="med" len="med"/>
                      <a:tailEnd type="none" w="med" len="med"/>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rPr>
                        <a:t>50 </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no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132 </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no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280 </a:t>
                      </a:r>
                    </a:p>
                  </a:txBody>
                  <a:tcPr marL="36000" marR="36000" marT="0" marB="0" anchor="ctr">
                    <a:lnL>
                      <a:noFill/>
                    </a:lnL>
                    <a:lnR>
                      <a:noFill/>
                    </a:lnR>
                    <a:lnT>
                      <a:noFill/>
                    </a:lnT>
                    <a:lnB w="6350" cap="flat" cmpd="sng" algn="ctr">
                      <a:no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286 </a:t>
                      </a:r>
                    </a:p>
                  </a:txBody>
                  <a:tcPr marL="36000" marR="36000" marT="0" marB="0" anchor="ctr">
                    <a:lnL>
                      <a:noFill/>
                    </a:lnL>
                    <a:lnR>
                      <a:noFill/>
                    </a:lnR>
                    <a:lnT>
                      <a:noFill/>
                    </a:lnT>
                    <a:lnB w="6350" cap="flat" cmpd="sng" algn="ctr">
                      <a:no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292 </a:t>
                      </a:r>
                    </a:p>
                  </a:txBody>
                  <a:tcPr marL="36000" marR="36000" marT="0" marB="0" anchor="ctr">
                    <a:lnL>
                      <a:noFill/>
                    </a:lnL>
                    <a:lnR>
                      <a:noFill/>
                    </a:lnR>
                    <a:lnT>
                      <a:noFill/>
                    </a:lnT>
                    <a:lnB w="6350" cap="flat" cmpd="sng" algn="ctr">
                      <a:no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302 </a:t>
                      </a:r>
                    </a:p>
                  </a:txBody>
                  <a:tcPr marL="36000" marR="36000" marT="0" marB="0" anchor="ctr">
                    <a:lnL>
                      <a:noFill/>
                    </a:lnL>
                    <a:lnR>
                      <a:noFill/>
                    </a:lnR>
                    <a:lnT>
                      <a:noFill/>
                    </a:lnT>
                    <a:lnB w="6350" cap="flat" cmpd="sng" algn="ctr">
                      <a:no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311 </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noFill/>
                      <a:prstDash val="solid"/>
                      <a:round/>
                      <a:headEnd type="none" w="med" len="med"/>
                      <a:tailEnd type="none" w="med" len="med"/>
                    </a:lnB>
                  </a:tcPr>
                </a:tc>
                <a:extLst>
                  <a:ext uri="{0D108BD9-81ED-4DB2-BD59-A6C34878D82A}">
                    <a16:rowId xmlns:a16="http://schemas.microsoft.com/office/drawing/2014/main" val="440654836"/>
                  </a:ext>
                </a:extLst>
              </a:tr>
              <a:tr h="75521">
                <a:tc>
                  <a:txBody>
                    <a:bodyPr/>
                    <a:lstStyle/>
                    <a:p>
                      <a:pPr algn="l" fontAlgn="ctr"/>
                      <a:endParaRPr lang="en-US" sz="800" b="1" i="0" u="none" strike="noStrike">
                        <a:solidFill>
                          <a:schemeClr val="tx1"/>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noFill/>
                      <a:prstDash val="solid"/>
                      <a:round/>
                      <a:headEnd type="none" w="med" len="med"/>
                      <a:tailEnd type="none" w="med" len="med"/>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변동비</a:t>
                      </a:r>
                      <a:endParaRPr lang="en-US" sz="800" b="0" i="0" u="none" strike="noStrike" baseline="3000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no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44 </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no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103 </a:t>
                      </a:r>
                    </a:p>
                  </a:txBody>
                  <a:tcPr marL="36000" marR="36000" marT="0" marB="0" anchor="ctr">
                    <a:lnL>
                      <a:noFill/>
                    </a:lnL>
                    <a:lnR>
                      <a:noFill/>
                    </a:lnR>
                    <a:lnT>
                      <a:noFill/>
                    </a:lnT>
                    <a:lnB w="6350" cap="flat" cmpd="sng" algn="ctr">
                      <a:no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131 </a:t>
                      </a:r>
                    </a:p>
                  </a:txBody>
                  <a:tcPr marL="36000" marR="36000" marT="0" marB="0" anchor="ctr">
                    <a:lnL>
                      <a:noFill/>
                    </a:lnL>
                    <a:lnR>
                      <a:noFill/>
                    </a:lnR>
                    <a:lnT>
                      <a:noFill/>
                    </a:lnT>
                    <a:lnB w="6350" cap="flat" cmpd="sng" algn="ctr">
                      <a:noFill/>
                      <a:prstDash val="solid"/>
                      <a:round/>
                      <a:headEnd type="none" w="med" len="med"/>
                      <a:tailEnd type="none" w="med" len="med"/>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rPr>
                        <a:t>30 </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no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54 </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no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116 </a:t>
                      </a:r>
                    </a:p>
                  </a:txBody>
                  <a:tcPr marL="36000" marR="36000" marT="0" marB="0" anchor="ctr">
                    <a:lnL>
                      <a:noFill/>
                    </a:lnL>
                    <a:lnR>
                      <a:noFill/>
                    </a:lnR>
                    <a:lnT>
                      <a:noFill/>
                    </a:lnT>
                    <a:lnB w="6350" cap="flat" cmpd="sng" algn="ctr">
                      <a:no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145 </a:t>
                      </a:r>
                    </a:p>
                  </a:txBody>
                  <a:tcPr marL="36000" marR="36000" marT="0" marB="0" anchor="ctr">
                    <a:lnL>
                      <a:noFill/>
                    </a:lnL>
                    <a:lnR>
                      <a:noFill/>
                    </a:lnR>
                    <a:lnT>
                      <a:noFill/>
                    </a:lnT>
                    <a:lnB w="6350" cap="flat" cmpd="sng" algn="ctr">
                      <a:no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146 </a:t>
                      </a:r>
                    </a:p>
                  </a:txBody>
                  <a:tcPr marL="36000" marR="36000" marT="0" marB="0" anchor="ctr">
                    <a:lnL>
                      <a:noFill/>
                    </a:lnL>
                    <a:lnR>
                      <a:noFill/>
                    </a:lnR>
                    <a:lnT>
                      <a:noFill/>
                    </a:lnT>
                    <a:lnB w="6350" cap="flat" cmpd="sng" algn="ctr">
                      <a:no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148 </a:t>
                      </a:r>
                    </a:p>
                  </a:txBody>
                  <a:tcPr marL="36000" marR="36000" marT="0" marB="0" anchor="ctr">
                    <a:lnL>
                      <a:noFill/>
                    </a:lnL>
                    <a:lnR>
                      <a:noFill/>
                    </a:lnR>
                    <a:lnT>
                      <a:noFill/>
                    </a:lnT>
                    <a:lnB w="6350" cap="flat" cmpd="sng" algn="ctr">
                      <a:no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151 </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noFill/>
                      <a:prstDash val="solid"/>
                      <a:round/>
                      <a:headEnd type="none" w="med" len="med"/>
                      <a:tailEnd type="none" w="med" len="med"/>
                    </a:lnB>
                  </a:tcPr>
                </a:tc>
                <a:extLst>
                  <a:ext uri="{0D108BD9-81ED-4DB2-BD59-A6C34878D82A}">
                    <a16:rowId xmlns:a16="http://schemas.microsoft.com/office/drawing/2014/main" val="3282493687"/>
                  </a:ext>
                </a:extLst>
              </a:tr>
              <a:tr h="75521">
                <a:tc>
                  <a:txBody>
                    <a:bodyPr/>
                    <a:lstStyle/>
                    <a:p>
                      <a:pPr algn="l" fontAlgn="ctr"/>
                      <a:endParaRPr lang="en-US" sz="800" b="1" i="0" u="none" strike="noStrike">
                        <a:solidFill>
                          <a:schemeClr val="tx1"/>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marL="0" marR="0" lvl="0" indent="0" algn="l" defTabSz="914400" rtl="0" eaLnBrk="1" fontAlgn="ctr" latinLnBrk="1" hangingPunct="1">
                        <a:lnSpc>
                          <a:spcPct val="100000"/>
                        </a:lnSpc>
                        <a:spcBef>
                          <a:spcPts val="0"/>
                        </a:spcBef>
                        <a:spcAft>
                          <a:spcPts val="0"/>
                        </a:spcAft>
                        <a:buClrTx/>
                        <a:buSzTx/>
                        <a:buFontTx/>
                        <a:buNone/>
                        <a:tabLst/>
                        <a:defRPr/>
                      </a:pPr>
                      <a:r>
                        <a:rPr lang="ko-KR" altLang="en-US" sz="800" b="0" i="0" u="none" strike="noStrike" dirty="0">
                          <a:solidFill>
                            <a:srgbClr val="000000"/>
                          </a:solidFill>
                          <a:effectLst/>
                          <a:latin typeface="Arial" panose="020B0604020202020204" pitchFamily="34" charset="0"/>
                          <a:ea typeface="맑은 고딕" panose="020B0503020000020004" pitchFamily="50" charset="-127"/>
                        </a:rPr>
                        <a:t>기타고정비</a:t>
                      </a:r>
                      <a:endParaRPr lang="en-US" altLang="ko-KR" sz="8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3 </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0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rPr>
                        <a:t>0 </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0 </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rPr>
                        <a:t>1 </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729584250"/>
                  </a:ext>
                </a:extLst>
              </a:tr>
            </a:tbl>
          </a:graphicData>
        </a:graphic>
      </p:graphicFrame>
      <p:sp>
        <p:nvSpPr>
          <p:cNvPr id="22" name="직사각형 21">
            <a:extLst>
              <a:ext uri="{FF2B5EF4-FFF2-40B4-BE49-F238E27FC236}">
                <a16:creationId xmlns:a16="http://schemas.microsoft.com/office/drawing/2014/main" id="{F20D84A5-B514-4246-BC9A-CF71E0D41448}"/>
              </a:ext>
            </a:extLst>
          </p:cNvPr>
          <p:cNvSpPr/>
          <p:nvPr/>
        </p:nvSpPr>
        <p:spPr>
          <a:xfrm>
            <a:off x="1572241" y="2460501"/>
            <a:ext cx="7838459" cy="114294"/>
          </a:xfrm>
          <a:prstGeom prst="rect">
            <a:avLst/>
          </a:prstGeom>
          <a:solidFill>
            <a:srgbClr val="FF0000">
              <a:alpha val="20000"/>
            </a:srgbClr>
          </a:solid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직사각형 23">
            <a:extLst>
              <a:ext uri="{FF2B5EF4-FFF2-40B4-BE49-F238E27FC236}">
                <a16:creationId xmlns:a16="http://schemas.microsoft.com/office/drawing/2014/main" id="{69CB2F4A-1D68-4799-A6FA-DCF9CE3D8B15}"/>
              </a:ext>
            </a:extLst>
          </p:cNvPr>
          <p:cNvSpPr/>
          <p:nvPr/>
        </p:nvSpPr>
        <p:spPr>
          <a:xfrm>
            <a:off x="1572242" y="1968357"/>
            <a:ext cx="7838459" cy="114294"/>
          </a:xfrm>
          <a:prstGeom prst="rect">
            <a:avLst/>
          </a:prstGeom>
          <a:solidFill>
            <a:srgbClr val="FF0000">
              <a:alpha val="20000"/>
            </a:srgbClr>
          </a:solid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직사각형 24">
            <a:extLst>
              <a:ext uri="{FF2B5EF4-FFF2-40B4-BE49-F238E27FC236}">
                <a16:creationId xmlns:a16="http://schemas.microsoft.com/office/drawing/2014/main" id="{988FD434-FA1A-419C-846D-7D4DA5F5C5E9}"/>
              </a:ext>
            </a:extLst>
          </p:cNvPr>
          <p:cNvSpPr/>
          <p:nvPr/>
        </p:nvSpPr>
        <p:spPr>
          <a:xfrm>
            <a:off x="1578592" y="2939907"/>
            <a:ext cx="7838459" cy="114294"/>
          </a:xfrm>
          <a:prstGeom prst="rect">
            <a:avLst/>
          </a:prstGeom>
          <a:solidFill>
            <a:srgbClr val="FF0000">
              <a:alpha val="20000"/>
            </a:srgbClr>
          </a:solid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7" name="직사각형 26">
            <a:extLst>
              <a:ext uri="{FF2B5EF4-FFF2-40B4-BE49-F238E27FC236}">
                <a16:creationId xmlns:a16="http://schemas.microsoft.com/office/drawing/2014/main" id="{8AEDF7FE-4C50-488D-9E0A-BD76A22B6BFF}"/>
              </a:ext>
            </a:extLst>
          </p:cNvPr>
          <p:cNvSpPr/>
          <p:nvPr/>
        </p:nvSpPr>
        <p:spPr>
          <a:xfrm>
            <a:off x="647614" y="3413760"/>
            <a:ext cx="910341" cy="172720"/>
          </a:xfrm>
          <a:prstGeom prst="rect">
            <a:avLst/>
          </a:prstGeom>
          <a:solidFill>
            <a:srgbClr val="00338D"/>
          </a:solidFill>
          <a:ln w="635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altLang="ko-KR" sz="900" b="1" dirty="0">
                <a:solidFill>
                  <a:schemeClr val="bg1"/>
                </a:solidFill>
                <a:latin typeface="Arial" panose="020B0604020202020204" pitchFamily="34" charset="0"/>
                <a:cs typeface="Arial" panose="020B0604020202020204" pitchFamily="34" charset="0"/>
              </a:rPr>
              <a:t>Case 2</a:t>
            </a:r>
            <a:endParaRPr lang="ko-KR" altLang="en-US" sz="900" b="1" dirty="0">
              <a:solidFill>
                <a:schemeClr val="bg1"/>
              </a:solidFill>
              <a:latin typeface="Arial" panose="020B0604020202020204" pitchFamily="34" charset="0"/>
              <a:cs typeface="Arial" panose="020B0604020202020204" pitchFamily="34" charset="0"/>
            </a:endParaRPr>
          </a:p>
        </p:txBody>
      </p:sp>
      <p:sp>
        <p:nvSpPr>
          <p:cNvPr id="28" name="직사각형 27">
            <a:extLst>
              <a:ext uri="{FF2B5EF4-FFF2-40B4-BE49-F238E27FC236}">
                <a16:creationId xmlns:a16="http://schemas.microsoft.com/office/drawing/2014/main" id="{2391206C-B7B4-4FF4-BCEF-A373B7DDDC6D}"/>
              </a:ext>
            </a:extLst>
          </p:cNvPr>
          <p:cNvSpPr/>
          <p:nvPr/>
        </p:nvSpPr>
        <p:spPr>
          <a:xfrm>
            <a:off x="5202769" y="3423568"/>
            <a:ext cx="910341" cy="172720"/>
          </a:xfrm>
          <a:prstGeom prst="rect">
            <a:avLst/>
          </a:prstGeom>
          <a:solidFill>
            <a:srgbClr val="00338D"/>
          </a:solidFill>
          <a:ln w="635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altLang="ko-KR" sz="900" b="1" dirty="0">
                <a:solidFill>
                  <a:schemeClr val="bg1"/>
                </a:solidFill>
                <a:latin typeface="Arial" panose="020B0604020202020204" pitchFamily="34" charset="0"/>
                <a:cs typeface="Arial" panose="020B0604020202020204" pitchFamily="34" charset="0"/>
              </a:rPr>
              <a:t>Case 1,2</a:t>
            </a:r>
            <a:endParaRPr lang="ko-KR" altLang="en-US" sz="900"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545500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제목 2">
            <a:extLst>
              <a:ext uri="{FF2B5EF4-FFF2-40B4-BE49-F238E27FC236}">
                <a16:creationId xmlns:a16="http://schemas.microsoft.com/office/drawing/2014/main" id="{EC31AAB1-348F-4B38-BBAE-3ED466156B32}"/>
              </a:ext>
            </a:extLst>
          </p:cNvPr>
          <p:cNvSpPr txBox="1">
            <a:spLocks/>
          </p:cNvSpPr>
          <p:nvPr/>
        </p:nvSpPr>
        <p:spPr>
          <a:xfrm>
            <a:off x="399665" y="496343"/>
            <a:ext cx="8591450" cy="586535"/>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4400" b="1" dirty="0">
                <a:solidFill>
                  <a:srgbClr val="00338D"/>
                </a:solidFill>
                <a:latin typeface="KPMG Extralight" panose="020B0303030202040204" pitchFamily="34" charset="0"/>
              </a:rPr>
              <a:t>Major</a:t>
            </a:r>
            <a:r>
              <a:rPr lang="ko-KR" altLang="en-US" sz="4400" b="1" dirty="0">
                <a:solidFill>
                  <a:srgbClr val="00338D"/>
                </a:solidFill>
                <a:latin typeface="KPMG Extralight" panose="020B0303030202040204" pitchFamily="34" charset="0"/>
              </a:rPr>
              <a:t> </a:t>
            </a:r>
            <a:r>
              <a:rPr lang="en-US" altLang="ko-KR" sz="4400" b="1" dirty="0">
                <a:solidFill>
                  <a:srgbClr val="00338D"/>
                </a:solidFill>
                <a:latin typeface="KPMG Extralight" panose="020B0303030202040204" pitchFamily="34" charset="0"/>
              </a:rPr>
              <a:t>Assumptions (14/17)</a:t>
            </a:r>
          </a:p>
        </p:txBody>
      </p:sp>
      <p:sp>
        <p:nvSpPr>
          <p:cNvPr id="10" name="제목 2">
            <a:extLst>
              <a:ext uri="{FF2B5EF4-FFF2-40B4-BE49-F238E27FC236}">
                <a16:creationId xmlns:a16="http://schemas.microsoft.com/office/drawing/2014/main" id="{3C3ECB29-B165-4523-8AEA-B139D1820DD2}"/>
              </a:ext>
            </a:extLst>
          </p:cNvPr>
          <p:cNvSpPr txBox="1">
            <a:spLocks/>
          </p:cNvSpPr>
          <p:nvPr/>
        </p:nvSpPr>
        <p:spPr>
          <a:xfrm>
            <a:off x="399665" y="227197"/>
            <a:ext cx="8591450" cy="273424"/>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2500" b="1">
                <a:solidFill>
                  <a:srgbClr val="00338D"/>
                </a:solidFill>
                <a:latin typeface="KPMG Extralight" panose="020B0303030202040204" pitchFamily="34" charset="0"/>
              </a:rPr>
              <a:t>Assumptions &amp; Results</a:t>
            </a:r>
          </a:p>
        </p:txBody>
      </p:sp>
      <p:sp>
        <p:nvSpPr>
          <p:cNvPr id="23" name="Rectangle 41">
            <a:extLst>
              <a:ext uri="{FF2B5EF4-FFF2-40B4-BE49-F238E27FC236}">
                <a16:creationId xmlns:a16="http://schemas.microsoft.com/office/drawing/2014/main" id="{93D674CF-A236-4C36-856E-A809C9B90530}"/>
              </a:ext>
            </a:extLst>
          </p:cNvPr>
          <p:cNvSpPr>
            <a:spLocks noChangeArrowheads="1"/>
          </p:cNvSpPr>
          <p:nvPr/>
        </p:nvSpPr>
        <p:spPr bwMode="auto">
          <a:xfrm>
            <a:off x="495300" y="1099709"/>
            <a:ext cx="3763131" cy="360000"/>
          </a:xfrm>
          <a:prstGeom prst="rect">
            <a:avLst/>
          </a:prstGeom>
          <a:noFill/>
          <a:ln w="9525">
            <a:noFill/>
            <a:miter lim="800000"/>
            <a:headEnd/>
            <a:tailEnd/>
          </a:ln>
        </p:spPr>
        <p:txBody>
          <a:bodyPr lIns="0" tIns="0" rIns="0" bIns="0" anchor="ctr"/>
          <a:lstStyle/>
          <a:p>
            <a:pPr fontAlgn="base">
              <a:lnSpc>
                <a:spcPct val="120000"/>
              </a:lnSpc>
              <a:spcBef>
                <a:spcPct val="0"/>
              </a:spcBef>
              <a:spcAft>
                <a:spcPct val="0"/>
              </a:spcAft>
            </a:pPr>
            <a:r>
              <a:rPr lang="ko-KR" altLang="en-US" sz="1200" b="1">
                <a:solidFill>
                  <a:srgbClr val="00338D"/>
                </a:solidFill>
                <a:latin typeface="Arial" panose="020B0604020202020204" pitchFamily="34" charset="0"/>
                <a:cs typeface="Arial" panose="020B0604020202020204" pitchFamily="34" charset="0"/>
              </a:rPr>
              <a:t>▌</a:t>
            </a:r>
            <a:r>
              <a:rPr lang="en-US" altLang="ko-KR" sz="1200" b="1">
                <a:solidFill>
                  <a:srgbClr val="00338D"/>
                </a:solidFill>
                <a:latin typeface="Arial" panose="020B0604020202020204" pitchFamily="34" charset="0"/>
                <a:cs typeface="Arial" panose="020B0604020202020204" pitchFamily="34" charset="0"/>
              </a:rPr>
              <a:t>SG&amp;A_</a:t>
            </a:r>
            <a:r>
              <a:rPr lang="ko-KR" altLang="en-US" sz="1200" b="1">
                <a:solidFill>
                  <a:srgbClr val="00338D"/>
                </a:solidFill>
                <a:latin typeface="Arial" panose="020B0604020202020204" pitchFamily="34" charset="0"/>
                <a:cs typeface="Arial" panose="020B0604020202020204" pitchFamily="34" charset="0"/>
              </a:rPr>
              <a:t>기타고정비</a:t>
            </a:r>
            <a:endParaRPr lang="en-US" altLang="ko-KR" sz="1400" b="1">
              <a:solidFill>
                <a:srgbClr val="00338D"/>
              </a:solidFill>
              <a:latin typeface="Arial" panose="020B0604020202020204" pitchFamily="34" charset="0"/>
              <a:cs typeface="Arial" panose="020B0604020202020204" pitchFamily="34" charset="0"/>
            </a:endParaRPr>
          </a:p>
        </p:txBody>
      </p:sp>
      <p:sp>
        <p:nvSpPr>
          <p:cNvPr id="26" name="직사각형 25">
            <a:extLst>
              <a:ext uri="{FF2B5EF4-FFF2-40B4-BE49-F238E27FC236}">
                <a16:creationId xmlns:a16="http://schemas.microsoft.com/office/drawing/2014/main" id="{516F3D39-6891-4F7E-A35B-B57EF537D319}"/>
              </a:ext>
            </a:extLst>
          </p:cNvPr>
          <p:cNvSpPr/>
          <p:nvPr/>
        </p:nvSpPr>
        <p:spPr>
          <a:xfrm>
            <a:off x="495299" y="3498173"/>
            <a:ext cx="4356101" cy="2602780"/>
          </a:xfrm>
          <a:prstGeom prst="rect">
            <a:avLst/>
          </a:prstGeom>
          <a:noFill/>
          <a:ln w="635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t"/>
          <a:lstStyle/>
          <a:p>
            <a:r>
              <a:rPr lang="en-US" altLang="ko-KR" sz="900">
                <a:solidFill>
                  <a:schemeClr val="bg1"/>
                </a:solidFill>
              </a:rPr>
              <a:t>Dd</a:t>
            </a:r>
          </a:p>
          <a:p>
            <a:pPr marL="171450" indent="-171450">
              <a:buClr>
                <a:srgbClr val="00338D"/>
              </a:buClr>
              <a:buFont typeface="Wingdings" panose="05000000000000000000" pitchFamily="2" charset="2"/>
              <a:buChar char="§"/>
            </a:pPr>
            <a:r>
              <a:rPr lang="ko-KR" altLang="en-US" sz="900" b="1">
                <a:solidFill>
                  <a:schemeClr val="tx1"/>
                </a:solidFill>
              </a:rPr>
              <a:t>기타고정비 가정</a:t>
            </a:r>
            <a:endParaRPr lang="en-US" altLang="ko-KR" sz="900" b="1">
              <a:solidFill>
                <a:schemeClr val="tx1"/>
              </a:solidFill>
            </a:endParaRPr>
          </a:p>
          <a:p>
            <a:pPr>
              <a:buClr>
                <a:srgbClr val="00338D"/>
              </a:buClr>
            </a:pPr>
            <a:r>
              <a:rPr lang="ko-KR" altLang="en-US" sz="900" err="1">
                <a:solidFill>
                  <a:schemeClr val="tx1"/>
                </a:solidFill>
              </a:rPr>
              <a:t>세금과공과금</a:t>
            </a:r>
            <a:r>
              <a:rPr lang="en-US" altLang="ko-KR" sz="900">
                <a:solidFill>
                  <a:schemeClr val="tx1"/>
                </a:solidFill>
              </a:rPr>
              <a:t>, </a:t>
            </a:r>
            <a:r>
              <a:rPr lang="ko-KR" altLang="en-US" sz="900">
                <a:solidFill>
                  <a:schemeClr val="tx1"/>
                </a:solidFill>
              </a:rPr>
              <a:t>지급수수료</a:t>
            </a:r>
            <a:r>
              <a:rPr lang="en-US" altLang="ko-KR" sz="900">
                <a:solidFill>
                  <a:schemeClr val="tx1"/>
                </a:solidFill>
              </a:rPr>
              <a:t>, </a:t>
            </a:r>
            <a:r>
              <a:rPr lang="ko-KR" altLang="en-US" sz="900">
                <a:solidFill>
                  <a:schemeClr val="tx1"/>
                </a:solidFill>
              </a:rPr>
              <a:t>지급수수료</a:t>
            </a:r>
            <a:r>
              <a:rPr lang="en-US" altLang="ko-KR" sz="900">
                <a:solidFill>
                  <a:schemeClr val="tx1"/>
                </a:solidFill>
              </a:rPr>
              <a:t>(</a:t>
            </a:r>
            <a:r>
              <a:rPr lang="ko-KR" altLang="en-US" sz="900">
                <a:solidFill>
                  <a:schemeClr val="tx1"/>
                </a:solidFill>
              </a:rPr>
              <a:t>기타</a:t>
            </a:r>
            <a:r>
              <a:rPr lang="en-US" altLang="ko-KR" sz="900">
                <a:solidFill>
                  <a:schemeClr val="tx1"/>
                </a:solidFill>
              </a:rPr>
              <a:t>)</a:t>
            </a:r>
            <a:r>
              <a:rPr lang="ko-KR" altLang="en-US" sz="900">
                <a:solidFill>
                  <a:schemeClr val="tx1"/>
                </a:solidFill>
              </a:rPr>
              <a:t>로 구성됨</a:t>
            </a:r>
            <a:endParaRPr lang="en-US" altLang="ko-KR" sz="900">
              <a:solidFill>
                <a:schemeClr val="tx1"/>
              </a:solidFill>
            </a:endParaRPr>
          </a:p>
          <a:p>
            <a:pPr marL="266700" marR="0" lvl="0" indent="-180975" algn="l" defTabSz="914400" rtl="0" eaLnBrk="1" fontAlgn="auto" latinLnBrk="1" hangingPunct="1">
              <a:lnSpc>
                <a:spcPct val="100000"/>
              </a:lnSpc>
              <a:spcBef>
                <a:spcPts val="600"/>
              </a:spcBef>
              <a:spcAft>
                <a:spcPts val="0"/>
              </a:spcAft>
              <a:buClr>
                <a:srgbClr val="00338D"/>
              </a:buClr>
              <a:buSzTx/>
              <a:buFont typeface="Wingdings" panose="05000000000000000000" pitchFamily="2" charset="2"/>
              <a:buChar char="ü"/>
              <a:tabLst/>
              <a:defRPr/>
            </a:pPr>
            <a:r>
              <a:rPr kumimoji="0" lang="ko-KR" altLang="en-US" sz="900" b="1" i="0" u="none" strike="noStrike" kern="0" cap="none" spc="0" normalizeH="0" baseline="0" noProof="0" err="1">
                <a:ln>
                  <a:noFill/>
                </a:ln>
                <a:solidFill>
                  <a:srgbClr val="000000"/>
                </a:solidFill>
                <a:effectLst/>
                <a:uLnTx/>
                <a:uFillTx/>
                <a:latin typeface="Arial" panose="020B0604020202020204" pitchFamily="34" charset="0"/>
                <a:ea typeface="+mn-ea"/>
                <a:cs typeface="Arial" panose="020B0604020202020204" pitchFamily="34" charset="0"/>
              </a:rPr>
              <a:t>세금과공과금</a:t>
            </a:r>
            <a:r>
              <a:rPr kumimoji="0" lang="ko-KR" altLang="en-US" sz="900" b="1" i="0" u="none"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 가정</a:t>
            </a:r>
            <a:endParaRPr lang="en-US" altLang="ko-KR" sz="900" b="1" kern="0">
              <a:solidFill>
                <a:srgbClr val="000000"/>
              </a:solidFill>
              <a:latin typeface="Arial" panose="020B0604020202020204" pitchFamily="34" charset="0"/>
              <a:cs typeface="Arial" panose="020B0604020202020204" pitchFamily="34" charset="0"/>
            </a:endParaRPr>
          </a:p>
          <a:p>
            <a:pPr marL="361950" marR="0" lvl="0" indent="-180975" algn="l" defTabSz="914400" rtl="0" eaLnBrk="1" fontAlgn="auto" latinLnBrk="1" hangingPunct="1">
              <a:lnSpc>
                <a:spcPct val="100000"/>
              </a:lnSpc>
              <a:spcBef>
                <a:spcPts val="600"/>
              </a:spcBef>
              <a:spcAft>
                <a:spcPts val="0"/>
              </a:spcAft>
              <a:buClr>
                <a:srgbClr val="00338D"/>
              </a:buClr>
              <a:buSzTx/>
              <a:buFont typeface="Wingdings" panose="05000000000000000000" pitchFamily="2" charset="2"/>
              <a:buChar char="Ø"/>
              <a:tabLst/>
              <a:defRPr/>
            </a:pPr>
            <a:r>
              <a:rPr kumimoji="0" lang="ko-KR" altLang="en-US" sz="900" i="0" u="none"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주민세 지급 금액으로 과거 </a:t>
            </a:r>
            <a:r>
              <a:rPr lang="ko-KR" altLang="en-US" sz="900" kern="0">
                <a:solidFill>
                  <a:srgbClr val="000000"/>
                </a:solidFill>
                <a:latin typeface="Arial" panose="020B0604020202020204" pitchFamily="34" charset="0"/>
                <a:cs typeface="Arial" panose="020B0604020202020204" pitchFamily="34" charset="0"/>
              </a:rPr>
              <a:t>동일한 금액이 발생함에 따라 향후에도 동일한 금액이 지출될 것으로 가정</a:t>
            </a:r>
            <a:endParaRPr kumimoji="0" lang="en-US" altLang="ko-KR" sz="900" i="0" u="none"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266700" marR="0" lvl="0" indent="-180975" algn="l" defTabSz="914400" rtl="0" eaLnBrk="1" fontAlgn="auto" latinLnBrk="1" hangingPunct="1">
              <a:lnSpc>
                <a:spcPct val="100000"/>
              </a:lnSpc>
              <a:spcBef>
                <a:spcPts val="600"/>
              </a:spcBef>
              <a:spcAft>
                <a:spcPts val="0"/>
              </a:spcAft>
              <a:buClr>
                <a:srgbClr val="00338D"/>
              </a:buClr>
              <a:buSzTx/>
              <a:buFont typeface="Wingdings" panose="05000000000000000000" pitchFamily="2" charset="2"/>
              <a:buChar char="ü"/>
              <a:tabLst/>
              <a:defRPr/>
            </a:pPr>
            <a:r>
              <a:rPr kumimoji="0" lang="ko-KR" altLang="en-US" sz="900" b="1" i="0" u="none"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지급수수료</a:t>
            </a:r>
            <a:r>
              <a:rPr kumimoji="0" lang="en-US" altLang="ko-KR" sz="900" b="1" i="0" u="none"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1" i="0" u="none"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지급수수료</a:t>
            </a:r>
            <a:r>
              <a:rPr kumimoji="0" lang="en-US" altLang="ko-KR" sz="900" b="1" i="0" u="none"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a:t>
            </a:r>
            <a:r>
              <a:rPr kumimoji="0" lang="ko-KR" altLang="en-US" sz="900" b="1" i="0" u="none"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기타</a:t>
            </a:r>
            <a:r>
              <a:rPr kumimoji="0" lang="en-US" altLang="ko-KR" sz="900" b="1" i="0" u="none"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a:t>
            </a:r>
          </a:p>
          <a:p>
            <a:pPr marL="361950" marR="0" lvl="0" indent="-180975" algn="l" defTabSz="914400" rtl="0" eaLnBrk="1" fontAlgn="auto" latinLnBrk="1" hangingPunct="1">
              <a:lnSpc>
                <a:spcPct val="100000"/>
              </a:lnSpc>
              <a:spcBef>
                <a:spcPts val="600"/>
              </a:spcBef>
              <a:spcAft>
                <a:spcPts val="0"/>
              </a:spcAft>
              <a:buClr>
                <a:srgbClr val="00338D"/>
              </a:buClr>
              <a:buSzTx/>
              <a:buFont typeface="Wingdings" panose="05000000000000000000" pitchFamily="2" charset="2"/>
              <a:buChar char="Ø"/>
              <a:tabLst/>
              <a:defRPr/>
            </a:pPr>
            <a:r>
              <a:rPr kumimoji="0" lang="ko-KR" altLang="en-US" sz="900" i="0" u="none"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과거 </a:t>
            </a:r>
            <a:r>
              <a:rPr kumimoji="0" lang="en-US" altLang="ko-KR" sz="900" i="0" u="none"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3</a:t>
            </a:r>
            <a:r>
              <a:rPr kumimoji="0" lang="ko-KR" altLang="en-US" sz="900" i="0" u="none"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개년 평균 발생금액에 </a:t>
            </a:r>
            <a:r>
              <a:rPr lang="en-US" altLang="ko-KR" sz="900" kern="0">
                <a:solidFill>
                  <a:srgbClr val="000000"/>
                </a:solidFill>
                <a:latin typeface="Arial" panose="020B0604020202020204" pitchFamily="34" charset="0"/>
                <a:cs typeface="Arial" panose="020B0604020202020204" pitchFamily="34" charset="0"/>
              </a:rPr>
              <a:t>EIU </a:t>
            </a:r>
            <a:r>
              <a:rPr lang="ko-KR" altLang="en-US" sz="900" kern="0">
                <a:solidFill>
                  <a:srgbClr val="000000"/>
                </a:solidFill>
                <a:latin typeface="Arial" panose="020B0604020202020204" pitchFamily="34" charset="0"/>
                <a:cs typeface="Arial" panose="020B0604020202020204" pitchFamily="34" charset="0"/>
              </a:rPr>
              <a:t>상 한국 예상 소비자물가 상승률을 고려하여 연도별 금액을 추정함</a:t>
            </a:r>
            <a:endParaRPr kumimoji="0" lang="en-US" altLang="ko-KR" sz="900" i="0" u="none"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171450" indent="-171450">
              <a:buClr>
                <a:srgbClr val="00338D"/>
              </a:buClr>
              <a:buFont typeface="Wingdings" panose="05000000000000000000" pitchFamily="2" charset="2"/>
              <a:buChar char="§"/>
            </a:pPr>
            <a:endParaRPr lang="en-US" altLang="ko-KR" sz="800" b="1">
              <a:solidFill>
                <a:schemeClr val="tx1"/>
              </a:solidFill>
            </a:endParaRPr>
          </a:p>
          <a:p>
            <a:pPr marL="266700" indent="-171450">
              <a:buFont typeface="Wingdings" panose="05000000000000000000" pitchFamily="2" charset="2"/>
              <a:buChar char="ü"/>
            </a:pPr>
            <a:endParaRPr lang="en-US" altLang="ko-KR" sz="800">
              <a:solidFill>
                <a:schemeClr val="tx1"/>
              </a:solidFill>
              <a:latin typeface="Arial" panose="020B0604020202020204" pitchFamily="34" charset="0"/>
              <a:cs typeface="Arial" panose="020B0604020202020204" pitchFamily="34" charset="0"/>
            </a:endParaRPr>
          </a:p>
          <a:p>
            <a:pPr marL="95250"/>
            <a:endParaRPr lang="en-US" altLang="ko-KR" sz="800">
              <a:solidFill>
                <a:schemeClr val="tx1"/>
              </a:solidFill>
              <a:latin typeface="Arial" panose="020B0604020202020204" pitchFamily="34" charset="0"/>
              <a:cs typeface="Arial" panose="020B0604020202020204" pitchFamily="34" charset="0"/>
            </a:endParaRPr>
          </a:p>
          <a:p>
            <a:pPr marL="266700" indent="-171450">
              <a:buFont typeface="Wingdings" panose="05000000000000000000" pitchFamily="2" charset="2"/>
              <a:buChar char="ü"/>
            </a:pPr>
            <a:endParaRPr kumimoji="0" lang="en-US" altLang="ko-KR" sz="800" b="0" i="0" u="none"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266700" indent="-171450">
              <a:buFont typeface="Wingdings" panose="05000000000000000000" pitchFamily="2" charset="2"/>
              <a:buChar char="ü"/>
            </a:pPr>
            <a:endParaRPr lang="ko-KR" altLang="en-US" sz="900" err="1">
              <a:solidFill>
                <a:schemeClr val="tx1"/>
              </a:solidFill>
              <a:latin typeface="Arial" panose="020B0604020202020204" pitchFamily="34" charset="0"/>
              <a:cs typeface="Arial" panose="020B0604020202020204" pitchFamily="34" charset="0"/>
            </a:endParaRPr>
          </a:p>
        </p:txBody>
      </p:sp>
      <p:sp>
        <p:nvSpPr>
          <p:cNvPr id="31" name="직사각형 30">
            <a:extLst>
              <a:ext uri="{FF2B5EF4-FFF2-40B4-BE49-F238E27FC236}">
                <a16:creationId xmlns:a16="http://schemas.microsoft.com/office/drawing/2014/main" id="{6E41208B-C894-4055-9693-9F14BD11EE06}"/>
              </a:ext>
            </a:extLst>
          </p:cNvPr>
          <p:cNvSpPr/>
          <p:nvPr/>
        </p:nvSpPr>
        <p:spPr>
          <a:xfrm>
            <a:off x="5054600" y="3498172"/>
            <a:ext cx="4356101" cy="2602781"/>
          </a:xfrm>
          <a:prstGeom prst="rect">
            <a:avLst/>
          </a:prstGeom>
          <a:noFill/>
          <a:ln w="635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t"/>
          <a:lstStyle/>
          <a:p>
            <a:r>
              <a:rPr lang="en-US" altLang="ko-KR" sz="800" dirty="0">
                <a:solidFill>
                  <a:schemeClr val="bg1"/>
                </a:solidFill>
              </a:rPr>
              <a:t>Dd</a:t>
            </a:r>
          </a:p>
          <a:p>
            <a:pPr marL="171450" indent="-171450">
              <a:buFont typeface="Wingdings" panose="05000000000000000000" pitchFamily="2" charset="2"/>
              <a:buChar char="§"/>
            </a:pPr>
            <a:r>
              <a:rPr lang="ko-KR" altLang="en-US" sz="900" b="1" dirty="0">
                <a:solidFill>
                  <a:schemeClr val="tx1"/>
                </a:solidFill>
              </a:rPr>
              <a:t>기타고정비 가정</a:t>
            </a:r>
            <a:endParaRPr lang="en-US" altLang="ko-KR" sz="900" b="1" dirty="0">
              <a:solidFill>
                <a:schemeClr val="tx1"/>
              </a:solidFill>
            </a:endParaRPr>
          </a:p>
          <a:p>
            <a:pPr marL="266700" marR="0" lvl="0" indent="-180975" algn="l" defTabSz="914400" rtl="0" eaLnBrk="1" fontAlgn="auto" latinLnBrk="1" hangingPunct="1">
              <a:lnSpc>
                <a:spcPct val="100000"/>
              </a:lnSpc>
              <a:spcBef>
                <a:spcPts val="600"/>
              </a:spcBef>
              <a:spcAft>
                <a:spcPts val="0"/>
              </a:spcAft>
              <a:buClr>
                <a:srgbClr val="00338D"/>
              </a:buClr>
              <a:buSzTx/>
              <a:buFont typeface="Wingdings" panose="05000000000000000000" pitchFamily="2" charset="2"/>
              <a:buChar char="ü"/>
              <a:tabLst/>
              <a:defRPr/>
            </a:pPr>
            <a:r>
              <a:rPr kumimoji="0" lang="ko-KR" altLang="en-US" sz="900" b="1" i="0" u="none" strike="noStrike" kern="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세금과공과금</a:t>
            </a:r>
            <a:r>
              <a:rPr kumimoji="0" lang="ko-KR" altLang="en-US" sz="900" b="1"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가정</a:t>
            </a:r>
            <a:endParaRPr lang="en-US" altLang="ko-KR" sz="900" b="1" kern="0" dirty="0">
              <a:solidFill>
                <a:srgbClr val="000000"/>
              </a:solidFill>
              <a:latin typeface="Arial" panose="020B0604020202020204" pitchFamily="34" charset="0"/>
              <a:cs typeface="Arial" panose="020B0604020202020204" pitchFamily="34" charset="0"/>
            </a:endParaRPr>
          </a:p>
          <a:p>
            <a:pPr marL="361950" marR="0" lvl="0" indent="-180975" algn="l" defTabSz="914400" rtl="0" eaLnBrk="1" fontAlgn="auto" latinLnBrk="1" hangingPunct="1">
              <a:lnSpc>
                <a:spcPct val="100000"/>
              </a:lnSpc>
              <a:spcBef>
                <a:spcPts val="600"/>
              </a:spcBef>
              <a:spcAft>
                <a:spcPts val="0"/>
              </a:spcAft>
              <a:buClr>
                <a:srgbClr val="00338D"/>
              </a:buClr>
              <a:buSzTx/>
              <a:buFont typeface="Wingdings" panose="05000000000000000000" pitchFamily="2" charset="2"/>
              <a:buChar char="Ø"/>
              <a:tabLst/>
              <a:defRPr/>
            </a:pPr>
            <a:r>
              <a:rPr kumimoji="0" lang="ko-KR" altLang="en-US" sz="90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해외에서 발생하지 않을 것으로 </a:t>
            </a:r>
            <a:r>
              <a:rPr lang="ko-KR" altLang="en-US" sz="900" kern="0" dirty="0">
                <a:solidFill>
                  <a:srgbClr val="000000"/>
                </a:solidFill>
                <a:latin typeface="Arial" panose="020B0604020202020204" pitchFamily="34" charset="0"/>
                <a:cs typeface="Arial" panose="020B0604020202020204" pitchFamily="34" charset="0"/>
              </a:rPr>
              <a:t>가정함</a:t>
            </a:r>
            <a:endParaRPr kumimoji="0" lang="en-US" altLang="ko-KR" sz="90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266700" marR="0" lvl="0" indent="-180975" algn="l" defTabSz="914400" rtl="0" eaLnBrk="1" fontAlgn="auto" latinLnBrk="1" hangingPunct="1">
              <a:lnSpc>
                <a:spcPct val="100000"/>
              </a:lnSpc>
              <a:spcBef>
                <a:spcPts val="600"/>
              </a:spcBef>
              <a:spcAft>
                <a:spcPts val="0"/>
              </a:spcAft>
              <a:buClr>
                <a:srgbClr val="00338D"/>
              </a:buClr>
              <a:buSzTx/>
              <a:buFont typeface="Wingdings" panose="05000000000000000000" pitchFamily="2" charset="2"/>
              <a:buChar char="ü"/>
              <a:tabLst/>
              <a:defRPr/>
            </a:pPr>
            <a:r>
              <a:rPr kumimoji="0" lang="ko-KR" altLang="en-US" sz="900" b="1"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지급수수료</a:t>
            </a:r>
            <a:r>
              <a:rPr kumimoji="0" lang="en-US" altLang="ko-KR" sz="900" b="1"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1"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지급수수료</a:t>
            </a:r>
            <a:r>
              <a:rPr kumimoji="0" lang="en-US" altLang="ko-KR" sz="900" b="1"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t>
            </a:r>
            <a:r>
              <a:rPr kumimoji="0" lang="ko-KR" altLang="en-US" sz="900" b="1"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기타</a:t>
            </a:r>
            <a:r>
              <a:rPr kumimoji="0" lang="en-US" altLang="ko-KR" sz="900" b="1"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t>
            </a:r>
          </a:p>
          <a:p>
            <a:pPr marL="361950" marR="0" lvl="0" indent="-180975" algn="l" defTabSz="914400" rtl="0" eaLnBrk="1" fontAlgn="auto" latinLnBrk="1" hangingPunct="1">
              <a:lnSpc>
                <a:spcPct val="100000"/>
              </a:lnSpc>
              <a:spcBef>
                <a:spcPts val="600"/>
              </a:spcBef>
              <a:spcAft>
                <a:spcPts val="0"/>
              </a:spcAft>
              <a:buClr>
                <a:srgbClr val="00338D"/>
              </a:buClr>
              <a:buSzTx/>
              <a:buFont typeface="Wingdings" panose="05000000000000000000" pitchFamily="2" charset="2"/>
              <a:buChar char="Ø"/>
              <a:tabLst/>
              <a:defRPr/>
            </a:pPr>
            <a:r>
              <a:rPr kumimoji="0" lang="ko-KR" altLang="en-US" sz="90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과거 </a:t>
            </a:r>
            <a:r>
              <a:rPr kumimoji="0" lang="en-US" altLang="ko-KR" sz="90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3</a:t>
            </a:r>
            <a:r>
              <a:rPr kumimoji="0" lang="ko-KR" altLang="en-US" sz="90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개년 평균발생에 </a:t>
            </a:r>
            <a:r>
              <a:rPr lang="en-US" altLang="ko-KR" sz="900" kern="0" dirty="0">
                <a:solidFill>
                  <a:srgbClr val="000000"/>
                </a:solidFill>
                <a:latin typeface="Arial" panose="020B0604020202020204" pitchFamily="34" charset="0"/>
                <a:cs typeface="Arial" panose="020B0604020202020204" pitchFamily="34" charset="0"/>
              </a:rPr>
              <a:t>EIU </a:t>
            </a:r>
            <a:r>
              <a:rPr lang="ko-KR" altLang="en-US" sz="900" kern="0" dirty="0">
                <a:solidFill>
                  <a:srgbClr val="000000"/>
                </a:solidFill>
                <a:latin typeface="Arial" panose="020B0604020202020204" pitchFamily="34" charset="0"/>
                <a:cs typeface="Arial" panose="020B0604020202020204" pitchFamily="34" charset="0"/>
              </a:rPr>
              <a:t>상 미국 예상 소비자물가 상승률을 고려하여 연도별 금액을 추정함</a:t>
            </a:r>
            <a:endParaRPr kumimoji="0" lang="en-US" altLang="ko-KR" sz="90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171450" indent="-171450">
              <a:buFont typeface="Wingdings" panose="05000000000000000000" pitchFamily="2" charset="2"/>
              <a:buChar char="§"/>
            </a:pPr>
            <a:endParaRPr lang="en-US" altLang="ko-KR" sz="800" b="1" dirty="0">
              <a:solidFill>
                <a:schemeClr val="tx1"/>
              </a:solidFill>
            </a:endParaRPr>
          </a:p>
          <a:p>
            <a:pPr marL="171450" indent="-171450">
              <a:buFont typeface="Wingdings" panose="05000000000000000000" pitchFamily="2" charset="2"/>
              <a:buChar char="§"/>
            </a:pPr>
            <a:endParaRPr lang="en-US" altLang="ko-KR" sz="800" b="1" dirty="0">
              <a:solidFill>
                <a:schemeClr val="tx1"/>
              </a:solidFill>
            </a:endParaRPr>
          </a:p>
          <a:p>
            <a:pPr marL="85725" marR="0" lvl="0" algn="l" defTabSz="914400" rtl="0" eaLnBrk="1" fontAlgn="auto" latinLnBrk="1" hangingPunct="1">
              <a:lnSpc>
                <a:spcPct val="100000"/>
              </a:lnSpc>
              <a:spcBef>
                <a:spcPts val="600"/>
              </a:spcBef>
              <a:spcAft>
                <a:spcPts val="0"/>
              </a:spcAft>
              <a:buClr>
                <a:srgbClr val="00338D"/>
              </a:buClr>
              <a:buSzTx/>
              <a:tabLst/>
              <a:defRPr/>
            </a:pPr>
            <a:endParaRPr lang="en-US" altLang="ko-KR" sz="800" kern="0" dirty="0">
              <a:solidFill>
                <a:srgbClr val="000000"/>
              </a:solidFill>
              <a:latin typeface="Arial" panose="020B0604020202020204" pitchFamily="34" charset="0"/>
              <a:cs typeface="Arial" panose="020B0604020202020204" pitchFamily="34" charset="0"/>
            </a:endParaRPr>
          </a:p>
          <a:p>
            <a:pPr marL="358775" marR="0" lvl="0" indent="-180975" algn="l" defTabSz="914400" rtl="0" eaLnBrk="1" fontAlgn="auto" latinLnBrk="1" hangingPunct="1">
              <a:lnSpc>
                <a:spcPct val="100000"/>
              </a:lnSpc>
              <a:spcBef>
                <a:spcPts val="600"/>
              </a:spcBef>
              <a:spcAft>
                <a:spcPts val="0"/>
              </a:spcAft>
              <a:buClr>
                <a:srgbClr val="00338D"/>
              </a:buClr>
              <a:buSzTx/>
              <a:buFont typeface="Wingdings" panose="05000000000000000000" pitchFamily="2" charset="2"/>
              <a:buChar char="Ø"/>
              <a:tabLst/>
              <a:defRPr/>
            </a:pPr>
            <a:endParaRPr kumimoji="0" lang="en-US" altLang="ko-KR" sz="80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95250"/>
            <a:r>
              <a:rPr lang="en-US" altLang="ko-KR" sz="800" dirty="0">
                <a:solidFill>
                  <a:schemeClr val="tx1"/>
                </a:solidFill>
                <a:latin typeface="Arial" panose="020B0604020202020204" pitchFamily="34" charset="0"/>
                <a:cs typeface="Arial" panose="020B0604020202020204" pitchFamily="34" charset="0"/>
              </a:rPr>
              <a:t> </a:t>
            </a:r>
            <a:endParaRPr lang="ko-KR" altLang="en-US" sz="800" dirty="0">
              <a:solidFill>
                <a:schemeClr val="tx1"/>
              </a:solidFill>
              <a:latin typeface="Arial" panose="020B0604020202020204" pitchFamily="34" charset="0"/>
              <a:cs typeface="Arial" panose="020B0604020202020204" pitchFamily="34" charset="0"/>
            </a:endParaRPr>
          </a:p>
        </p:txBody>
      </p:sp>
      <p:sp>
        <p:nvSpPr>
          <p:cNvPr id="16" name="TextBox 15">
            <a:extLst>
              <a:ext uri="{FF2B5EF4-FFF2-40B4-BE49-F238E27FC236}">
                <a16:creationId xmlns:a16="http://schemas.microsoft.com/office/drawing/2014/main" id="{A554318B-EA29-42A3-8907-E36FB3D72101}"/>
              </a:ext>
            </a:extLst>
          </p:cNvPr>
          <p:cNvSpPr txBox="1"/>
          <p:nvPr/>
        </p:nvSpPr>
        <p:spPr>
          <a:xfrm>
            <a:off x="5135482" y="1342615"/>
            <a:ext cx="4275218" cy="126364"/>
          </a:xfrm>
          <a:prstGeom prst="rect">
            <a:avLst/>
          </a:prstGeom>
          <a:noFill/>
        </p:spPr>
        <p:txBody>
          <a:bodyPr wrap="square" lIns="0" tIns="0" rIns="0" bIns="0" rtlCol="0">
            <a:spAutoFit/>
          </a:bodyPr>
          <a:lstStyle/>
          <a:p>
            <a:pPr algn="r"/>
            <a:r>
              <a:rPr lang="en-US" altLang="ko-KR" sz="800" dirty="0">
                <a:latin typeface="Arial" panose="020B0604020202020204" pitchFamily="34" charset="0"/>
                <a:ea typeface="+mj-ea"/>
                <a:cs typeface="Arial" panose="020B0604020202020204" pitchFamily="34" charset="0"/>
              </a:rPr>
              <a:t>(Source: </a:t>
            </a:r>
            <a:r>
              <a:rPr lang="ko-KR" altLang="en-US" sz="800" dirty="0">
                <a:latin typeface="Arial" panose="020B0604020202020204" pitchFamily="34" charset="0"/>
                <a:ea typeface="+mj-ea"/>
                <a:cs typeface="Arial" panose="020B0604020202020204" pitchFamily="34" charset="0"/>
              </a:rPr>
              <a:t>사업부 제시 자료</a:t>
            </a:r>
            <a:r>
              <a:rPr lang="en-US" altLang="ko-KR" sz="800" dirty="0">
                <a:latin typeface="Arial" panose="020B0604020202020204" pitchFamily="34" charset="0"/>
                <a:ea typeface="+mj-ea"/>
                <a:cs typeface="Arial" panose="020B0604020202020204" pitchFamily="34" charset="0"/>
              </a:rPr>
              <a:t>, KPMG Analysis)</a:t>
            </a:r>
          </a:p>
        </p:txBody>
      </p:sp>
      <p:graphicFrame>
        <p:nvGraphicFramePr>
          <p:cNvPr id="18" name="표 17">
            <a:extLst>
              <a:ext uri="{FF2B5EF4-FFF2-40B4-BE49-F238E27FC236}">
                <a16:creationId xmlns:a16="http://schemas.microsoft.com/office/drawing/2014/main" id="{4D98D2B3-3232-4A9D-9BE7-98ACC579E209}"/>
              </a:ext>
            </a:extLst>
          </p:cNvPr>
          <p:cNvGraphicFramePr>
            <a:graphicFrameLocks noGrp="1"/>
          </p:cNvGraphicFramePr>
          <p:nvPr>
            <p:extLst>
              <p:ext uri="{D42A27DB-BD31-4B8C-83A1-F6EECF244321}">
                <p14:modId xmlns:p14="http://schemas.microsoft.com/office/powerpoint/2010/main" val="2567622412"/>
              </p:ext>
            </p:extLst>
          </p:nvPr>
        </p:nvGraphicFramePr>
        <p:xfrm>
          <a:off x="495299" y="1476540"/>
          <a:ext cx="8915408" cy="1706880"/>
        </p:xfrm>
        <a:graphic>
          <a:graphicData uri="http://schemas.openxmlformats.org/drawingml/2006/table">
            <a:tbl>
              <a:tblPr/>
              <a:tblGrid>
                <a:gridCol w="1069849">
                  <a:extLst>
                    <a:ext uri="{9D8B030D-6E8A-4147-A177-3AD203B41FA5}">
                      <a16:colId xmlns:a16="http://schemas.microsoft.com/office/drawing/2014/main" val="2084094682"/>
                    </a:ext>
                  </a:extLst>
                </a:gridCol>
                <a:gridCol w="1069849">
                  <a:extLst>
                    <a:ext uri="{9D8B030D-6E8A-4147-A177-3AD203B41FA5}">
                      <a16:colId xmlns:a16="http://schemas.microsoft.com/office/drawing/2014/main" val="1735593211"/>
                    </a:ext>
                  </a:extLst>
                </a:gridCol>
                <a:gridCol w="677571">
                  <a:extLst>
                    <a:ext uri="{9D8B030D-6E8A-4147-A177-3AD203B41FA5}">
                      <a16:colId xmlns:a16="http://schemas.microsoft.com/office/drawing/2014/main" val="215447901"/>
                    </a:ext>
                  </a:extLst>
                </a:gridCol>
                <a:gridCol w="677571">
                  <a:extLst>
                    <a:ext uri="{9D8B030D-6E8A-4147-A177-3AD203B41FA5}">
                      <a16:colId xmlns:a16="http://schemas.microsoft.com/office/drawing/2014/main" val="151791895"/>
                    </a:ext>
                  </a:extLst>
                </a:gridCol>
                <a:gridCol w="677571">
                  <a:extLst>
                    <a:ext uri="{9D8B030D-6E8A-4147-A177-3AD203B41FA5}">
                      <a16:colId xmlns:a16="http://schemas.microsoft.com/office/drawing/2014/main" val="2527012931"/>
                    </a:ext>
                  </a:extLst>
                </a:gridCol>
                <a:gridCol w="677571">
                  <a:extLst>
                    <a:ext uri="{9D8B030D-6E8A-4147-A177-3AD203B41FA5}">
                      <a16:colId xmlns:a16="http://schemas.microsoft.com/office/drawing/2014/main" val="1133862561"/>
                    </a:ext>
                  </a:extLst>
                </a:gridCol>
                <a:gridCol w="677571">
                  <a:extLst>
                    <a:ext uri="{9D8B030D-6E8A-4147-A177-3AD203B41FA5}">
                      <a16:colId xmlns:a16="http://schemas.microsoft.com/office/drawing/2014/main" val="3434064316"/>
                    </a:ext>
                  </a:extLst>
                </a:gridCol>
                <a:gridCol w="677571">
                  <a:extLst>
                    <a:ext uri="{9D8B030D-6E8A-4147-A177-3AD203B41FA5}">
                      <a16:colId xmlns:a16="http://schemas.microsoft.com/office/drawing/2014/main" val="3804422858"/>
                    </a:ext>
                  </a:extLst>
                </a:gridCol>
                <a:gridCol w="677571">
                  <a:extLst>
                    <a:ext uri="{9D8B030D-6E8A-4147-A177-3AD203B41FA5}">
                      <a16:colId xmlns:a16="http://schemas.microsoft.com/office/drawing/2014/main" val="2625983768"/>
                    </a:ext>
                  </a:extLst>
                </a:gridCol>
                <a:gridCol w="677571">
                  <a:extLst>
                    <a:ext uri="{9D8B030D-6E8A-4147-A177-3AD203B41FA5}">
                      <a16:colId xmlns:a16="http://schemas.microsoft.com/office/drawing/2014/main" val="2245310754"/>
                    </a:ext>
                  </a:extLst>
                </a:gridCol>
                <a:gridCol w="677571">
                  <a:extLst>
                    <a:ext uri="{9D8B030D-6E8A-4147-A177-3AD203B41FA5}">
                      <a16:colId xmlns:a16="http://schemas.microsoft.com/office/drawing/2014/main" val="1975226249"/>
                    </a:ext>
                  </a:extLst>
                </a:gridCol>
                <a:gridCol w="677571">
                  <a:extLst>
                    <a:ext uri="{9D8B030D-6E8A-4147-A177-3AD203B41FA5}">
                      <a16:colId xmlns:a16="http://schemas.microsoft.com/office/drawing/2014/main" val="2165601275"/>
                    </a:ext>
                  </a:extLst>
                </a:gridCol>
              </a:tblGrid>
              <a:tr h="75521">
                <a:tc rowSpan="2">
                  <a:txBody>
                    <a:bodyPr/>
                    <a:lstStyle/>
                    <a:p>
                      <a:pPr algn="l" fontAlgn="ctr"/>
                      <a:r>
                        <a:rPr lang="en-US" altLang="ko-KR" sz="800" b="1" i="0" u="none" strike="noStrike">
                          <a:solidFill>
                            <a:schemeClr val="bg1"/>
                          </a:solidFill>
                          <a:effectLst/>
                          <a:latin typeface="맑은 고딕" panose="020B0503020000020004" pitchFamily="50" charset="-127"/>
                          <a:ea typeface="맑은 고딕" panose="020B0503020000020004" pitchFamily="50" charset="-127"/>
                        </a:rPr>
                        <a:t>(</a:t>
                      </a:r>
                      <a:r>
                        <a:rPr lang="ko-KR" altLang="en-US" sz="800" b="1" i="0" u="none" strike="noStrike">
                          <a:solidFill>
                            <a:schemeClr val="bg1"/>
                          </a:solidFill>
                          <a:effectLst/>
                          <a:latin typeface="맑은 고딕" panose="020B0503020000020004" pitchFamily="50" charset="-127"/>
                          <a:ea typeface="맑은 고딕" panose="020B0503020000020004" pitchFamily="50" charset="-127"/>
                        </a:rPr>
                        <a:t>단위 </a:t>
                      </a:r>
                      <a:r>
                        <a:rPr lang="en-US" altLang="ko-KR" sz="800" b="1" i="0" u="none" strike="noStrike">
                          <a:solidFill>
                            <a:schemeClr val="bg1"/>
                          </a:solidFill>
                          <a:effectLst/>
                          <a:latin typeface="맑은 고딕" panose="020B0503020000020004" pitchFamily="50" charset="-127"/>
                          <a:ea typeface="맑은 고딕" panose="020B0503020000020004" pitchFamily="50" charset="-127"/>
                        </a:rPr>
                        <a:t>: </a:t>
                      </a:r>
                      <a:r>
                        <a:rPr lang="ko-KR" altLang="en-US" sz="800" b="1" i="0" u="none" strike="noStrike">
                          <a:solidFill>
                            <a:schemeClr val="bg1"/>
                          </a:solidFill>
                          <a:effectLst/>
                          <a:latin typeface="맑은 고딕" panose="020B0503020000020004" pitchFamily="50" charset="-127"/>
                          <a:ea typeface="맑은 고딕" panose="020B0503020000020004" pitchFamily="50" charset="-127"/>
                        </a:rPr>
                        <a:t>백만원</a:t>
                      </a:r>
                      <a:r>
                        <a:rPr lang="en-US" altLang="ko-KR" sz="800" b="1" i="0" u="none" strike="noStrike">
                          <a:solidFill>
                            <a:schemeClr val="bg1"/>
                          </a:solidFill>
                          <a:effectLst/>
                          <a:latin typeface="맑은 고딕" panose="020B0503020000020004" pitchFamily="50" charset="-127"/>
                          <a:ea typeface="맑은 고딕" panose="020B0503020000020004" pitchFamily="50" charset="-127"/>
                        </a:rPr>
                        <a:t>)</a:t>
                      </a:r>
                      <a:endParaRPr lang="ko-KR" altLang="en-US" sz="800" b="1" i="0" u="none" strike="noStrike">
                        <a:solidFill>
                          <a:schemeClr val="bg1"/>
                        </a:solidFill>
                        <a:effectLst/>
                        <a:latin typeface="맑은 고딕" panose="020B0503020000020004" pitchFamily="50" charset="-127"/>
                        <a:ea typeface="맑은 고딕" panose="020B0503020000020004" pitchFamily="50" charset="-127"/>
                      </a:endParaRP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rowSpan="2">
                  <a:txBody>
                    <a:bodyPr/>
                    <a:lstStyle/>
                    <a:p>
                      <a:pPr algn="ctr" fontAlgn="ctr"/>
                      <a:r>
                        <a:rPr lang="en-US" altLang="ko-KR" sz="800" b="1" i="0" u="none" strike="noStrike">
                          <a:solidFill>
                            <a:schemeClr val="bg1"/>
                          </a:solidFill>
                          <a:effectLst/>
                          <a:latin typeface="맑은 고딕" panose="020B0503020000020004" pitchFamily="50" charset="-127"/>
                          <a:ea typeface="맑은 고딕" panose="020B0503020000020004" pitchFamily="50" charset="-127"/>
                        </a:rPr>
                        <a:t>Case </a:t>
                      </a:r>
                      <a:r>
                        <a:rPr lang="ko-KR" altLang="en-US" sz="800" b="1" i="0" u="none" strike="noStrike">
                          <a:solidFill>
                            <a:schemeClr val="bg1"/>
                          </a:solidFill>
                          <a:effectLst/>
                          <a:latin typeface="맑은 고딕" panose="020B0503020000020004" pitchFamily="50" charset="-127"/>
                          <a:ea typeface="맑은 고딕" panose="020B0503020000020004" pitchFamily="50" charset="-127"/>
                        </a:rPr>
                        <a:t>구분</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fontAlgn="ctr"/>
                      <a:r>
                        <a:rPr lang="en-US" sz="800" b="1" i="0" u="none" strike="noStrike" dirty="0">
                          <a:solidFill>
                            <a:srgbClr val="FFFFFF"/>
                          </a:solidFill>
                          <a:effectLst/>
                          <a:latin typeface="Arial" panose="020B0604020202020204" pitchFamily="34" charset="0"/>
                          <a:ea typeface="맑은 고딕" panose="020B0503020000020004" pitchFamily="50" charset="-127"/>
                        </a:rPr>
                        <a:t>Actual</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l" fontAlgn="ctr"/>
                      <a:r>
                        <a:rPr lang="ko-KR" altLang="en-US" sz="800" b="1" i="0" u="none" strike="noStrike">
                          <a:solidFill>
                            <a:srgbClr val="FFFFFF"/>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l" fontAlgn="ctr"/>
                      <a:r>
                        <a:rPr lang="ko-KR" altLang="en-US" sz="800" b="1" i="0" u="none" strike="noStrike">
                          <a:solidFill>
                            <a:srgbClr val="FFFFFF"/>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l" fontAlgn="ctr"/>
                      <a:r>
                        <a:rPr lang="ko-KR" altLang="en-US" sz="800" b="1" i="0" u="none" strike="noStrike">
                          <a:solidFill>
                            <a:srgbClr val="FFFFFF"/>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sz="800" b="1" i="0" u="none" strike="noStrike">
                          <a:solidFill>
                            <a:srgbClr val="FFFFFF"/>
                          </a:solidFill>
                          <a:effectLst/>
                          <a:latin typeface="Arial" panose="020B0604020202020204" pitchFamily="34" charset="0"/>
                          <a:ea typeface="맑은 고딕" panose="020B0503020000020004" pitchFamily="50" charset="-127"/>
                        </a:rPr>
                        <a:t>Forecast</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l" fontAlgn="ctr"/>
                      <a:r>
                        <a:rPr lang="ko-KR" altLang="en-US" sz="800" b="1" i="0" u="none" strike="noStrike">
                          <a:solidFill>
                            <a:srgbClr val="FFFFFF"/>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l" fontAlgn="ctr"/>
                      <a:r>
                        <a:rPr lang="ko-KR" altLang="en-US" sz="800" b="1" i="0" u="none" strike="noStrike">
                          <a:solidFill>
                            <a:srgbClr val="FFFFFF"/>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l" fontAlgn="ctr"/>
                      <a:r>
                        <a:rPr lang="ko-KR" altLang="en-US" sz="800" b="1" i="0" u="none" strike="noStrike">
                          <a:solidFill>
                            <a:srgbClr val="FFFFFF"/>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l" fontAlgn="ctr"/>
                      <a:r>
                        <a:rPr lang="ko-KR" altLang="en-US" sz="800" b="1" i="0" u="none" strike="noStrike">
                          <a:solidFill>
                            <a:srgbClr val="FFFFFF"/>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l" fontAlgn="ctr"/>
                      <a:r>
                        <a:rPr lang="ko-KR" altLang="en-US" sz="800" b="1" i="0" u="none" strike="noStrike">
                          <a:solidFill>
                            <a:srgbClr val="FFFFFF"/>
                          </a:solidFill>
                          <a:effectLst/>
                          <a:latin typeface="Arial" panose="020B0604020202020204" pitchFamily="34" charset="0"/>
                          <a:ea typeface="맑은 고딕" panose="020B0503020000020004" pitchFamily="50" charset="-127"/>
                        </a:rPr>
                        <a:t>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extLst>
                  <a:ext uri="{0D108BD9-81ED-4DB2-BD59-A6C34878D82A}">
                    <a16:rowId xmlns:a16="http://schemas.microsoft.com/office/drawing/2014/main" val="3818432422"/>
                  </a:ext>
                </a:extLst>
              </a:tr>
              <a:tr h="75521">
                <a:tc vMerge="1">
                  <a:txBody>
                    <a:bodyPr/>
                    <a:lstStyle/>
                    <a:p>
                      <a:pPr algn="l" fontAlgn="ctr"/>
                      <a:endParaRPr lang="en-US" altLang="ko-KR" sz="900" b="1" i="0" u="none" strike="noStrike">
                        <a:solidFill>
                          <a:schemeClr val="bg1"/>
                        </a:solidFill>
                        <a:effectLst/>
                        <a:latin typeface="Arial" panose="020B0604020202020204" pitchFamily="34" charset="0"/>
                        <a:ea typeface="맑은 고딕" panose="020B0503020000020004" pitchFamily="50" charset="-127"/>
                      </a:endParaRPr>
                    </a:p>
                  </a:txBody>
                  <a:tcPr marL="36000" marR="36000" marT="0" marB="0" anchor="ctr">
                    <a:lnL w="6350" cap="flat" cmpd="sng" algn="ctr">
                      <a:no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solidFill>
                      <a:srgbClr val="00338D"/>
                    </a:solidFill>
                  </a:tcPr>
                </a:tc>
                <a:tc vMerge="1">
                  <a:txBody>
                    <a:bodyPr/>
                    <a:lstStyle/>
                    <a:p>
                      <a:pPr algn="l" fontAlgn="ctr"/>
                      <a:endParaRPr lang="en-US" altLang="ko-KR" sz="900" b="1" i="0" u="none" strike="noStrike">
                        <a:solidFill>
                          <a:schemeClr val="bg1"/>
                        </a:solidFill>
                        <a:effectLst/>
                        <a:latin typeface="Arial" panose="020B0604020202020204" pitchFamily="34" charset="0"/>
                        <a:ea typeface="맑은 고딕" panose="020B0503020000020004" pitchFamily="50" charset="-127"/>
                      </a:endParaRPr>
                    </a:p>
                  </a:txBody>
                  <a:tcPr marL="36000" marR="36000" marT="0" marB="0" anchor="ctr">
                    <a:lnL w="6350" cap="flat" cmpd="sng" algn="ctr">
                      <a:no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fontAlgn="ctr"/>
                      <a:r>
                        <a:rPr lang="en-US" sz="800" b="1" i="0" u="none" strike="noStrike" dirty="0">
                          <a:solidFill>
                            <a:srgbClr val="FFFFFF"/>
                          </a:solidFill>
                          <a:effectLst/>
                          <a:latin typeface="Arial" panose="020B0604020202020204" pitchFamily="34" charset="0"/>
                          <a:ea typeface="맑은 고딕" panose="020B0503020000020004" pitchFamily="50" charset="-127"/>
                        </a:rPr>
                        <a:t>2019 A</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fontAlgn="ctr"/>
                      <a:r>
                        <a:rPr lang="en-US" sz="800" b="1" i="0" u="none" strike="noStrike">
                          <a:solidFill>
                            <a:srgbClr val="FFFFFF"/>
                          </a:solidFill>
                          <a:effectLst/>
                          <a:latin typeface="Arial" panose="020B0604020202020204" pitchFamily="34" charset="0"/>
                          <a:ea typeface="맑은 고딕" panose="020B0503020000020004" pitchFamily="50" charset="-127"/>
                        </a:rPr>
                        <a:t>2020 A</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fontAlgn="ctr"/>
                      <a:r>
                        <a:rPr lang="en-US" sz="800" b="1" i="0" u="none" strike="noStrike">
                          <a:solidFill>
                            <a:srgbClr val="FFFFFF"/>
                          </a:solidFill>
                          <a:effectLst/>
                          <a:latin typeface="Arial" panose="020B0604020202020204" pitchFamily="34" charset="0"/>
                          <a:ea typeface="맑은 고딕" panose="020B0503020000020004" pitchFamily="50" charset="-127"/>
                        </a:rPr>
                        <a:t>2021 A</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fontAlgn="ctr"/>
                      <a:r>
                        <a:rPr lang="en-US" sz="800" b="1" i="0" u="none" strike="noStrike">
                          <a:solidFill>
                            <a:srgbClr val="FFFFFF"/>
                          </a:solidFill>
                          <a:effectLst/>
                          <a:latin typeface="Arial" panose="020B0604020202020204" pitchFamily="34" charset="0"/>
                          <a:ea typeface="맑은 고딕" panose="020B0503020000020004" pitchFamily="50" charset="-127"/>
                        </a:rPr>
                        <a:t>2022 1H A</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fontAlgn="ctr"/>
                      <a:r>
                        <a:rPr lang="en-US" sz="800" b="1" i="0" u="none" strike="noStrike">
                          <a:solidFill>
                            <a:srgbClr val="FFFFFF"/>
                          </a:solidFill>
                          <a:effectLst/>
                          <a:latin typeface="Arial" panose="020B0604020202020204" pitchFamily="34" charset="0"/>
                          <a:ea typeface="맑은 고딕" panose="020B0503020000020004" pitchFamily="50" charset="-127"/>
                        </a:rPr>
                        <a:t>2022 2H F</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fontAlgn="ctr"/>
                      <a:r>
                        <a:rPr lang="en-US" sz="800" b="1" i="0" u="none" strike="noStrike">
                          <a:solidFill>
                            <a:srgbClr val="FFFFFF"/>
                          </a:solidFill>
                          <a:effectLst/>
                          <a:latin typeface="Arial" panose="020B0604020202020204" pitchFamily="34" charset="0"/>
                          <a:ea typeface="맑은 고딕" panose="020B0503020000020004" pitchFamily="50" charset="-127"/>
                        </a:rPr>
                        <a:t>2023 F</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fontAlgn="ctr"/>
                      <a:r>
                        <a:rPr lang="en-US" sz="800" b="1" i="0" u="none" strike="noStrike">
                          <a:solidFill>
                            <a:srgbClr val="FFFFFF"/>
                          </a:solidFill>
                          <a:effectLst/>
                          <a:latin typeface="Arial" panose="020B0604020202020204" pitchFamily="34" charset="0"/>
                          <a:ea typeface="맑은 고딕" panose="020B0503020000020004" pitchFamily="50" charset="-127"/>
                        </a:rPr>
                        <a:t>2024 F</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fontAlgn="ctr"/>
                      <a:r>
                        <a:rPr lang="en-US" sz="800" b="1" i="0" u="none" strike="noStrike">
                          <a:solidFill>
                            <a:srgbClr val="FFFFFF"/>
                          </a:solidFill>
                          <a:effectLst/>
                          <a:latin typeface="Arial" panose="020B0604020202020204" pitchFamily="34" charset="0"/>
                          <a:ea typeface="맑은 고딕" panose="020B0503020000020004" pitchFamily="50" charset="-127"/>
                        </a:rPr>
                        <a:t>2025 F</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fontAlgn="ctr"/>
                      <a:r>
                        <a:rPr lang="en-US" sz="800" b="1" i="0" u="none" strike="noStrike">
                          <a:solidFill>
                            <a:srgbClr val="FFFFFF"/>
                          </a:solidFill>
                          <a:effectLst/>
                          <a:latin typeface="Arial" panose="020B0604020202020204" pitchFamily="34" charset="0"/>
                          <a:ea typeface="맑은 고딕" panose="020B0503020000020004" pitchFamily="50" charset="-127"/>
                        </a:rPr>
                        <a:t>2026 F</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fontAlgn="ctr"/>
                      <a:r>
                        <a:rPr lang="en-US" sz="800" b="1" i="0" u="none" strike="noStrike">
                          <a:solidFill>
                            <a:srgbClr val="FFFFFF"/>
                          </a:solidFill>
                          <a:effectLst/>
                          <a:latin typeface="Arial" panose="020B0604020202020204" pitchFamily="34" charset="0"/>
                          <a:ea typeface="맑은 고딕" panose="020B0503020000020004" pitchFamily="50" charset="-127"/>
                        </a:rPr>
                        <a:t>2027 F</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solidFill>
                      <a:srgbClr val="00338D"/>
                    </a:solidFill>
                  </a:tcPr>
                </a:tc>
                <a:extLst>
                  <a:ext uri="{0D108BD9-81ED-4DB2-BD59-A6C34878D82A}">
                    <a16:rowId xmlns:a16="http://schemas.microsoft.com/office/drawing/2014/main" val="2479629347"/>
                  </a:ext>
                </a:extLst>
              </a:tr>
              <a:tr h="75521">
                <a:tc>
                  <a:txBody>
                    <a:bodyPr/>
                    <a:lstStyle/>
                    <a:p>
                      <a:pPr algn="l" fontAlgn="ctr"/>
                      <a:r>
                        <a:rPr lang="en-US" sz="800" b="1" i="0" u="none" strike="noStrike">
                          <a:solidFill>
                            <a:schemeClr val="tx1"/>
                          </a:solidFill>
                          <a:effectLst/>
                          <a:latin typeface="Arial" panose="020B0604020202020204" pitchFamily="34" charset="0"/>
                          <a:ea typeface="맑은 고딕" panose="020B0503020000020004" pitchFamily="50" charset="-127"/>
                        </a:rPr>
                        <a:t>SG&amp;A</a:t>
                      </a:r>
                    </a:p>
                  </a:txBody>
                  <a:tcPr marL="36000" marR="36000" marT="0" marB="0" anchor="ctr">
                    <a:lnL w="6350" cap="flat" cmpd="sng" algn="ctr">
                      <a:solidFill>
                        <a:srgbClr val="00338D"/>
                      </a:solidFill>
                      <a:prstDash val="solid"/>
                      <a:round/>
                      <a:headEnd type="none" w="med" len="med"/>
                      <a:tailEnd type="none" w="med" len="med"/>
                    </a:lnL>
                    <a:lnR w="6350" cap="flat" cmpd="sng" algn="ctr">
                      <a:noFill/>
                      <a:prstDash val="dot"/>
                      <a:round/>
                      <a:headEnd type="none" w="med" len="med"/>
                      <a:tailEnd type="none" w="med" len="med"/>
                    </a:lnR>
                    <a:lnT>
                      <a:noFill/>
                    </a:lnT>
                    <a:lnB>
                      <a:noFill/>
                    </a:lnB>
                  </a:tcPr>
                </a:tc>
                <a:tc>
                  <a:txBody>
                    <a:bodyPr/>
                    <a:lstStyle/>
                    <a:p>
                      <a:pPr algn="l" fontAlgn="ctr"/>
                      <a:r>
                        <a:rPr lang="en-US" sz="800" b="1" i="0" u="none" strike="noStrike" dirty="0">
                          <a:solidFill>
                            <a:srgbClr val="000000"/>
                          </a:solidFill>
                          <a:effectLst/>
                          <a:latin typeface="Arial" panose="020B0604020202020204" pitchFamily="34" charset="0"/>
                          <a:ea typeface="맑은 고딕" panose="020B0503020000020004" pitchFamily="50" charset="-127"/>
                        </a:rPr>
                        <a:t>Case 1 (Best</a:t>
                      </a:r>
                      <a:r>
                        <a:rPr lang="en-US" altLang="ko-KR" sz="800" b="1" i="0" u="none" strike="noStrike" dirty="0">
                          <a:solidFill>
                            <a:srgbClr val="000000"/>
                          </a:solidFill>
                          <a:effectLst/>
                          <a:latin typeface="Arial" panose="020B0604020202020204" pitchFamily="34" charset="0"/>
                          <a:ea typeface="맑은 고딕" panose="020B0503020000020004" pitchFamily="50" charset="-127"/>
                        </a:rPr>
                        <a:t>)</a:t>
                      </a:r>
                      <a:endParaRPr lang="en-US" sz="800" b="1"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noFill/>
                      <a:prstDash val="dot"/>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dirty="0">
                          <a:solidFill>
                            <a:srgbClr val="000000"/>
                          </a:solidFill>
                          <a:effectLst/>
                          <a:latin typeface="Arial" panose="020B0604020202020204" pitchFamily="34" charset="0"/>
                          <a:ea typeface="맑은 고딕" panose="020B0503020000020004" pitchFamily="50" charset="-127"/>
                        </a:rPr>
                        <a:t>347 </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256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287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80 </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186 </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590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960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2,221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2,272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2,326 </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1384809447"/>
                  </a:ext>
                </a:extLst>
              </a:tr>
              <a:tr h="75521">
                <a:tc>
                  <a:txBody>
                    <a:bodyPr/>
                    <a:lstStyle/>
                    <a:p>
                      <a:pPr algn="l" fontAlgn="ctr"/>
                      <a:endParaRPr lang="en-US" sz="800" b="1" i="0" u="none" strike="noStrike">
                        <a:solidFill>
                          <a:schemeClr val="tx1"/>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noFill/>
                      <a:prstDash val="solid"/>
                      <a:round/>
                      <a:headEnd type="none" w="med" len="med"/>
                      <a:tailEnd type="none" w="med" len="med"/>
                    </a:lnB>
                  </a:tcPr>
                </a:tc>
                <a:tc>
                  <a:txBody>
                    <a:bodyPr/>
                    <a:lstStyle/>
                    <a:p>
                      <a:pPr algn="l"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rPr>
                        <a:t>인건비성</a:t>
                      </a:r>
                      <a:endParaRPr lang="en-US" sz="8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rPr>
                        <a:t>300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dot"/>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rPr>
                        <a:t>152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156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50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132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dot"/>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473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814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881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905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929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noFill/>
                      <a:prstDash val="solid"/>
                      <a:round/>
                      <a:headEnd type="none" w="med" len="med"/>
                      <a:tailEnd type="none" w="med" len="med"/>
                    </a:lnB>
                  </a:tcPr>
                </a:tc>
                <a:extLst>
                  <a:ext uri="{0D108BD9-81ED-4DB2-BD59-A6C34878D82A}">
                    <a16:rowId xmlns:a16="http://schemas.microsoft.com/office/drawing/2014/main" val="1251727326"/>
                  </a:ext>
                </a:extLst>
              </a:tr>
              <a:tr h="75521">
                <a:tc>
                  <a:txBody>
                    <a:bodyPr/>
                    <a:lstStyle/>
                    <a:p>
                      <a:pPr algn="l" fontAlgn="ctr"/>
                      <a:endParaRPr lang="en-US" sz="800" b="1" i="0" u="none" strike="noStrike">
                        <a:solidFill>
                          <a:schemeClr val="tx1"/>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noFill/>
                      <a:prstDash val="solid"/>
                      <a:round/>
                      <a:headEnd type="none" w="med" len="med"/>
                      <a:tailEnd type="none" w="med" len="med"/>
                    </a:lnB>
                  </a:tcPr>
                </a:tc>
                <a:tc>
                  <a:txBody>
                    <a:bodyPr/>
                    <a:lstStyle/>
                    <a:p>
                      <a:pPr algn="l"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rPr>
                        <a:t>변동비</a:t>
                      </a:r>
                      <a:endParaRPr lang="en-US" sz="800" b="0" i="0" u="none" strike="noStrike" baseline="30000"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noFill/>
                      <a:prstDash val="solid"/>
                      <a:round/>
                      <a:headEnd type="none" w="med" len="med"/>
                      <a:tailEnd type="none" w="med" len="med"/>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rPr>
                        <a:t>44 </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noFill/>
                      <a:prstDash val="solid"/>
                      <a:round/>
                      <a:headEnd type="none" w="med" len="med"/>
                      <a:tailEnd type="none" w="med" len="med"/>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rPr>
                        <a:t>103 </a:t>
                      </a:r>
                    </a:p>
                  </a:txBody>
                  <a:tcPr marL="36000" marR="36000" marT="0" marB="0" anchor="ctr">
                    <a:lnL>
                      <a:noFill/>
                    </a:lnL>
                    <a:lnR>
                      <a:noFill/>
                    </a:lnR>
                    <a:lnT>
                      <a:noFill/>
                    </a:lnT>
                    <a:lnB w="6350" cap="flat" cmpd="sng" algn="ctr">
                      <a:noFill/>
                      <a:prstDash val="solid"/>
                      <a:round/>
                      <a:headEnd type="none" w="med" len="med"/>
                      <a:tailEnd type="none" w="med" len="med"/>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rPr>
                        <a:t>131 </a:t>
                      </a:r>
                    </a:p>
                  </a:txBody>
                  <a:tcPr marL="36000" marR="36000" marT="0" marB="0" anchor="ctr">
                    <a:lnL>
                      <a:noFill/>
                    </a:lnL>
                    <a:lnR>
                      <a:noFill/>
                    </a:lnR>
                    <a:lnT>
                      <a:noFill/>
                    </a:lnT>
                    <a:lnB w="6350" cap="flat" cmpd="sng" algn="ctr">
                      <a:no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30 </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no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54 </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no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116 </a:t>
                      </a:r>
                    </a:p>
                  </a:txBody>
                  <a:tcPr marL="36000" marR="36000" marT="0" marB="0" anchor="ctr">
                    <a:lnL>
                      <a:noFill/>
                    </a:lnL>
                    <a:lnR>
                      <a:noFill/>
                    </a:lnR>
                    <a:lnT>
                      <a:noFill/>
                    </a:lnT>
                    <a:lnB w="6350" cap="flat" cmpd="sng" algn="ctr">
                      <a:no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145 </a:t>
                      </a:r>
                    </a:p>
                  </a:txBody>
                  <a:tcPr marL="36000" marR="36000" marT="0" marB="0" anchor="ctr">
                    <a:lnL>
                      <a:noFill/>
                    </a:lnL>
                    <a:lnR>
                      <a:noFill/>
                    </a:lnR>
                    <a:lnT>
                      <a:noFill/>
                    </a:lnT>
                    <a:lnB w="6350" cap="flat" cmpd="sng" algn="ctr">
                      <a:no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1,340 </a:t>
                      </a:r>
                    </a:p>
                  </a:txBody>
                  <a:tcPr marL="36000" marR="36000" marT="0" marB="0" anchor="ctr">
                    <a:lnL>
                      <a:noFill/>
                    </a:lnL>
                    <a:lnR>
                      <a:noFill/>
                    </a:lnR>
                    <a:lnT>
                      <a:noFill/>
                    </a:lnT>
                    <a:lnB w="6350" cap="flat" cmpd="sng" algn="ctr">
                      <a:no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1,367 </a:t>
                      </a:r>
                    </a:p>
                  </a:txBody>
                  <a:tcPr marL="36000" marR="36000" marT="0" marB="0" anchor="ctr">
                    <a:lnL>
                      <a:noFill/>
                    </a:lnL>
                    <a:lnR>
                      <a:noFill/>
                    </a:lnR>
                    <a:lnT>
                      <a:noFill/>
                    </a:lnT>
                    <a:lnB w="6350" cap="flat" cmpd="sng" algn="ctr">
                      <a:no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1,395 </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noFill/>
                      <a:prstDash val="solid"/>
                      <a:round/>
                      <a:headEnd type="none" w="med" len="med"/>
                      <a:tailEnd type="none" w="med" len="med"/>
                    </a:lnB>
                  </a:tcPr>
                </a:tc>
                <a:extLst>
                  <a:ext uri="{0D108BD9-81ED-4DB2-BD59-A6C34878D82A}">
                    <a16:rowId xmlns:a16="http://schemas.microsoft.com/office/drawing/2014/main" val="1303663748"/>
                  </a:ext>
                </a:extLst>
              </a:tr>
              <a:tr h="75521">
                <a:tc>
                  <a:txBody>
                    <a:bodyPr/>
                    <a:lstStyle/>
                    <a:p>
                      <a:pPr algn="l" fontAlgn="ctr"/>
                      <a:endParaRPr lang="en-US" sz="800" b="1" i="0" u="none" strike="noStrike">
                        <a:solidFill>
                          <a:schemeClr val="tx1"/>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noFill/>
                      <a:prstDash val="solid"/>
                      <a:round/>
                      <a:headEnd type="none" w="med" len="med"/>
                      <a:tailEnd type="none" w="med" len="med"/>
                    </a:lnB>
                  </a:tcPr>
                </a:tc>
                <a:tc>
                  <a:txBody>
                    <a:bodyPr/>
                    <a:lstStyle/>
                    <a:p>
                      <a:pPr marL="0" marR="0" lvl="0" indent="0" algn="l" defTabSz="914400" rtl="0" eaLnBrk="1" fontAlgn="ctr" latinLnBrk="1" hangingPunct="1">
                        <a:lnSpc>
                          <a:spcPct val="100000"/>
                        </a:lnSpc>
                        <a:spcBef>
                          <a:spcPts val="0"/>
                        </a:spcBef>
                        <a:spcAft>
                          <a:spcPts val="0"/>
                        </a:spcAft>
                        <a:buClrTx/>
                        <a:buSzTx/>
                        <a:buFontTx/>
                        <a:buNone/>
                        <a:tabLst/>
                        <a:defRPr/>
                      </a:pPr>
                      <a:r>
                        <a:rPr lang="ko-KR" altLang="en-US" sz="800" b="0" i="0" u="none" strike="noStrike" dirty="0">
                          <a:solidFill>
                            <a:srgbClr val="000000"/>
                          </a:solidFill>
                          <a:effectLst/>
                          <a:latin typeface="Arial" panose="020B0604020202020204" pitchFamily="34" charset="0"/>
                          <a:ea typeface="맑은 고딕" panose="020B0503020000020004" pitchFamily="50" charset="-127"/>
                        </a:rPr>
                        <a:t>기타고정비</a:t>
                      </a:r>
                      <a:endParaRPr lang="en-US" altLang="ko-KR" sz="8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rPr>
                        <a:t>3 </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rPr>
                        <a:t>0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rPr>
                        <a:t>0 </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0 </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 </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3094775406"/>
                  </a:ext>
                </a:extLst>
              </a:tr>
              <a:tr h="75521">
                <a:tc>
                  <a:txBody>
                    <a:bodyPr/>
                    <a:lstStyle/>
                    <a:p>
                      <a:pPr algn="l" fontAlgn="ctr"/>
                      <a:endParaRPr lang="en-US" sz="800" b="1" i="0" u="none" strike="noStrike">
                        <a:solidFill>
                          <a:schemeClr val="tx1"/>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noFill/>
                      <a:prstDash val="dot"/>
                      <a:round/>
                      <a:headEnd type="none" w="med" len="med"/>
                      <a:tailEnd type="none" w="med" len="med"/>
                    </a:lnR>
                    <a:lnT>
                      <a:noFill/>
                    </a:lnT>
                    <a:lnB w="6350" cap="flat" cmpd="sng" algn="ctr">
                      <a:noFill/>
                      <a:prstDash val="solid"/>
                      <a:round/>
                      <a:headEnd type="none" w="med" len="med"/>
                      <a:tailEnd type="none" w="med" len="med"/>
                    </a:lnB>
                  </a:tcPr>
                </a:tc>
                <a:tc>
                  <a:txBody>
                    <a:bodyPr/>
                    <a:lstStyle/>
                    <a:p>
                      <a:pPr algn="l" fontAlgn="ctr"/>
                      <a:r>
                        <a:rPr lang="en-US" sz="800" b="1" i="0" u="none" strike="noStrike" dirty="0">
                          <a:solidFill>
                            <a:srgbClr val="000000"/>
                          </a:solidFill>
                          <a:effectLst/>
                          <a:latin typeface="Arial" panose="020B0604020202020204" pitchFamily="34" charset="0"/>
                          <a:ea typeface="맑은 고딕" panose="020B0503020000020004" pitchFamily="50" charset="-127"/>
                        </a:rPr>
                        <a:t>Case 2 (Base</a:t>
                      </a:r>
                      <a:r>
                        <a:rPr lang="en-US" altLang="ko-KR" sz="800" b="1" i="0" u="none" strike="noStrike" dirty="0">
                          <a:solidFill>
                            <a:srgbClr val="000000"/>
                          </a:solidFill>
                          <a:effectLst/>
                          <a:latin typeface="Arial" panose="020B0604020202020204" pitchFamily="34" charset="0"/>
                          <a:ea typeface="맑은 고딕" panose="020B0503020000020004" pitchFamily="50" charset="-127"/>
                        </a:rPr>
                        <a:t>)</a:t>
                      </a:r>
                      <a:endParaRPr lang="en-US" sz="800" b="1"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noFill/>
                      <a:prstDash val="dot"/>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dirty="0">
                          <a:solidFill>
                            <a:srgbClr val="000000"/>
                          </a:solidFill>
                          <a:effectLst/>
                          <a:latin typeface="Arial" panose="020B0604020202020204" pitchFamily="34" charset="0"/>
                          <a:ea typeface="맑은 고딕" panose="020B0503020000020004" pitchFamily="50" charset="-127"/>
                        </a:rPr>
                        <a:t>347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256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287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dirty="0">
                          <a:solidFill>
                            <a:srgbClr val="000000"/>
                          </a:solidFill>
                          <a:effectLst/>
                          <a:latin typeface="Arial" panose="020B0604020202020204" pitchFamily="34" charset="0"/>
                          <a:ea typeface="맑은 고딕" panose="020B0503020000020004" pitchFamily="50" charset="-127"/>
                        </a:rPr>
                        <a:t>80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186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589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933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2,197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2,250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2,305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706045820"/>
                  </a:ext>
                </a:extLst>
              </a:tr>
              <a:tr h="75521">
                <a:tc>
                  <a:txBody>
                    <a:bodyPr/>
                    <a:lstStyle/>
                    <a:p>
                      <a:pPr algn="l" fontAlgn="ctr"/>
                      <a:endParaRPr lang="en-US" sz="800" b="1" i="0" u="none" strike="noStrike">
                        <a:solidFill>
                          <a:schemeClr val="tx1"/>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noFill/>
                      <a:prstDash val="solid"/>
                      <a:round/>
                      <a:headEnd type="none" w="med" len="med"/>
                      <a:tailEnd type="none" w="med" len="med"/>
                    </a:lnB>
                  </a:tcPr>
                </a:tc>
                <a:tc>
                  <a:txBody>
                    <a:bodyPr/>
                    <a:lstStyle/>
                    <a:p>
                      <a:pPr algn="l"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rPr>
                        <a:t>인건비성</a:t>
                      </a:r>
                      <a:endParaRPr lang="en-US" sz="8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rPr>
                        <a:t>300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dot"/>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152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156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rPr>
                        <a:t>50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132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dot"/>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473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814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881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905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929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noFill/>
                      <a:prstDash val="solid"/>
                      <a:round/>
                      <a:headEnd type="none" w="med" len="med"/>
                      <a:tailEnd type="none" w="med" len="med"/>
                    </a:lnB>
                  </a:tcPr>
                </a:tc>
                <a:extLst>
                  <a:ext uri="{0D108BD9-81ED-4DB2-BD59-A6C34878D82A}">
                    <a16:rowId xmlns:a16="http://schemas.microsoft.com/office/drawing/2014/main" val="4142075103"/>
                  </a:ext>
                </a:extLst>
              </a:tr>
              <a:tr h="75521">
                <a:tc>
                  <a:txBody>
                    <a:bodyPr/>
                    <a:lstStyle/>
                    <a:p>
                      <a:pPr algn="l" fontAlgn="ctr"/>
                      <a:endParaRPr lang="en-US" sz="800" b="1" i="0" u="none" strike="noStrike">
                        <a:solidFill>
                          <a:schemeClr val="tx1"/>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noFill/>
                      <a:prstDash val="solid"/>
                      <a:round/>
                      <a:headEnd type="none" w="med" len="med"/>
                      <a:tailEnd type="none" w="med" len="med"/>
                    </a:lnB>
                  </a:tcPr>
                </a:tc>
                <a:tc>
                  <a:txBody>
                    <a:bodyPr/>
                    <a:lstStyle/>
                    <a:p>
                      <a:pPr algn="l"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rPr>
                        <a:t>변동비</a:t>
                      </a:r>
                      <a:endParaRPr lang="en-US" sz="800" b="0" i="0" u="none" strike="noStrike" baseline="30000"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noFill/>
                      <a:prstDash val="solid"/>
                      <a:round/>
                      <a:headEnd type="none" w="med" len="med"/>
                      <a:tailEnd type="none" w="med" len="med"/>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rPr>
                        <a:t>44 </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no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103 </a:t>
                      </a:r>
                    </a:p>
                  </a:txBody>
                  <a:tcPr marL="36000" marR="36000" marT="0" marB="0" anchor="ctr">
                    <a:lnL>
                      <a:noFill/>
                    </a:lnL>
                    <a:lnR>
                      <a:noFill/>
                    </a:lnR>
                    <a:lnT>
                      <a:noFill/>
                    </a:lnT>
                    <a:lnB w="6350" cap="flat" cmpd="sng" algn="ctr">
                      <a:no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131 </a:t>
                      </a:r>
                    </a:p>
                  </a:txBody>
                  <a:tcPr marL="36000" marR="36000" marT="0" marB="0" anchor="ctr">
                    <a:lnL>
                      <a:noFill/>
                    </a:lnL>
                    <a:lnR>
                      <a:noFill/>
                    </a:lnR>
                    <a:lnT>
                      <a:noFill/>
                    </a:lnT>
                    <a:lnB w="6350" cap="flat" cmpd="sng" algn="ctr">
                      <a:noFill/>
                      <a:prstDash val="solid"/>
                      <a:round/>
                      <a:headEnd type="none" w="med" len="med"/>
                      <a:tailEnd type="none" w="med" len="med"/>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rPr>
                        <a:t>30 </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no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54 </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no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116 </a:t>
                      </a:r>
                    </a:p>
                  </a:txBody>
                  <a:tcPr marL="36000" marR="36000" marT="0" marB="0" anchor="ctr">
                    <a:lnL>
                      <a:noFill/>
                    </a:lnL>
                    <a:lnR>
                      <a:noFill/>
                    </a:lnR>
                    <a:lnT>
                      <a:noFill/>
                    </a:lnT>
                    <a:lnB w="6350" cap="flat" cmpd="sng" algn="ctr">
                      <a:no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118 </a:t>
                      </a:r>
                    </a:p>
                  </a:txBody>
                  <a:tcPr marL="36000" marR="36000" marT="0" marB="0" anchor="ctr">
                    <a:lnL>
                      <a:noFill/>
                    </a:lnL>
                    <a:lnR>
                      <a:noFill/>
                    </a:lnR>
                    <a:lnT>
                      <a:noFill/>
                    </a:lnT>
                    <a:lnB w="6350" cap="flat" cmpd="sng" algn="ctr">
                      <a:no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1,315 </a:t>
                      </a:r>
                    </a:p>
                  </a:txBody>
                  <a:tcPr marL="36000" marR="36000" marT="0" marB="0" anchor="ctr">
                    <a:lnL>
                      <a:noFill/>
                    </a:lnL>
                    <a:lnR>
                      <a:noFill/>
                    </a:lnR>
                    <a:lnT>
                      <a:noFill/>
                    </a:lnT>
                    <a:lnB w="6350" cap="flat" cmpd="sng" algn="ctr">
                      <a:no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1,344 </a:t>
                      </a:r>
                    </a:p>
                  </a:txBody>
                  <a:tcPr marL="36000" marR="36000" marT="0" marB="0" anchor="ctr">
                    <a:lnL>
                      <a:noFill/>
                    </a:lnL>
                    <a:lnR>
                      <a:noFill/>
                    </a:lnR>
                    <a:lnT>
                      <a:noFill/>
                    </a:lnT>
                    <a:lnB w="6350" cap="flat" cmpd="sng" algn="ctr">
                      <a:no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1,375 </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noFill/>
                      <a:prstDash val="solid"/>
                      <a:round/>
                      <a:headEnd type="none" w="med" len="med"/>
                      <a:tailEnd type="none" w="med" len="med"/>
                    </a:lnB>
                  </a:tcPr>
                </a:tc>
                <a:extLst>
                  <a:ext uri="{0D108BD9-81ED-4DB2-BD59-A6C34878D82A}">
                    <a16:rowId xmlns:a16="http://schemas.microsoft.com/office/drawing/2014/main" val="3884055125"/>
                  </a:ext>
                </a:extLst>
              </a:tr>
              <a:tr h="75521">
                <a:tc>
                  <a:txBody>
                    <a:bodyPr/>
                    <a:lstStyle/>
                    <a:p>
                      <a:pPr algn="l" fontAlgn="ctr"/>
                      <a:endParaRPr lang="en-US" sz="800" b="1" i="0" u="none" strike="noStrike">
                        <a:solidFill>
                          <a:schemeClr val="tx1"/>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noFill/>
                      <a:prstDash val="solid"/>
                      <a:round/>
                      <a:headEnd type="none" w="med" len="med"/>
                      <a:tailEnd type="none" w="med" len="med"/>
                    </a:lnB>
                  </a:tcPr>
                </a:tc>
                <a:tc>
                  <a:txBody>
                    <a:bodyPr/>
                    <a:lstStyle/>
                    <a:p>
                      <a:pPr marL="0" marR="0" lvl="0" indent="0" algn="l" defTabSz="914400" rtl="0" eaLnBrk="1" fontAlgn="ctr" latinLnBrk="1" hangingPunct="1">
                        <a:lnSpc>
                          <a:spcPct val="100000"/>
                        </a:lnSpc>
                        <a:spcBef>
                          <a:spcPts val="0"/>
                        </a:spcBef>
                        <a:spcAft>
                          <a:spcPts val="0"/>
                        </a:spcAft>
                        <a:buClrTx/>
                        <a:buSzTx/>
                        <a:buFontTx/>
                        <a:buNone/>
                        <a:tabLst/>
                        <a:defRPr/>
                      </a:pPr>
                      <a:r>
                        <a:rPr lang="ko-KR" altLang="en-US" sz="800" b="0" i="0" u="none" strike="noStrike" dirty="0">
                          <a:solidFill>
                            <a:srgbClr val="000000"/>
                          </a:solidFill>
                          <a:effectLst/>
                          <a:latin typeface="Arial" panose="020B0604020202020204" pitchFamily="34" charset="0"/>
                          <a:ea typeface="맑은 고딕" panose="020B0503020000020004" pitchFamily="50" charset="-127"/>
                        </a:rPr>
                        <a:t>기타고정비</a:t>
                      </a:r>
                      <a:endParaRPr lang="en-US" altLang="ko-KR" sz="8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rPr>
                        <a:t>3 </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0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rPr>
                        <a:t>0 </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0 </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 </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914933998"/>
                  </a:ext>
                </a:extLst>
              </a:tr>
              <a:tr h="75521">
                <a:tc>
                  <a:txBody>
                    <a:bodyPr/>
                    <a:lstStyle/>
                    <a:p>
                      <a:pPr algn="l" fontAlgn="ctr"/>
                      <a:endParaRPr lang="en-US" sz="800" b="1" i="0" u="none" strike="noStrike">
                        <a:solidFill>
                          <a:schemeClr val="tx1"/>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noFill/>
                      <a:prstDash val="solid"/>
                      <a:round/>
                      <a:headEnd type="none" w="med" len="med"/>
                      <a:tailEnd type="none" w="med" len="med"/>
                    </a:lnR>
                    <a:lnT>
                      <a:noFill/>
                    </a:lnT>
                    <a:lnB w="6350" cap="flat" cmpd="sng" algn="ctr">
                      <a:noFill/>
                      <a:prstDash val="solid"/>
                      <a:round/>
                      <a:headEnd type="none" w="med" len="med"/>
                      <a:tailEnd type="none" w="med" len="med"/>
                    </a:lnB>
                  </a:tcPr>
                </a:tc>
                <a:tc>
                  <a:txBody>
                    <a:bodyPr/>
                    <a:lstStyle/>
                    <a:p>
                      <a:pPr algn="l" fontAlgn="ctr"/>
                      <a:r>
                        <a:rPr lang="en-US" sz="800" b="1" i="0" u="none" strike="noStrike" dirty="0">
                          <a:solidFill>
                            <a:srgbClr val="000000"/>
                          </a:solidFill>
                          <a:effectLst/>
                          <a:latin typeface="Arial" panose="020B0604020202020204" pitchFamily="34" charset="0"/>
                          <a:ea typeface="맑은 고딕" panose="020B0503020000020004" pitchFamily="50" charset="-127"/>
                        </a:rPr>
                        <a:t>Case 3 (Worst</a:t>
                      </a:r>
                      <a:r>
                        <a:rPr lang="en-US" altLang="ko-KR" sz="800" b="1" i="0" u="none" strike="noStrike" dirty="0">
                          <a:solidFill>
                            <a:srgbClr val="000000"/>
                          </a:solidFill>
                          <a:effectLst/>
                          <a:latin typeface="Arial" panose="020B0604020202020204" pitchFamily="34" charset="0"/>
                          <a:ea typeface="맑은 고딕" panose="020B0503020000020004" pitchFamily="50" charset="-127"/>
                        </a:rPr>
                        <a:t>)</a:t>
                      </a:r>
                      <a:endParaRPr lang="en-US" sz="800" b="1"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no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800" b="1" i="0" u="none" strike="noStrike" dirty="0">
                          <a:solidFill>
                            <a:srgbClr val="000000"/>
                          </a:solidFill>
                          <a:effectLst/>
                          <a:latin typeface="Arial" panose="020B0604020202020204" pitchFamily="34" charset="0"/>
                          <a:ea typeface="맑은 고딕" panose="020B0503020000020004" pitchFamily="50" charset="-127"/>
                        </a:rPr>
                        <a:t>347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256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287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800" b="1" i="0" u="none" strike="noStrike" dirty="0">
                          <a:solidFill>
                            <a:srgbClr val="000000"/>
                          </a:solidFill>
                          <a:effectLst/>
                          <a:latin typeface="Arial" panose="020B0604020202020204" pitchFamily="34" charset="0"/>
                          <a:ea typeface="맑은 고딕" panose="020B0503020000020004" pitchFamily="50" charset="-127"/>
                        </a:rPr>
                        <a:t>80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186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396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431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439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450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463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noFill/>
                      <a:prstDash val="solid"/>
                      <a:round/>
                      <a:headEnd type="none" w="med" len="med"/>
                      <a:tailEnd type="none" w="med" len="med"/>
                    </a:lnB>
                  </a:tcPr>
                </a:tc>
                <a:extLst>
                  <a:ext uri="{0D108BD9-81ED-4DB2-BD59-A6C34878D82A}">
                    <a16:rowId xmlns:a16="http://schemas.microsoft.com/office/drawing/2014/main" val="985575916"/>
                  </a:ext>
                </a:extLst>
              </a:tr>
              <a:tr h="75521">
                <a:tc>
                  <a:txBody>
                    <a:bodyPr/>
                    <a:lstStyle/>
                    <a:p>
                      <a:pPr algn="l" fontAlgn="ctr"/>
                      <a:endParaRPr lang="en-US" sz="800" b="1" i="0" u="none" strike="noStrike">
                        <a:solidFill>
                          <a:schemeClr val="tx1"/>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noFill/>
                      <a:prstDash val="solid"/>
                      <a:round/>
                      <a:headEnd type="none" w="med" len="med"/>
                      <a:tailEnd type="none" w="med" len="med"/>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인건비성</a:t>
                      </a:r>
                      <a:endParaRPr 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no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300 </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no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152 </a:t>
                      </a:r>
                    </a:p>
                  </a:txBody>
                  <a:tcPr marL="36000" marR="36000" marT="0" marB="0" anchor="ctr">
                    <a:lnL>
                      <a:noFill/>
                    </a:lnL>
                    <a:lnR>
                      <a:noFill/>
                    </a:lnR>
                    <a:lnT>
                      <a:noFill/>
                    </a:lnT>
                    <a:lnB w="6350" cap="flat" cmpd="sng" algn="ctr">
                      <a:no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156 </a:t>
                      </a:r>
                    </a:p>
                  </a:txBody>
                  <a:tcPr marL="36000" marR="36000" marT="0" marB="0" anchor="ctr">
                    <a:lnL>
                      <a:noFill/>
                    </a:lnL>
                    <a:lnR>
                      <a:noFill/>
                    </a:lnR>
                    <a:lnT>
                      <a:noFill/>
                    </a:lnT>
                    <a:lnB w="6350" cap="flat" cmpd="sng" algn="ctr">
                      <a:noFill/>
                      <a:prstDash val="solid"/>
                      <a:round/>
                      <a:headEnd type="none" w="med" len="med"/>
                      <a:tailEnd type="none" w="med" len="med"/>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rPr>
                        <a:t>50 </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no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132 </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no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280 </a:t>
                      </a:r>
                    </a:p>
                  </a:txBody>
                  <a:tcPr marL="36000" marR="36000" marT="0" marB="0" anchor="ctr">
                    <a:lnL>
                      <a:noFill/>
                    </a:lnL>
                    <a:lnR>
                      <a:noFill/>
                    </a:lnR>
                    <a:lnT>
                      <a:noFill/>
                    </a:lnT>
                    <a:lnB w="6350" cap="flat" cmpd="sng" algn="ctr">
                      <a:no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286 </a:t>
                      </a:r>
                    </a:p>
                  </a:txBody>
                  <a:tcPr marL="36000" marR="36000" marT="0" marB="0" anchor="ctr">
                    <a:lnL>
                      <a:noFill/>
                    </a:lnL>
                    <a:lnR>
                      <a:noFill/>
                    </a:lnR>
                    <a:lnT>
                      <a:noFill/>
                    </a:lnT>
                    <a:lnB w="6350" cap="flat" cmpd="sng" algn="ctr">
                      <a:no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292 </a:t>
                      </a:r>
                    </a:p>
                  </a:txBody>
                  <a:tcPr marL="36000" marR="36000" marT="0" marB="0" anchor="ctr">
                    <a:lnL>
                      <a:noFill/>
                    </a:lnL>
                    <a:lnR>
                      <a:noFill/>
                    </a:lnR>
                    <a:lnT>
                      <a:noFill/>
                    </a:lnT>
                    <a:lnB w="6350" cap="flat" cmpd="sng" algn="ctr">
                      <a:no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302 </a:t>
                      </a:r>
                    </a:p>
                  </a:txBody>
                  <a:tcPr marL="36000" marR="36000" marT="0" marB="0" anchor="ctr">
                    <a:lnL>
                      <a:noFill/>
                    </a:lnL>
                    <a:lnR>
                      <a:noFill/>
                    </a:lnR>
                    <a:lnT>
                      <a:noFill/>
                    </a:lnT>
                    <a:lnB w="6350" cap="flat" cmpd="sng" algn="ctr">
                      <a:no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311 </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noFill/>
                      <a:prstDash val="solid"/>
                      <a:round/>
                      <a:headEnd type="none" w="med" len="med"/>
                      <a:tailEnd type="none" w="med" len="med"/>
                    </a:lnB>
                  </a:tcPr>
                </a:tc>
                <a:extLst>
                  <a:ext uri="{0D108BD9-81ED-4DB2-BD59-A6C34878D82A}">
                    <a16:rowId xmlns:a16="http://schemas.microsoft.com/office/drawing/2014/main" val="440654836"/>
                  </a:ext>
                </a:extLst>
              </a:tr>
              <a:tr h="75521">
                <a:tc>
                  <a:txBody>
                    <a:bodyPr/>
                    <a:lstStyle/>
                    <a:p>
                      <a:pPr algn="l" fontAlgn="ctr"/>
                      <a:endParaRPr lang="en-US" sz="800" b="1" i="0" u="none" strike="noStrike">
                        <a:solidFill>
                          <a:schemeClr val="tx1"/>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noFill/>
                      <a:prstDash val="solid"/>
                      <a:round/>
                      <a:headEnd type="none" w="med" len="med"/>
                      <a:tailEnd type="none" w="med" len="med"/>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변동비</a:t>
                      </a:r>
                      <a:endParaRPr lang="en-US" sz="800" b="0" i="0" u="none" strike="noStrike" baseline="3000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no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44 </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no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103 </a:t>
                      </a:r>
                    </a:p>
                  </a:txBody>
                  <a:tcPr marL="36000" marR="36000" marT="0" marB="0" anchor="ctr">
                    <a:lnL>
                      <a:noFill/>
                    </a:lnL>
                    <a:lnR>
                      <a:noFill/>
                    </a:lnR>
                    <a:lnT>
                      <a:noFill/>
                    </a:lnT>
                    <a:lnB w="6350" cap="flat" cmpd="sng" algn="ctr">
                      <a:no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131 </a:t>
                      </a:r>
                    </a:p>
                  </a:txBody>
                  <a:tcPr marL="36000" marR="36000" marT="0" marB="0" anchor="ctr">
                    <a:lnL>
                      <a:noFill/>
                    </a:lnL>
                    <a:lnR>
                      <a:noFill/>
                    </a:lnR>
                    <a:lnT>
                      <a:noFill/>
                    </a:lnT>
                    <a:lnB w="6350" cap="flat" cmpd="sng" algn="ctr">
                      <a:noFill/>
                      <a:prstDash val="solid"/>
                      <a:round/>
                      <a:headEnd type="none" w="med" len="med"/>
                      <a:tailEnd type="none" w="med" len="med"/>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rPr>
                        <a:t>30 </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no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54 </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no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116 </a:t>
                      </a:r>
                    </a:p>
                  </a:txBody>
                  <a:tcPr marL="36000" marR="36000" marT="0" marB="0" anchor="ctr">
                    <a:lnL>
                      <a:noFill/>
                    </a:lnL>
                    <a:lnR>
                      <a:noFill/>
                    </a:lnR>
                    <a:lnT>
                      <a:noFill/>
                    </a:lnT>
                    <a:lnB w="6350" cap="flat" cmpd="sng" algn="ctr">
                      <a:no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145 </a:t>
                      </a:r>
                    </a:p>
                  </a:txBody>
                  <a:tcPr marL="36000" marR="36000" marT="0" marB="0" anchor="ctr">
                    <a:lnL>
                      <a:noFill/>
                    </a:lnL>
                    <a:lnR>
                      <a:noFill/>
                    </a:lnR>
                    <a:lnT>
                      <a:noFill/>
                    </a:lnT>
                    <a:lnB w="6350" cap="flat" cmpd="sng" algn="ctr">
                      <a:no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146 </a:t>
                      </a:r>
                    </a:p>
                  </a:txBody>
                  <a:tcPr marL="36000" marR="36000" marT="0" marB="0" anchor="ctr">
                    <a:lnL>
                      <a:noFill/>
                    </a:lnL>
                    <a:lnR>
                      <a:noFill/>
                    </a:lnR>
                    <a:lnT>
                      <a:noFill/>
                    </a:lnT>
                    <a:lnB w="6350" cap="flat" cmpd="sng" algn="ctr">
                      <a:no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148 </a:t>
                      </a:r>
                    </a:p>
                  </a:txBody>
                  <a:tcPr marL="36000" marR="36000" marT="0" marB="0" anchor="ctr">
                    <a:lnL>
                      <a:noFill/>
                    </a:lnL>
                    <a:lnR>
                      <a:noFill/>
                    </a:lnR>
                    <a:lnT>
                      <a:noFill/>
                    </a:lnT>
                    <a:lnB w="6350" cap="flat" cmpd="sng" algn="ctr">
                      <a:no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151 </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noFill/>
                      <a:prstDash val="solid"/>
                      <a:round/>
                      <a:headEnd type="none" w="med" len="med"/>
                      <a:tailEnd type="none" w="med" len="med"/>
                    </a:lnB>
                  </a:tcPr>
                </a:tc>
                <a:extLst>
                  <a:ext uri="{0D108BD9-81ED-4DB2-BD59-A6C34878D82A}">
                    <a16:rowId xmlns:a16="http://schemas.microsoft.com/office/drawing/2014/main" val="3282493687"/>
                  </a:ext>
                </a:extLst>
              </a:tr>
              <a:tr h="75521">
                <a:tc>
                  <a:txBody>
                    <a:bodyPr/>
                    <a:lstStyle/>
                    <a:p>
                      <a:pPr algn="l" fontAlgn="ctr"/>
                      <a:endParaRPr lang="en-US" sz="800" b="1" i="0" u="none" strike="noStrike">
                        <a:solidFill>
                          <a:schemeClr val="tx1"/>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marL="0" marR="0" lvl="0" indent="0" algn="l" defTabSz="914400" rtl="0" eaLnBrk="1" fontAlgn="ctr" latinLnBrk="1" hangingPunct="1">
                        <a:lnSpc>
                          <a:spcPct val="100000"/>
                        </a:lnSpc>
                        <a:spcBef>
                          <a:spcPts val="0"/>
                        </a:spcBef>
                        <a:spcAft>
                          <a:spcPts val="0"/>
                        </a:spcAft>
                        <a:buClrTx/>
                        <a:buSzTx/>
                        <a:buFontTx/>
                        <a:buNone/>
                        <a:tabLst/>
                        <a:defRPr/>
                      </a:pPr>
                      <a:r>
                        <a:rPr lang="ko-KR" altLang="en-US" sz="800" b="0" i="0" u="none" strike="noStrike" dirty="0">
                          <a:solidFill>
                            <a:srgbClr val="000000"/>
                          </a:solidFill>
                          <a:effectLst/>
                          <a:latin typeface="Arial" panose="020B0604020202020204" pitchFamily="34" charset="0"/>
                          <a:ea typeface="맑은 고딕" panose="020B0503020000020004" pitchFamily="50" charset="-127"/>
                        </a:rPr>
                        <a:t>기타고정비</a:t>
                      </a:r>
                      <a:endParaRPr lang="en-US" altLang="ko-KR" sz="8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3 </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0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rPr>
                        <a:t>0 </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0 </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rPr>
                        <a:t>1 </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729584250"/>
                  </a:ext>
                </a:extLst>
              </a:tr>
            </a:tbl>
          </a:graphicData>
        </a:graphic>
      </p:graphicFrame>
      <p:sp>
        <p:nvSpPr>
          <p:cNvPr id="19" name="직사각형 18">
            <a:extLst>
              <a:ext uri="{FF2B5EF4-FFF2-40B4-BE49-F238E27FC236}">
                <a16:creationId xmlns:a16="http://schemas.microsoft.com/office/drawing/2014/main" id="{C3388DB6-0C6A-44E3-9C14-98371E41D0A0}"/>
              </a:ext>
            </a:extLst>
          </p:cNvPr>
          <p:cNvSpPr/>
          <p:nvPr/>
        </p:nvSpPr>
        <p:spPr>
          <a:xfrm>
            <a:off x="1572241" y="2582421"/>
            <a:ext cx="7838459" cy="114294"/>
          </a:xfrm>
          <a:prstGeom prst="rect">
            <a:avLst/>
          </a:prstGeom>
          <a:solidFill>
            <a:srgbClr val="FF0000">
              <a:alpha val="20000"/>
            </a:srgbClr>
          </a:solid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직사각형 19">
            <a:extLst>
              <a:ext uri="{FF2B5EF4-FFF2-40B4-BE49-F238E27FC236}">
                <a16:creationId xmlns:a16="http://schemas.microsoft.com/office/drawing/2014/main" id="{CEA3367C-B9CA-4D45-BD88-D7B383F22685}"/>
              </a:ext>
            </a:extLst>
          </p:cNvPr>
          <p:cNvSpPr/>
          <p:nvPr/>
        </p:nvSpPr>
        <p:spPr>
          <a:xfrm>
            <a:off x="1572242" y="2090277"/>
            <a:ext cx="7838459" cy="114294"/>
          </a:xfrm>
          <a:prstGeom prst="rect">
            <a:avLst/>
          </a:prstGeom>
          <a:solidFill>
            <a:srgbClr val="FF0000">
              <a:alpha val="20000"/>
            </a:srgbClr>
          </a:solid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직사각형 21">
            <a:extLst>
              <a:ext uri="{FF2B5EF4-FFF2-40B4-BE49-F238E27FC236}">
                <a16:creationId xmlns:a16="http://schemas.microsoft.com/office/drawing/2014/main" id="{D0B048CB-68D5-42A2-9364-70AFB390F486}"/>
              </a:ext>
            </a:extLst>
          </p:cNvPr>
          <p:cNvSpPr/>
          <p:nvPr/>
        </p:nvSpPr>
        <p:spPr>
          <a:xfrm>
            <a:off x="1578592" y="3061827"/>
            <a:ext cx="7838459" cy="114294"/>
          </a:xfrm>
          <a:prstGeom prst="rect">
            <a:avLst/>
          </a:prstGeom>
          <a:solidFill>
            <a:srgbClr val="FF0000">
              <a:alpha val="20000"/>
            </a:srgbClr>
          </a:solid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직사각형 23">
            <a:extLst>
              <a:ext uri="{FF2B5EF4-FFF2-40B4-BE49-F238E27FC236}">
                <a16:creationId xmlns:a16="http://schemas.microsoft.com/office/drawing/2014/main" id="{A2EBA6EA-3617-4358-B390-32B54477A186}"/>
              </a:ext>
            </a:extLst>
          </p:cNvPr>
          <p:cNvSpPr/>
          <p:nvPr/>
        </p:nvSpPr>
        <p:spPr>
          <a:xfrm>
            <a:off x="647614" y="3413760"/>
            <a:ext cx="910341" cy="172720"/>
          </a:xfrm>
          <a:prstGeom prst="rect">
            <a:avLst/>
          </a:prstGeom>
          <a:solidFill>
            <a:srgbClr val="00338D"/>
          </a:solidFill>
          <a:ln w="635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altLang="ko-KR" sz="900" b="1" dirty="0">
                <a:solidFill>
                  <a:schemeClr val="bg1"/>
                </a:solidFill>
                <a:latin typeface="Arial" panose="020B0604020202020204" pitchFamily="34" charset="0"/>
                <a:cs typeface="Arial" panose="020B0604020202020204" pitchFamily="34" charset="0"/>
              </a:rPr>
              <a:t>Case </a:t>
            </a:r>
            <a:r>
              <a:rPr lang="ko-KR" altLang="en-US" sz="900" b="1" dirty="0">
                <a:solidFill>
                  <a:schemeClr val="bg1"/>
                </a:solidFill>
                <a:latin typeface="Arial" panose="020B0604020202020204" pitchFamily="34" charset="0"/>
                <a:cs typeface="Arial" panose="020B0604020202020204" pitchFamily="34" charset="0"/>
              </a:rPr>
              <a:t>공통</a:t>
            </a:r>
          </a:p>
        </p:txBody>
      </p:sp>
      <p:sp>
        <p:nvSpPr>
          <p:cNvPr id="25" name="직사각형 24">
            <a:extLst>
              <a:ext uri="{FF2B5EF4-FFF2-40B4-BE49-F238E27FC236}">
                <a16:creationId xmlns:a16="http://schemas.microsoft.com/office/drawing/2014/main" id="{947A5543-78DD-4A96-9056-EB905BD0EB9F}"/>
              </a:ext>
            </a:extLst>
          </p:cNvPr>
          <p:cNvSpPr/>
          <p:nvPr/>
        </p:nvSpPr>
        <p:spPr>
          <a:xfrm>
            <a:off x="5202769" y="3423568"/>
            <a:ext cx="910341" cy="172720"/>
          </a:xfrm>
          <a:prstGeom prst="rect">
            <a:avLst/>
          </a:prstGeom>
          <a:solidFill>
            <a:srgbClr val="00338D"/>
          </a:solidFill>
          <a:ln w="635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altLang="ko-KR" sz="900" b="1" dirty="0">
                <a:solidFill>
                  <a:schemeClr val="bg1"/>
                </a:solidFill>
                <a:latin typeface="Arial" panose="020B0604020202020204" pitchFamily="34" charset="0"/>
                <a:cs typeface="Arial" panose="020B0604020202020204" pitchFamily="34" charset="0"/>
              </a:rPr>
              <a:t>Case 1,2</a:t>
            </a:r>
            <a:endParaRPr lang="ko-KR" altLang="en-US" sz="900"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463934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제목 2">
            <a:extLst>
              <a:ext uri="{FF2B5EF4-FFF2-40B4-BE49-F238E27FC236}">
                <a16:creationId xmlns:a16="http://schemas.microsoft.com/office/drawing/2014/main" id="{EC31AAB1-348F-4B38-BBAE-3ED466156B32}"/>
              </a:ext>
            </a:extLst>
          </p:cNvPr>
          <p:cNvSpPr txBox="1">
            <a:spLocks/>
          </p:cNvSpPr>
          <p:nvPr/>
        </p:nvSpPr>
        <p:spPr>
          <a:xfrm>
            <a:off x="399665" y="496343"/>
            <a:ext cx="8591450" cy="586535"/>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4400" b="1" dirty="0">
                <a:solidFill>
                  <a:srgbClr val="00338D"/>
                </a:solidFill>
                <a:latin typeface="KPMG Extralight" panose="020B0303030202040204" pitchFamily="34" charset="0"/>
              </a:rPr>
              <a:t>Major</a:t>
            </a:r>
            <a:r>
              <a:rPr lang="ko-KR" altLang="en-US" sz="4400" b="1" dirty="0">
                <a:solidFill>
                  <a:srgbClr val="00338D"/>
                </a:solidFill>
                <a:latin typeface="KPMG Extralight" panose="020B0303030202040204" pitchFamily="34" charset="0"/>
              </a:rPr>
              <a:t> </a:t>
            </a:r>
            <a:r>
              <a:rPr lang="en-US" altLang="ko-KR" sz="4400" b="1" dirty="0">
                <a:solidFill>
                  <a:srgbClr val="00338D"/>
                </a:solidFill>
                <a:latin typeface="KPMG Extralight" panose="020B0303030202040204" pitchFamily="34" charset="0"/>
              </a:rPr>
              <a:t>Assumptions (15/17)</a:t>
            </a:r>
          </a:p>
        </p:txBody>
      </p:sp>
      <p:sp>
        <p:nvSpPr>
          <p:cNvPr id="10" name="제목 2">
            <a:extLst>
              <a:ext uri="{FF2B5EF4-FFF2-40B4-BE49-F238E27FC236}">
                <a16:creationId xmlns:a16="http://schemas.microsoft.com/office/drawing/2014/main" id="{3C3ECB29-B165-4523-8AEA-B139D1820DD2}"/>
              </a:ext>
            </a:extLst>
          </p:cNvPr>
          <p:cNvSpPr txBox="1">
            <a:spLocks/>
          </p:cNvSpPr>
          <p:nvPr/>
        </p:nvSpPr>
        <p:spPr>
          <a:xfrm>
            <a:off x="399665" y="227197"/>
            <a:ext cx="8591450" cy="273424"/>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2500" b="1">
                <a:solidFill>
                  <a:srgbClr val="00338D"/>
                </a:solidFill>
                <a:latin typeface="KPMG Extralight" panose="020B0303030202040204" pitchFamily="34" charset="0"/>
              </a:rPr>
              <a:t>Assumptions &amp; Results</a:t>
            </a:r>
          </a:p>
        </p:txBody>
      </p:sp>
      <p:graphicFrame>
        <p:nvGraphicFramePr>
          <p:cNvPr id="4" name="표 3">
            <a:extLst>
              <a:ext uri="{FF2B5EF4-FFF2-40B4-BE49-F238E27FC236}">
                <a16:creationId xmlns:a16="http://schemas.microsoft.com/office/drawing/2014/main" id="{60C7910B-48F2-43A1-8057-DB89C21C6C4D}"/>
              </a:ext>
            </a:extLst>
          </p:cNvPr>
          <p:cNvGraphicFramePr>
            <a:graphicFrameLocks noGrp="1"/>
          </p:cNvGraphicFramePr>
          <p:nvPr>
            <p:extLst>
              <p:ext uri="{D42A27DB-BD31-4B8C-83A1-F6EECF244321}">
                <p14:modId xmlns:p14="http://schemas.microsoft.com/office/powerpoint/2010/main" val="3934221551"/>
              </p:ext>
            </p:extLst>
          </p:nvPr>
        </p:nvGraphicFramePr>
        <p:xfrm>
          <a:off x="495299" y="1476540"/>
          <a:ext cx="8915408" cy="762000"/>
        </p:xfrm>
        <a:graphic>
          <a:graphicData uri="http://schemas.openxmlformats.org/drawingml/2006/table">
            <a:tbl>
              <a:tblPr/>
              <a:tblGrid>
                <a:gridCol w="1069849">
                  <a:extLst>
                    <a:ext uri="{9D8B030D-6E8A-4147-A177-3AD203B41FA5}">
                      <a16:colId xmlns:a16="http://schemas.microsoft.com/office/drawing/2014/main" val="2084094682"/>
                    </a:ext>
                  </a:extLst>
                </a:gridCol>
                <a:gridCol w="1069849">
                  <a:extLst>
                    <a:ext uri="{9D8B030D-6E8A-4147-A177-3AD203B41FA5}">
                      <a16:colId xmlns:a16="http://schemas.microsoft.com/office/drawing/2014/main" val="1735593211"/>
                    </a:ext>
                  </a:extLst>
                </a:gridCol>
                <a:gridCol w="677571">
                  <a:extLst>
                    <a:ext uri="{9D8B030D-6E8A-4147-A177-3AD203B41FA5}">
                      <a16:colId xmlns:a16="http://schemas.microsoft.com/office/drawing/2014/main" val="215447901"/>
                    </a:ext>
                  </a:extLst>
                </a:gridCol>
                <a:gridCol w="677571">
                  <a:extLst>
                    <a:ext uri="{9D8B030D-6E8A-4147-A177-3AD203B41FA5}">
                      <a16:colId xmlns:a16="http://schemas.microsoft.com/office/drawing/2014/main" val="151791895"/>
                    </a:ext>
                  </a:extLst>
                </a:gridCol>
                <a:gridCol w="677571">
                  <a:extLst>
                    <a:ext uri="{9D8B030D-6E8A-4147-A177-3AD203B41FA5}">
                      <a16:colId xmlns:a16="http://schemas.microsoft.com/office/drawing/2014/main" val="2527012931"/>
                    </a:ext>
                  </a:extLst>
                </a:gridCol>
                <a:gridCol w="677571">
                  <a:extLst>
                    <a:ext uri="{9D8B030D-6E8A-4147-A177-3AD203B41FA5}">
                      <a16:colId xmlns:a16="http://schemas.microsoft.com/office/drawing/2014/main" val="1133862561"/>
                    </a:ext>
                  </a:extLst>
                </a:gridCol>
                <a:gridCol w="677571">
                  <a:extLst>
                    <a:ext uri="{9D8B030D-6E8A-4147-A177-3AD203B41FA5}">
                      <a16:colId xmlns:a16="http://schemas.microsoft.com/office/drawing/2014/main" val="3434064316"/>
                    </a:ext>
                  </a:extLst>
                </a:gridCol>
                <a:gridCol w="677571">
                  <a:extLst>
                    <a:ext uri="{9D8B030D-6E8A-4147-A177-3AD203B41FA5}">
                      <a16:colId xmlns:a16="http://schemas.microsoft.com/office/drawing/2014/main" val="3804422858"/>
                    </a:ext>
                  </a:extLst>
                </a:gridCol>
                <a:gridCol w="677571">
                  <a:extLst>
                    <a:ext uri="{9D8B030D-6E8A-4147-A177-3AD203B41FA5}">
                      <a16:colId xmlns:a16="http://schemas.microsoft.com/office/drawing/2014/main" val="2625983768"/>
                    </a:ext>
                  </a:extLst>
                </a:gridCol>
                <a:gridCol w="677571">
                  <a:extLst>
                    <a:ext uri="{9D8B030D-6E8A-4147-A177-3AD203B41FA5}">
                      <a16:colId xmlns:a16="http://schemas.microsoft.com/office/drawing/2014/main" val="2245310754"/>
                    </a:ext>
                  </a:extLst>
                </a:gridCol>
                <a:gridCol w="677571">
                  <a:extLst>
                    <a:ext uri="{9D8B030D-6E8A-4147-A177-3AD203B41FA5}">
                      <a16:colId xmlns:a16="http://schemas.microsoft.com/office/drawing/2014/main" val="1975226249"/>
                    </a:ext>
                  </a:extLst>
                </a:gridCol>
                <a:gridCol w="677571">
                  <a:extLst>
                    <a:ext uri="{9D8B030D-6E8A-4147-A177-3AD203B41FA5}">
                      <a16:colId xmlns:a16="http://schemas.microsoft.com/office/drawing/2014/main" val="2165601275"/>
                    </a:ext>
                  </a:extLst>
                </a:gridCol>
              </a:tblGrid>
              <a:tr h="152400">
                <a:tc rowSpan="2">
                  <a:txBody>
                    <a:bodyPr/>
                    <a:lstStyle/>
                    <a:p>
                      <a:pPr algn="l" fontAlgn="ctr"/>
                      <a:r>
                        <a:rPr lang="en-US" altLang="ko-KR" sz="900" b="1" i="0" u="none" strike="noStrike">
                          <a:solidFill>
                            <a:schemeClr val="bg1"/>
                          </a:solidFill>
                          <a:effectLst/>
                          <a:latin typeface="맑은 고딕" panose="020B0503020000020004" pitchFamily="50" charset="-127"/>
                          <a:ea typeface="맑은 고딕" panose="020B0503020000020004" pitchFamily="50" charset="-127"/>
                        </a:rPr>
                        <a:t>(</a:t>
                      </a:r>
                      <a:r>
                        <a:rPr lang="ko-KR" altLang="en-US" sz="900" b="1" i="0" u="none" strike="noStrike">
                          <a:solidFill>
                            <a:schemeClr val="bg1"/>
                          </a:solidFill>
                          <a:effectLst/>
                          <a:latin typeface="맑은 고딕" panose="020B0503020000020004" pitchFamily="50" charset="-127"/>
                          <a:ea typeface="맑은 고딕" panose="020B0503020000020004" pitchFamily="50" charset="-127"/>
                        </a:rPr>
                        <a:t>단위 </a:t>
                      </a:r>
                      <a:r>
                        <a:rPr lang="en-US" altLang="ko-KR" sz="900" b="1" i="0" u="none" strike="noStrike">
                          <a:solidFill>
                            <a:schemeClr val="bg1"/>
                          </a:solidFill>
                          <a:effectLst/>
                          <a:latin typeface="맑은 고딕" panose="020B0503020000020004" pitchFamily="50" charset="-127"/>
                          <a:ea typeface="맑은 고딕" panose="020B0503020000020004" pitchFamily="50" charset="-127"/>
                        </a:rPr>
                        <a:t>: </a:t>
                      </a:r>
                      <a:r>
                        <a:rPr lang="ko-KR" altLang="en-US" sz="900" b="1" i="0" u="none" strike="noStrike">
                          <a:solidFill>
                            <a:schemeClr val="bg1"/>
                          </a:solidFill>
                          <a:effectLst/>
                          <a:latin typeface="맑은 고딕" panose="020B0503020000020004" pitchFamily="50" charset="-127"/>
                          <a:ea typeface="맑은 고딕" panose="020B0503020000020004" pitchFamily="50" charset="-127"/>
                        </a:rPr>
                        <a:t>백만원</a:t>
                      </a:r>
                      <a:r>
                        <a:rPr lang="en-US" altLang="ko-KR" sz="900" b="1" i="0" u="none" strike="noStrike">
                          <a:solidFill>
                            <a:schemeClr val="bg1"/>
                          </a:solidFill>
                          <a:effectLst/>
                          <a:latin typeface="맑은 고딕" panose="020B0503020000020004" pitchFamily="50" charset="-127"/>
                          <a:ea typeface="맑은 고딕" panose="020B0503020000020004" pitchFamily="50" charset="-127"/>
                        </a:rPr>
                        <a:t>)</a:t>
                      </a:r>
                      <a:endParaRPr lang="ko-KR" altLang="en-US" sz="900" b="1" i="0" u="none" strike="noStrike">
                        <a:solidFill>
                          <a:schemeClr val="bg1"/>
                        </a:solidFill>
                        <a:effectLst/>
                        <a:latin typeface="맑은 고딕" panose="020B0503020000020004" pitchFamily="50" charset="-127"/>
                        <a:ea typeface="맑은 고딕" panose="020B0503020000020004" pitchFamily="50" charset="-127"/>
                      </a:endParaRP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rowSpan="2">
                  <a:txBody>
                    <a:bodyPr/>
                    <a:lstStyle/>
                    <a:p>
                      <a:pPr algn="ctr" fontAlgn="ctr"/>
                      <a:r>
                        <a:rPr lang="en-US" altLang="ko-KR" sz="900" b="1" i="0" u="none" strike="noStrike">
                          <a:solidFill>
                            <a:schemeClr val="bg1"/>
                          </a:solidFill>
                          <a:effectLst/>
                          <a:latin typeface="맑은 고딕" panose="020B0503020000020004" pitchFamily="50" charset="-127"/>
                          <a:ea typeface="맑은 고딕" panose="020B0503020000020004" pitchFamily="50" charset="-127"/>
                        </a:rPr>
                        <a:t>Case </a:t>
                      </a:r>
                      <a:r>
                        <a:rPr lang="ko-KR" altLang="en-US" sz="900" b="1" i="0" u="none" strike="noStrike">
                          <a:solidFill>
                            <a:schemeClr val="bg1"/>
                          </a:solidFill>
                          <a:effectLst/>
                          <a:latin typeface="맑은 고딕" panose="020B0503020000020004" pitchFamily="50" charset="-127"/>
                          <a:ea typeface="맑은 고딕" panose="020B0503020000020004" pitchFamily="50" charset="-127"/>
                        </a:rPr>
                        <a:t>구분</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fontAlgn="ctr"/>
                      <a:r>
                        <a:rPr lang="en-US" sz="900" b="1" i="0" u="none" strike="noStrike">
                          <a:solidFill>
                            <a:srgbClr val="FFFFFF"/>
                          </a:solidFill>
                          <a:effectLst/>
                          <a:latin typeface="Arial" panose="020B0604020202020204" pitchFamily="34" charset="0"/>
                          <a:ea typeface="맑은 고딕" panose="020B0503020000020004" pitchFamily="50" charset="-127"/>
                        </a:rPr>
                        <a:t>Actual</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l" fontAlgn="ctr"/>
                      <a:r>
                        <a:rPr lang="ko-KR" altLang="en-US" sz="900" b="1" i="0" u="none" strike="noStrike">
                          <a:solidFill>
                            <a:srgbClr val="FFFFFF"/>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l" fontAlgn="ctr"/>
                      <a:r>
                        <a:rPr lang="ko-KR" altLang="en-US" sz="900" b="1" i="0" u="none" strike="noStrike">
                          <a:solidFill>
                            <a:srgbClr val="FFFFFF"/>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l" fontAlgn="ctr"/>
                      <a:r>
                        <a:rPr lang="ko-KR" altLang="en-US" sz="900" b="1" i="0" u="none" strike="noStrike">
                          <a:solidFill>
                            <a:srgbClr val="FFFFFF"/>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sz="900" b="1" i="0" u="none" strike="noStrike">
                          <a:solidFill>
                            <a:srgbClr val="FFFFFF"/>
                          </a:solidFill>
                          <a:effectLst/>
                          <a:latin typeface="Arial" panose="020B0604020202020204" pitchFamily="34" charset="0"/>
                          <a:ea typeface="맑은 고딕" panose="020B0503020000020004" pitchFamily="50" charset="-127"/>
                        </a:rPr>
                        <a:t>Forecast</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l" fontAlgn="ctr"/>
                      <a:r>
                        <a:rPr lang="ko-KR" altLang="en-US" sz="900" b="1" i="0" u="none" strike="noStrike" dirty="0">
                          <a:solidFill>
                            <a:srgbClr val="FFFFFF"/>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l" fontAlgn="ctr"/>
                      <a:r>
                        <a:rPr lang="ko-KR" altLang="en-US" sz="900" b="1" i="0" u="none" strike="noStrike">
                          <a:solidFill>
                            <a:srgbClr val="FFFFFF"/>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l" fontAlgn="ctr"/>
                      <a:r>
                        <a:rPr lang="ko-KR" altLang="en-US" sz="900" b="1" i="0" u="none" strike="noStrike">
                          <a:solidFill>
                            <a:srgbClr val="FFFFFF"/>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l" fontAlgn="ctr"/>
                      <a:r>
                        <a:rPr lang="ko-KR" altLang="en-US" sz="900" b="1" i="0" u="none" strike="noStrike">
                          <a:solidFill>
                            <a:srgbClr val="FFFFFF"/>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l" fontAlgn="ctr"/>
                      <a:r>
                        <a:rPr lang="ko-KR" altLang="en-US" sz="900" b="1" i="0" u="none" strike="noStrike">
                          <a:solidFill>
                            <a:srgbClr val="FFFFFF"/>
                          </a:solidFill>
                          <a:effectLst/>
                          <a:latin typeface="Arial" panose="020B0604020202020204" pitchFamily="34" charset="0"/>
                          <a:ea typeface="맑은 고딕" panose="020B0503020000020004" pitchFamily="50" charset="-127"/>
                        </a:rPr>
                        <a:t>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extLst>
                  <a:ext uri="{0D108BD9-81ED-4DB2-BD59-A6C34878D82A}">
                    <a16:rowId xmlns:a16="http://schemas.microsoft.com/office/drawing/2014/main" val="3818432422"/>
                  </a:ext>
                </a:extLst>
              </a:tr>
              <a:tr h="152400">
                <a:tc vMerge="1">
                  <a:txBody>
                    <a:bodyPr/>
                    <a:lstStyle/>
                    <a:p>
                      <a:pPr algn="l" fontAlgn="ctr"/>
                      <a:endParaRPr lang="en-US" altLang="ko-KR" sz="900" b="1" i="0" u="none" strike="noStrike">
                        <a:solidFill>
                          <a:schemeClr val="bg1"/>
                        </a:solidFill>
                        <a:effectLst/>
                        <a:latin typeface="Arial" panose="020B0604020202020204" pitchFamily="34" charset="0"/>
                        <a:ea typeface="맑은 고딕" panose="020B0503020000020004" pitchFamily="50" charset="-127"/>
                      </a:endParaRPr>
                    </a:p>
                  </a:txBody>
                  <a:tcPr marL="36000" marR="36000" marT="0" marB="0" anchor="ctr">
                    <a:lnL w="6350" cap="flat" cmpd="sng" algn="ctr">
                      <a:no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solidFill>
                      <a:srgbClr val="00338D"/>
                    </a:solidFill>
                  </a:tcPr>
                </a:tc>
                <a:tc vMerge="1">
                  <a:txBody>
                    <a:bodyPr/>
                    <a:lstStyle/>
                    <a:p>
                      <a:pPr algn="l" fontAlgn="ctr"/>
                      <a:endParaRPr lang="en-US" altLang="ko-KR" sz="900" b="1" i="0" u="none" strike="noStrike">
                        <a:solidFill>
                          <a:schemeClr val="bg1"/>
                        </a:solidFill>
                        <a:effectLst/>
                        <a:latin typeface="Arial" panose="020B0604020202020204" pitchFamily="34" charset="0"/>
                        <a:ea typeface="맑은 고딕" panose="020B0503020000020004" pitchFamily="50" charset="-127"/>
                      </a:endParaRPr>
                    </a:p>
                  </a:txBody>
                  <a:tcPr marL="36000" marR="36000" marT="0" marB="0" anchor="ctr">
                    <a:lnL w="6350" cap="flat" cmpd="sng" algn="ctr">
                      <a:no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fontAlgn="ctr"/>
                      <a:r>
                        <a:rPr lang="en-US" sz="900" b="1" i="0" u="none" strike="noStrike" dirty="0">
                          <a:solidFill>
                            <a:srgbClr val="FFFFFF"/>
                          </a:solidFill>
                          <a:effectLst/>
                          <a:latin typeface="Arial" panose="020B0604020202020204" pitchFamily="34" charset="0"/>
                          <a:ea typeface="맑은 고딕" panose="020B0503020000020004" pitchFamily="50" charset="-127"/>
                        </a:rPr>
                        <a:t>2019 A</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fontAlgn="ctr"/>
                      <a:r>
                        <a:rPr lang="en-US" sz="900" b="1" i="0" u="none" strike="noStrike">
                          <a:solidFill>
                            <a:srgbClr val="FFFFFF"/>
                          </a:solidFill>
                          <a:effectLst/>
                          <a:latin typeface="Arial" panose="020B0604020202020204" pitchFamily="34" charset="0"/>
                          <a:ea typeface="맑은 고딕" panose="020B0503020000020004" pitchFamily="50" charset="-127"/>
                        </a:rPr>
                        <a:t>2020 A</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fontAlgn="ctr"/>
                      <a:r>
                        <a:rPr lang="en-US" sz="900" b="1" i="0" u="none" strike="noStrike">
                          <a:solidFill>
                            <a:srgbClr val="FFFFFF"/>
                          </a:solidFill>
                          <a:effectLst/>
                          <a:latin typeface="Arial" panose="020B0604020202020204" pitchFamily="34" charset="0"/>
                          <a:ea typeface="맑은 고딕" panose="020B0503020000020004" pitchFamily="50" charset="-127"/>
                        </a:rPr>
                        <a:t>2021 A</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fontAlgn="ctr"/>
                      <a:r>
                        <a:rPr lang="en-US" sz="900" b="1" i="0" u="none" strike="noStrike">
                          <a:solidFill>
                            <a:srgbClr val="FFFFFF"/>
                          </a:solidFill>
                          <a:effectLst/>
                          <a:latin typeface="Arial" panose="020B0604020202020204" pitchFamily="34" charset="0"/>
                          <a:ea typeface="맑은 고딕" panose="020B0503020000020004" pitchFamily="50" charset="-127"/>
                        </a:rPr>
                        <a:t>2022 1H A</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fontAlgn="ctr"/>
                      <a:r>
                        <a:rPr lang="en-US" sz="900" b="1" i="0" u="none" strike="noStrike" dirty="0">
                          <a:solidFill>
                            <a:srgbClr val="FFFFFF"/>
                          </a:solidFill>
                          <a:effectLst/>
                          <a:latin typeface="Arial" panose="020B0604020202020204" pitchFamily="34" charset="0"/>
                          <a:ea typeface="맑은 고딕" panose="020B0503020000020004" pitchFamily="50" charset="-127"/>
                        </a:rPr>
                        <a:t>2022 2H F</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fontAlgn="ctr"/>
                      <a:r>
                        <a:rPr lang="en-US" sz="900" b="1" i="0" u="none" strike="noStrike">
                          <a:solidFill>
                            <a:srgbClr val="FFFFFF"/>
                          </a:solidFill>
                          <a:effectLst/>
                          <a:latin typeface="Arial" panose="020B0604020202020204" pitchFamily="34" charset="0"/>
                          <a:ea typeface="맑은 고딕" panose="020B0503020000020004" pitchFamily="50" charset="-127"/>
                        </a:rPr>
                        <a:t>2023 F</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fontAlgn="ctr"/>
                      <a:r>
                        <a:rPr lang="en-US" sz="900" b="1" i="0" u="none" strike="noStrike">
                          <a:solidFill>
                            <a:srgbClr val="FFFFFF"/>
                          </a:solidFill>
                          <a:effectLst/>
                          <a:latin typeface="Arial" panose="020B0604020202020204" pitchFamily="34" charset="0"/>
                          <a:ea typeface="맑은 고딕" panose="020B0503020000020004" pitchFamily="50" charset="-127"/>
                        </a:rPr>
                        <a:t>2024 F</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fontAlgn="ctr"/>
                      <a:r>
                        <a:rPr lang="en-US" sz="900" b="1" i="0" u="none" strike="noStrike">
                          <a:solidFill>
                            <a:srgbClr val="FFFFFF"/>
                          </a:solidFill>
                          <a:effectLst/>
                          <a:latin typeface="Arial" panose="020B0604020202020204" pitchFamily="34" charset="0"/>
                          <a:ea typeface="맑은 고딕" panose="020B0503020000020004" pitchFamily="50" charset="-127"/>
                        </a:rPr>
                        <a:t>2025 F</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fontAlgn="ctr"/>
                      <a:r>
                        <a:rPr lang="en-US" sz="900" b="1" i="0" u="none" strike="noStrike">
                          <a:solidFill>
                            <a:srgbClr val="FFFFFF"/>
                          </a:solidFill>
                          <a:effectLst/>
                          <a:latin typeface="Arial" panose="020B0604020202020204" pitchFamily="34" charset="0"/>
                          <a:ea typeface="맑은 고딕" panose="020B0503020000020004" pitchFamily="50" charset="-127"/>
                        </a:rPr>
                        <a:t>2026 F</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fontAlgn="ctr"/>
                      <a:r>
                        <a:rPr lang="en-US" sz="900" b="1" i="0" u="none" strike="noStrike">
                          <a:solidFill>
                            <a:srgbClr val="FFFFFF"/>
                          </a:solidFill>
                          <a:effectLst/>
                          <a:latin typeface="Arial" panose="020B0604020202020204" pitchFamily="34" charset="0"/>
                          <a:ea typeface="맑은 고딕" panose="020B0503020000020004" pitchFamily="50" charset="-127"/>
                        </a:rPr>
                        <a:t>2027 F</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solidFill>
                      <a:srgbClr val="00338D"/>
                    </a:solidFill>
                  </a:tcPr>
                </a:tc>
                <a:extLst>
                  <a:ext uri="{0D108BD9-81ED-4DB2-BD59-A6C34878D82A}">
                    <a16:rowId xmlns:a16="http://schemas.microsoft.com/office/drawing/2014/main" val="2479629347"/>
                  </a:ext>
                </a:extLst>
              </a:tr>
              <a:tr h="152400">
                <a:tc>
                  <a:txBody>
                    <a:bodyPr/>
                    <a:lstStyle/>
                    <a:p>
                      <a:pPr algn="l" fontAlgn="ctr"/>
                      <a:r>
                        <a:rPr lang="en-US" sz="900" b="1" i="0" u="none" strike="noStrike" err="1">
                          <a:solidFill>
                            <a:schemeClr val="tx1"/>
                          </a:solidFill>
                          <a:effectLst/>
                          <a:latin typeface="Arial" panose="020B0604020202020204" pitchFamily="34" charset="0"/>
                          <a:ea typeface="맑은 고딕" panose="020B0503020000020004" pitchFamily="50" charset="-127"/>
                        </a:rPr>
                        <a:t>CapEx</a:t>
                      </a:r>
                      <a:endParaRPr lang="en-US" sz="900" b="1" i="0" u="none" strike="noStrike">
                        <a:solidFill>
                          <a:schemeClr val="tx1"/>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l" fontAlgn="ctr"/>
                      <a:r>
                        <a:rPr lang="en-US" sz="900" b="0" i="0" u="none" strike="noStrike" dirty="0">
                          <a:solidFill>
                            <a:srgbClr val="000000"/>
                          </a:solidFill>
                          <a:effectLst/>
                          <a:latin typeface="Arial" panose="020B0604020202020204" pitchFamily="34" charset="0"/>
                          <a:ea typeface="맑은 고딕" panose="020B0503020000020004" pitchFamily="50" charset="-127"/>
                        </a:rPr>
                        <a:t>Case 1 (Best</a:t>
                      </a:r>
                      <a:r>
                        <a:rPr lang="en-US" altLang="ko-KR" sz="900" b="0" i="0" u="none" strike="noStrike" dirty="0">
                          <a:solidFill>
                            <a:srgbClr val="000000"/>
                          </a:solidFill>
                          <a:effectLst/>
                          <a:latin typeface="Arial" panose="020B0604020202020204" pitchFamily="34" charset="0"/>
                          <a:ea typeface="맑은 고딕" panose="020B0503020000020004" pitchFamily="50" charset="-127"/>
                        </a:rPr>
                        <a:t>)</a:t>
                      </a:r>
                      <a:endParaRPr lang="en-US" sz="9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fontAlgn="b"/>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432</a:t>
                      </a:r>
                    </a:p>
                  </a:txBody>
                  <a:tcPr marL="36000" marR="36000" marT="0" marB="0" anchor="b">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b"/>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598</a:t>
                      </a:r>
                    </a:p>
                  </a:txBody>
                  <a:tcPr marL="36000" marR="36000" marT="0" marB="0" anchor="b">
                    <a:lnL>
                      <a:noFill/>
                    </a:lnL>
                    <a:lnR>
                      <a:noFill/>
                    </a:lnR>
                    <a:lnT>
                      <a:noFill/>
                    </a:lnT>
                    <a:lnB>
                      <a:noFill/>
                    </a:lnB>
                  </a:tcPr>
                </a:tc>
                <a:tc>
                  <a:txBody>
                    <a:bodyPr/>
                    <a:lstStyle/>
                    <a:p>
                      <a:pPr algn="r" fontAlgn="b"/>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48</a:t>
                      </a:r>
                    </a:p>
                  </a:txBody>
                  <a:tcPr marL="36000" marR="36000" marT="0" marB="0" anchor="b">
                    <a:lnL>
                      <a:noFill/>
                    </a:lnL>
                    <a:lnR>
                      <a:noFill/>
                    </a:lnR>
                    <a:lnT>
                      <a:noFill/>
                    </a:lnT>
                    <a:lnB>
                      <a:noFill/>
                    </a:lnB>
                  </a:tcPr>
                </a:tc>
                <a:tc>
                  <a:txBody>
                    <a:bodyPr/>
                    <a:lstStyle/>
                    <a:p>
                      <a:pPr algn="r" fontAlgn="b"/>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22</a:t>
                      </a:r>
                    </a:p>
                  </a:txBody>
                  <a:tcPr marL="36000" marR="36000" marT="0" marB="0" anchor="b">
                    <a:lnL>
                      <a:noFill/>
                    </a:lnL>
                    <a:lnR w="6350" cap="flat" cmpd="sng" algn="ctr">
                      <a:solidFill>
                        <a:srgbClr val="00338D"/>
                      </a:solidFill>
                      <a:prstDash val="solid"/>
                      <a:round/>
                      <a:headEnd type="none" w="med" len="med"/>
                      <a:tailEnd type="none" w="med" len="med"/>
                    </a:lnR>
                    <a:lnT>
                      <a:noFill/>
                    </a:lnT>
                    <a:lnB>
                      <a:noFill/>
                    </a:lnB>
                  </a:tcPr>
                </a:tc>
                <a:tc>
                  <a:txBody>
                    <a:bodyPr/>
                    <a:lstStyle/>
                    <a:p>
                      <a:pPr algn="r" rtl="0"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rPr>
                        <a:t>-</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rtl="0"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rPr>
                        <a:t>19,905 </a:t>
                      </a:r>
                    </a:p>
                  </a:txBody>
                  <a:tcPr marL="36000" marR="36000" marT="0" marB="0" anchor="ctr">
                    <a:lnL>
                      <a:noFill/>
                    </a:lnL>
                    <a:lnR>
                      <a:noFill/>
                    </a:lnR>
                    <a:lnT>
                      <a:noFill/>
                    </a:lnT>
                    <a:lnB>
                      <a:noFill/>
                    </a:lnB>
                  </a:tcPr>
                </a:tc>
                <a:tc>
                  <a:txBody>
                    <a:bodyPr/>
                    <a:lstStyle/>
                    <a:p>
                      <a:pPr algn="r" rtl="0"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rPr>
                        <a:t>54,935 </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300 </a:t>
                      </a:r>
                    </a:p>
                  </a:txBody>
                  <a:tcPr marL="36000" marR="36000" marT="0" marB="0" anchor="ctr">
                    <a:lnL>
                      <a:noFill/>
                    </a:lnL>
                    <a:lnR>
                      <a:noFill/>
                    </a:lnR>
                    <a:lnT>
                      <a:noFill/>
                    </a:lnT>
                    <a:lnB>
                      <a:noFill/>
                    </a:lnB>
                  </a:tcPr>
                </a:tc>
                <a:tc>
                  <a:txBody>
                    <a:bodyPr/>
                    <a:lstStyle/>
                    <a:p>
                      <a:pPr algn="r" rtl="0"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rPr>
                        <a:t>300 </a:t>
                      </a:r>
                    </a:p>
                  </a:txBody>
                  <a:tcPr marL="36000" marR="36000" marT="0" marB="0" anchor="ctr">
                    <a:lnL>
                      <a:noFill/>
                    </a:lnL>
                    <a:lnR>
                      <a:noFill/>
                    </a:lnR>
                    <a:lnT>
                      <a:noFill/>
                    </a:lnT>
                    <a:lnB>
                      <a:noFill/>
                    </a:lnB>
                  </a:tcPr>
                </a:tc>
                <a:tc>
                  <a:txBody>
                    <a:bodyPr/>
                    <a:lstStyle/>
                    <a:p>
                      <a:pPr algn="r" rtl="0"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rPr>
                        <a:t>300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1384809447"/>
                  </a:ext>
                </a:extLst>
              </a:tr>
              <a:tr h="152400">
                <a:tc>
                  <a:txBody>
                    <a:bodyPr/>
                    <a:lstStyle/>
                    <a:p>
                      <a:pPr algn="l" fontAlgn="ctr"/>
                      <a:endParaRPr lang="en-US" sz="900" b="1" i="0" u="none" strike="noStrike">
                        <a:solidFill>
                          <a:schemeClr val="tx1"/>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noFill/>
                      <a:prstDash val="solid"/>
                      <a:round/>
                      <a:headEnd type="none" w="med" len="med"/>
                      <a:tailEnd type="none" w="med" len="med"/>
                    </a:lnB>
                  </a:tcPr>
                </a:tc>
                <a:tc>
                  <a:txBody>
                    <a:bodyPr/>
                    <a:lstStyle/>
                    <a:p>
                      <a:pPr algn="l" fontAlgn="ctr"/>
                      <a:r>
                        <a:rPr lang="en-US" sz="900" b="0" i="0" u="none" strike="noStrike" dirty="0">
                          <a:solidFill>
                            <a:srgbClr val="000000"/>
                          </a:solidFill>
                          <a:effectLst/>
                          <a:latin typeface="Arial" panose="020B0604020202020204" pitchFamily="34" charset="0"/>
                          <a:ea typeface="맑은 고딕" panose="020B0503020000020004" pitchFamily="50" charset="-127"/>
                        </a:rPr>
                        <a:t>Case 2 </a:t>
                      </a:r>
                      <a:r>
                        <a:rPr lang="en-US" altLang="ko-KR" sz="900" b="0" i="0" u="none" strike="noStrike" dirty="0">
                          <a:solidFill>
                            <a:srgbClr val="000000"/>
                          </a:solidFill>
                          <a:effectLst/>
                          <a:latin typeface="Arial" panose="020B0604020202020204" pitchFamily="34" charset="0"/>
                          <a:ea typeface="맑은 고딕" panose="020B0503020000020004" pitchFamily="50" charset="-127"/>
                        </a:rPr>
                        <a:t>(Base)</a:t>
                      </a:r>
                      <a:endParaRPr lang="en-US" sz="9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noFill/>
                      <a:prstDash val="solid"/>
                      <a:round/>
                      <a:headEnd type="none" w="med" len="med"/>
                      <a:tailEnd type="none" w="med" len="med"/>
                    </a:lnB>
                  </a:tcPr>
                </a:tc>
                <a:tc>
                  <a:txBody>
                    <a:bodyPr/>
                    <a:lstStyle/>
                    <a:p>
                      <a:pPr algn="r" fontAlgn="b"/>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432</a:t>
                      </a:r>
                    </a:p>
                  </a:txBody>
                  <a:tcPr marL="36000" marR="36000" marT="0" marB="0" anchor="b">
                    <a:lnL w="6350" cap="flat" cmpd="sng" algn="ctr">
                      <a:solidFill>
                        <a:srgbClr val="00338D"/>
                      </a:solidFill>
                      <a:prstDash val="solid"/>
                      <a:round/>
                      <a:headEnd type="none" w="med" len="med"/>
                      <a:tailEnd type="none" w="med" len="med"/>
                    </a:lnL>
                    <a:lnR>
                      <a:noFill/>
                    </a:lnR>
                    <a:lnT>
                      <a:noFill/>
                    </a:lnT>
                    <a:lnB w="6350" cap="flat" cmpd="sng" algn="ctr">
                      <a:noFill/>
                      <a:prstDash val="solid"/>
                      <a:round/>
                      <a:headEnd type="none" w="med" len="med"/>
                      <a:tailEnd type="none" w="med" len="med"/>
                    </a:lnB>
                  </a:tcPr>
                </a:tc>
                <a:tc>
                  <a:txBody>
                    <a:bodyPr/>
                    <a:lstStyle/>
                    <a:p>
                      <a:pPr algn="r" fontAlgn="b"/>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598</a:t>
                      </a:r>
                    </a:p>
                  </a:txBody>
                  <a:tcPr marL="36000" marR="36000" marT="0" marB="0" anchor="b">
                    <a:lnL>
                      <a:noFill/>
                    </a:lnL>
                    <a:lnR>
                      <a:noFill/>
                    </a:lnR>
                    <a:lnT>
                      <a:noFill/>
                    </a:lnT>
                    <a:lnB w="6350" cap="flat" cmpd="sng" algn="ctr">
                      <a:noFill/>
                      <a:prstDash val="solid"/>
                      <a:round/>
                      <a:headEnd type="none" w="med" len="med"/>
                      <a:tailEnd type="none" w="med" len="med"/>
                    </a:lnB>
                  </a:tcPr>
                </a:tc>
                <a:tc>
                  <a:txBody>
                    <a:bodyPr/>
                    <a:lstStyle/>
                    <a:p>
                      <a:pPr algn="r" fontAlgn="b"/>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48</a:t>
                      </a:r>
                    </a:p>
                  </a:txBody>
                  <a:tcPr marL="36000" marR="36000" marT="0" marB="0" anchor="b">
                    <a:lnL>
                      <a:noFill/>
                    </a:lnL>
                    <a:lnR>
                      <a:noFill/>
                    </a:lnR>
                    <a:lnT>
                      <a:noFill/>
                    </a:lnT>
                    <a:lnB w="6350" cap="flat" cmpd="sng" algn="ctr">
                      <a:noFill/>
                      <a:prstDash val="solid"/>
                      <a:round/>
                      <a:headEnd type="none" w="med" len="med"/>
                      <a:tailEnd type="none" w="med" len="med"/>
                    </a:lnB>
                  </a:tcPr>
                </a:tc>
                <a:tc>
                  <a:txBody>
                    <a:bodyPr/>
                    <a:lstStyle/>
                    <a:p>
                      <a:pPr algn="r" fontAlgn="b"/>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22</a:t>
                      </a:r>
                    </a:p>
                  </a:txBody>
                  <a:tcPr marL="36000" marR="36000" marT="0" marB="0" anchor="b">
                    <a:lnL>
                      <a:noFill/>
                    </a:lnL>
                    <a:lnR w="6350" cap="flat" cmpd="sng" algn="ctr">
                      <a:solidFill>
                        <a:srgbClr val="00338D"/>
                      </a:solidFill>
                      <a:prstDash val="solid"/>
                      <a:round/>
                      <a:headEnd type="none" w="med" len="med"/>
                      <a:tailEnd type="none" w="med" len="med"/>
                    </a:lnR>
                    <a:lnT>
                      <a:noFill/>
                    </a:lnT>
                    <a:lnB w="6350" cap="flat" cmpd="sng" algn="ctr">
                      <a:noFill/>
                      <a:prstDash val="solid"/>
                      <a:round/>
                      <a:headEnd type="none" w="med" len="med"/>
                      <a:tailEnd type="none" w="med" len="med"/>
                    </a:lnB>
                  </a:tcPr>
                </a:tc>
                <a:tc>
                  <a:txBody>
                    <a:bodyPr/>
                    <a:lstStyle/>
                    <a:p>
                      <a:pPr algn="r" rtl="0"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rPr>
                        <a:t>-</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noFill/>
                      <a:prstDash val="solid"/>
                      <a:round/>
                      <a:headEnd type="none" w="med" len="med"/>
                      <a:tailEnd type="none" w="med" len="med"/>
                    </a:lnB>
                  </a:tcPr>
                </a:tc>
                <a:tc>
                  <a:txBody>
                    <a:bodyPr/>
                    <a:lstStyle/>
                    <a:p>
                      <a:pPr algn="r" rtl="0"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rPr>
                        <a:t>19,905 </a:t>
                      </a:r>
                    </a:p>
                  </a:txBody>
                  <a:tcPr marL="36000" marR="36000" marT="0" marB="0" anchor="ctr">
                    <a:lnL>
                      <a:noFill/>
                    </a:lnL>
                    <a:lnR>
                      <a:noFill/>
                    </a:lnR>
                    <a:lnT>
                      <a:noFill/>
                    </a:lnT>
                    <a:lnB w="6350" cap="flat" cmpd="sng" algn="ctr">
                      <a:noFill/>
                      <a:prstDash val="solid"/>
                      <a:round/>
                      <a:headEnd type="none" w="med" len="med"/>
                      <a:tailEnd type="none" w="med" len="med"/>
                    </a:lnB>
                  </a:tcPr>
                </a:tc>
                <a:tc>
                  <a:txBody>
                    <a:bodyPr/>
                    <a:lstStyle/>
                    <a:p>
                      <a:pPr algn="r" rtl="0"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rPr>
                        <a:t>54,935 </a:t>
                      </a:r>
                    </a:p>
                  </a:txBody>
                  <a:tcPr marL="36000" marR="36000" marT="0" marB="0" anchor="ctr">
                    <a:lnL>
                      <a:noFill/>
                    </a:lnL>
                    <a:lnR>
                      <a:noFill/>
                    </a:lnR>
                    <a:lnT>
                      <a:noFill/>
                    </a:lnT>
                    <a:lnB w="6350" cap="flat" cmpd="sng" algn="ctr">
                      <a:no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300 </a:t>
                      </a:r>
                    </a:p>
                  </a:txBody>
                  <a:tcPr marL="36000" marR="36000" marT="0" marB="0" anchor="ctr">
                    <a:lnL>
                      <a:noFill/>
                    </a:lnL>
                    <a:lnR>
                      <a:noFill/>
                    </a:lnR>
                    <a:lnT>
                      <a:noFill/>
                    </a:lnT>
                    <a:lnB w="6350" cap="flat" cmpd="sng" algn="ctr">
                      <a:noFill/>
                      <a:prstDash val="solid"/>
                      <a:round/>
                      <a:headEnd type="none" w="med" len="med"/>
                      <a:tailEnd type="none" w="med" len="med"/>
                    </a:lnB>
                  </a:tcPr>
                </a:tc>
                <a:tc>
                  <a:txBody>
                    <a:bodyPr/>
                    <a:lstStyle/>
                    <a:p>
                      <a:pPr algn="r" rtl="0"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rPr>
                        <a:t>300 </a:t>
                      </a:r>
                    </a:p>
                  </a:txBody>
                  <a:tcPr marL="36000" marR="36000" marT="0" marB="0" anchor="ctr">
                    <a:lnL>
                      <a:noFill/>
                    </a:lnL>
                    <a:lnR>
                      <a:noFill/>
                    </a:lnR>
                    <a:lnT>
                      <a:noFill/>
                    </a:lnT>
                    <a:lnB w="6350" cap="flat" cmpd="sng" algn="ctr">
                      <a:noFill/>
                      <a:prstDash val="solid"/>
                      <a:round/>
                      <a:headEnd type="none" w="med" len="med"/>
                      <a:tailEnd type="none" w="med" len="med"/>
                    </a:lnB>
                  </a:tcPr>
                </a:tc>
                <a:tc>
                  <a:txBody>
                    <a:bodyPr/>
                    <a:lstStyle/>
                    <a:p>
                      <a:pPr algn="r" rtl="0"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rPr>
                        <a:t>300 </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noFill/>
                      <a:prstDash val="solid"/>
                      <a:round/>
                      <a:headEnd type="none" w="med" len="med"/>
                      <a:tailEnd type="none" w="med" len="med"/>
                    </a:lnB>
                  </a:tcPr>
                </a:tc>
                <a:extLst>
                  <a:ext uri="{0D108BD9-81ED-4DB2-BD59-A6C34878D82A}">
                    <a16:rowId xmlns:a16="http://schemas.microsoft.com/office/drawing/2014/main" val="2990706735"/>
                  </a:ext>
                </a:extLst>
              </a:tr>
              <a:tr h="152400">
                <a:tc>
                  <a:txBody>
                    <a:bodyPr/>
                    <a:lstStyle/>
                    <a:p>
                      <a:pPr algn="l" fontAlgn="ctr"/>
                      <a:endParaRPr lang="en-US" sz="900" b="1" i="0" u="none" strike="noStrike">
                        <a:solidFill>
                          <a:schemeClr val="tx1"/>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l" fontAlgn="ctr"/>
                      <a:r>
                        <a:rPr lang="en-US" sz="900" b="0" i="0" u="none" strike="noStrike" dirty="0">
                          <a:solidFill>
                            <a:srgbClr val="000000"/>
                          </a:solidFill>
                          <a:effectLst/>
                          <a:latin typeface="Arial" panose="020B0604020202020204" pitchFamily="34" charset="0"/>
                          <a:ea typeface="맑은 고딕" panose="020B0503020000020004" pitchFamily="50" charset="-127"/>
                        </a:rPr>
                        <a:t>Case 3 </a:t>
                      </a:r>
                      <a:r>
                        <a:rPr lang="en-US" altLang="ko-KR" sz="900" b="0" i="0" u="none" strike="noStrike" dirty="0">
                          <a:solidFill>
                            <a:srgbClr val="000000"/>
                          </a:solidFill>
                          <a:effectLst/>
                          <a:latin typeface="Arial" panose="020B0604020202020204" pitchFamily="34" charset="0"/>
                          <a:ea typeface="맑은 고딕" panose="020B0503020000020004" pitchFamily="50" charset="-127"/>
                        </a:rPr>
                        <a:t>(Worst)</a:t>
                      </a:r>
                      <a:endParaRPr lang="en-US" sz="9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r" fontAlgn="b"/>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432</a:t>
                      </a:r>
                    </a:p>
                  </a:txBody>
                  <a:tcPr marL="36000" marR="36000" marT="0" marB="0" anchor="b">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r" fontAlgn="b"/>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598</a:t>
                      </a:r>
                    </a:p>
                  </a:txBody>
                  <a:tcPr marL="36000" marR="36000" marT="0" marB="0" anchor="b">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b"/>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48</a:t>
                      </a:r>
                    </a:p>
                  </a:txBody>
                  <a:tcPr marL="36000" marR="36000" marT="0" marB="0" anchor="b">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b"/>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22</a:t>
                      </a:r>
                    </a:p>
                  </a:txBody>
                  <a:tcPr marL="36000" marR="36000" marT="0" marB="0" anchor="b">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rPr>
                        <a:t>-</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900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300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300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300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rPr>
                        <a:t>300 </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914933998"/>
                  </a:ext>
                </a:extLst>
              </a:tr>
            </a:tbl>
          </a:graphicData>
        </a:graphic>
      </p:graphicFrame>
      <p:sp>
        <p:nvSpPr>
          <p:cNvPr id="23" name="Rectangle 41">
            <a:extLst>
              <a:ext uri="{FF2B5EF4-FFF2-40B4-BE49-F238E27FC236}">
                <a16:creationId xmlns:a16="http://schemas.microsoft.com/office/drawing/2014/main" id="{93D674CF-A236-4C36-856E-A809C9B90530}"/>
              </a:ext>
            </a:extLst>
          </p:cNvPr>
          <p:cNvSpPr>
            <a:spLocks noChangeArrowheads="1"/>
          </p:cNvSpPr>
          <p:nvPr/>
        </p:nvSpPr>
        <p:spPr bwMode="auto">
          <a:xfrm>
            <a:off x="495300" y="1099709"/>
            <a:ext cx="3763131" cy="360000"/>
          </a:xfrm>
          <a:prstGeom prst="rect">
            <a:avLst/>
          </a:prstGeom>
          <a:noFill/>
          <a:ln w="9525">
            <a:noFill/>
            <a:miter lim="800000"/>
            <a:headEnd/>
            <a:tailEnd/>
          </a:ln>
        </p:spPr>
        <p:txBody>
          <a:bodyPr lIns="0" tIns="0" rIns="0" bIns="0" anchor="ctr"/>
          <a:lstStyle/>
          <a:p>
            <a:pPr fontAlgn="base">
              <a:lnSpc>
                <a:spcPct val="120000"/>
              </a:lnSpc>
              <a:spcBef>
                <a:spcPct val="0"/>
              </a:spcBef>
              <a:spcAft>
                <a:spcPct val="0"/>
              </a:spcAft>
            </a:pPr>
            <a:r>
              <a:rPr lang="ko-KR" altLang="en-US" sz="1200" b="1">
                <a:solidFill>
                  <a:srgbClr val="00338D"/>
                </a:solidFill>
                <a:latin typeface="Arial" panose="020B0604020202020204" pitchFamily="34" charset="0"/>
                <a:cs typeface="Arial" panose="020B0604020202020204" pitchFamily="34" charset="0"/>
              </a:rPr>
              <a:t>▌</a:t>
            </a:r>
            <a:r>
              <a:rPr lang="en-US" altLang="ko-KR" sz="1200" b="1" err="1">
                <a:solidFill>
                  <a:srgbClr val="00338D"/>
                </a:solidFill>
                <a:latin typeface="Arial" panose="020B0604020202020204" pitchFamily="34" charset="0"/>
                <a:cs typeface="Arial" panose="020B0604020202020204" pitchFamily="34" charset="0"/>
              </a:rPr>
              <a:t>CapEx</a:t>
            </a:r>
            <a:r>
              <a:rPr lang="ko-KR" altLang="en-US" sz="1200" b="1">
                <a:solidFill>
                  <a:srgbClr val="00338D"/>
                </a:solidFill>
                <a:latin typeface="Arial" panose="020B0604020202020204" pitchFamily="34" charset="0"/>
                <a:cs typeface="Arial" panose="020B0604020202020204" pitchFamily="34" charset="0"/>
              </a:rPr>
              <a:t> </a:t>
            </a:r>
            <a:endParaRPr lang="en-US" altLang="ko-KR" sz="1400" b="1">
              <a:solidFill>
                <a:srgbClr val="00338D"/>
              </a:solidFill>
              <a:latin typeface="Arial" panose="020B0604020202020204" pitchFamily="34" charset="0"/>
              <a:cs typeface="Arial" panose="020B0604020202020204" pitchFamily="34" charset="0"/>
            </a:endParaRPr>
          </a:p>
        </p:txBody>
      </p:sp>
      <p:sp>
        <p:nvSpPr>
          <p:cNvPr id="26" name="직사각형 25">
            <a:extLst>
              <a:ext uri="{FF2B5EF4-FFF2-40B4-BE49-F238E27FC236}">
                <a16:creationId xmlns:a16="http://schemas.microsoft.com/office/drawing/2014/main" id="{516F3D39-6891-4F7E-A35B-B57EF537D319}"/>
              </a:ext>
            </a:extLst>
          </p:cNvPr>
          <p:cNvSpPr/>
          <p:nvPr/>
        </p:nvSpPr>
        <p:spPr>
          <a:xfrm>
            <a:off x="495299" y="2468305"/>
            <a:ext cx="4356101" cy="3681035"/>
          </a:xfrm>
          <a:prstGeom prst="rect">
            <a:avLst/>
          </a:prstGeom>
          <a:noFill/>
          <a:ln w="635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t"/>
          <a:lstStyle/>
          <a:p>
            <a:r>
              <a:rPr lang="en-US" altLang="ko-KR" sz="900" dirty="0">
                <a:solidFill>
                  <a:schemeClr val="bg1"/>
                </a:solidFill>
              </a:rPr>
              <a:t>Dd</a:t>
            </a:r>
          </a:p>
          <a:p>
            <a:pPr marL="171450" indent="-171450">
              <a:buFont typeface="Wingdings" panose="05000000000000000000" pitchFamily="2" charset="2"/>
              <a:buChar char="§"/>
            </a:pPr>
            <a:r>
              <a:rPr lang="ko-KR" altLang="en-US" sz="900" b="1" dirty="0">
                <a:solidFill>
                  <a:schemeClr val="tx1"/>
                </a:solidFill>
              </a:rPr>
              <a:t>국내 </a:t>
            </a:r>
            <a:r>
              <a:rPr lang="en-US" altLang="ko-KR" sz="900" b="1" dirty="0" err="1">
                <a:solidFill>
                  <a:schemeClr val="tx1"/>
                </a:solidFill>
              </a:rPr>
              <a:t>CapEx</a:t>
            </a:r>
            <a:r>
              <a:rPr lang="ko-KR" altLang="en-US" sz="900" b="1" dirty="0">
                <a:solidFill>
                  <a:schemeClr val="tx1"/>
                </a:solidFill>
              </a:rPr>
              <a:t> 가정</a:t>
            </a:r>
            <a:endParaRPr lang="en-US" altLang="ko-KR" sz="900" b="1" dirty="0">
              <a:solidFill>
                <a:schemeClr val="tx1"/>
              </a:solidFill>
            </a:endParaRPr>
          </a:p>
          <a:p>
            <a:pPr marL="266700" indent="-171450">
              <a:buFont typeface="Wingdings" panose="05000000000000000000" pitchFamily="2" charset="2"/>
              <a:buChar char="ü"/>
            </a:pPr>
            <a:endParaRPr lang="en-US" altLang="ko-KR" sz="900" dirty="0">
              <a:solidFill>
                <a:schemeClr val="tx1"/>
              </a:solidFill>
              <a:latin typeface="Arial" panose="020B0604020202020204" pitchFamily="34" charset="0"/>
              <a:cs typeface="Arial" panose="020B0604020202020204" pitchFamily="34" charset="0"/>
            </a:endParaRPr>
          </a:p>
          <a:p>
            <a:pPr marL="266700" indent="-171450">
              <a:buFont typeface="Wingdings" panose="05000000000000000000" pitchFamily="2" charset="2"/>
              <a:buChar char="ü"/>
            </a:pP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사업부 경영진 인터뷰 상 </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149Ah</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개발에 따른 </a:t>
            </a:r>
            <a:r>
              <a:rPr kumimoji="0" lang="en-US" altLang="ko-KR" sz="900" b="0" i="0" u="none" strike="noStrike" kern="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CapEx</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와</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사업계획서 상 신규모델 준비를 위한 </a:t>
            </a:r>
            <a:r>
              <a:rPr kumimoji="0" lang="en-US" altLang="ko-KR" sz="900" b="0" i="0" u="none" strike="noStrike" kern="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CapEx</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를 준용함</a:t>
            </a:r>
            <a:endPar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266700" indent="-171450">
              <a:buFont typeface="Wingdings" panose="05000000000000000000" pitchFamily="2" charset="2"/>
              <a:buChar char="ü"/>
            </a:pPr>
            <a:endParaRPr lang="en-US" altLang="ko-KR" sz="900" dirty="0">
              <a:solidFill>
                <a:schemeClr val="tx1"/>
              </a:solidFill>
              <a:latin typeface="Arial" panose="020B0604020202020204" pitchFamily="34" charset="0"/>
              <a:cs typeface="Arial" panose="020B0604020202020204" pitchFamily="34" charset="0"/>
            </a:endParaRPr>
          </a:p>
          <a:p>
            <a:pPr marL="266700" indent="-171450">
              <a:buFont typeface="Wingdings" panose="05000000000000000000" pitchFamily="2" charset="2"/>
              <a:buChar char="ü"/>
            </a:pP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스마트공장 및 환적자동화는</a:t>
            </a:r>
            <a:r>
              <a:rPr lang="en-US" altLang="ko-KR" sz="900" kern="0" dirty="0">
                <a:solidFill>
                  <a:srgbClr val="000000"/>
                </a:solidFill>
                <a:latin typeface="Arial" panose="020B0604020202020204" pitchFamily="34" charset="0"/>
                <a:cs typeface="Arial" panose="020B0604020202020204" pitchFamily="34" charset="0"/>
              </a:rPr>
              <a:t> 20</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22</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년 </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7</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월 장부상 금액을 확인하여</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2022</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년 하반기 지출로 계산함</a:t>
            </a:r>
            <a:endPar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266700" indent="-171450">
              <a:buFont typeface="Wingdings" panose="05000000000000000000" pitchFamily="2" charset="2"/>
              <a:buChar char="ü"/>
            </a:pPr>
            <a:endParaRPr lang="ko-KR" altLang="en-US" sz="900" dirty="0">
              <a:solidFill>
                <a:schemeClr val="tx1"/>
              </a:solidFill>
              <a:latin typeface="Arial" panose="020B0604020202020204" pitchFamily="34" charset="0"/>
              <a:cs typeface="Arial" panose="020B0604020202020204" pitchFamily="34" charset="0"/>
            </a:endParaRPr>
          </a:p>
        </p:txBody>
      </p:sp>
      <p:sp>
        <p:nvSpPr>
          <p:cNvPr id="31" name="직사각형 30">
            <a:extLst>
              <a:ext uri="{FF2B5EF4-FFF2-40B4-BE49-F238E27FC236}">
                <a16:creationId xmlns:a16="http://schemas.microsoft.com/office/drawing/2014/main" id="{6E41208B-C894-4055-9693-9F14BD11EE06}"/>
              </a:ext>
            </a:extLst>
          </p:cNvPr>
          <p:cNvSpPr/>
          <p:nvPr/>
        </p:nvSpPr>
        <p:spPr>
          <a:xfrm>
            <a:off x="5054600" y="2468305"/>
            <a:ext cx="4356101" cy="3681035"/>
          </a:xfrm>
          <a:prstGeom prst="rect">
            <a:avLst/>
          </a:prstGeom>
          <a:noFill/>
          <a:ln w="635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t"/>
          <a:lstStyle/>
          <a:p>
            <a:r>
              <a:rPr lang="en-US" altLang="ko-KR" sz="900" dirty="0">
                <a:solidFill>
                  <a:schemeClr val="bg1"/>
                </a:solidFill>
              </a:rPr>
              <a:t>Dd</a:t>
            </a:r>
          </a:p>
          <a:p>
            <a:pPr marL="171450" indent="-171450">
              <a:buFont typeface="Wingdings" panose="05000000000000000000" pitchFamily="2" charset="2"/>
              <a:buChar char="§"/>
            </a:pPr>
            <a:r>
              <a:rPr lang="ko-KR" altLang="en-US" sz="900" b="1" dirty="0">
                <a:solidFill>
                  <a:schemeClr val="tx1"/>
                </a:solidFill>
              </a:rPr>
              <a:t>해외 </a:t>
            </a:r>
            <a:r>
              <a:rPr lang="en-US" altLang="ko-KR" sz="900" b="1" dirty="0" err="1">
                <a:solidFill>
                  <a:schemeClr val="tx1"/>
                </a:solidFill>
              </a:rPr>
              <a:t>CapEx</a:t>
            </a:r>
            <a:r>
              <a:rPr lang="ko-KR" altLang="en-US" sz="900" b="1" dirty="0">
                <a:solidFill>
                  <a:schemeClr val="tx1"/>
                </a:solidFill>
              </a:rPr>
              <a:t> 가정</a:t>
            </a:r>
            <a:endParaRPr lang="en-US" altLang="ko-KR" sz="900" b="1" dirty="0">
              <a:solidFill>
                <a:schemeClr val="tx1"/>
              </a:solidFill>
            </a:endParaRPr>
          </a:p>
          <a:p>
            <a:pPr marL="171450" indent="-171450">
              <a:buFont typeface="Wingdings" panose="05000000000000000000" pitchFamily="2" charset="2"/>
              <a:buChar char="§"/>
            </a:pPr>
            <a:endParaRPr lang="en-US" altLang="ko-KR" sz="900" dirty="0">
              <a:solidFill>
                <a:schemeClr val="tx1"/>
              </a:solidFill>
            </a:endParaRPr>
          </a:p>
          <a:p>
            <a:pPr marL="266700" indent="-171450">
              <a:buFont typeface="Wingdings" panose="05000000000000000000" pitchFamily="2" charset="2"/>
              <a:buChar char="ü"/>
            </a:pP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사업부가 고객사에게 제출한 견적서 상 </a:t>
            </a:r>
            <a:r>
              <a:rPr kumimoji="0" lang="en-US" altLang="ko-KR" sz="900" b="0" i="0" u="none" strike="noStrike" kern="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CapEx</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투자계획 및 인터뷰를 반영하여 미국 진출 시 </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3</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개의 라인 공정 설비 지출을 </a:t>
            </a:r>
            <a:r>
              <a:rPr lang="ko-KR" altLang="en-US" sz="900" kern="0" dirty="0">
                <a:solidFill>
                  <a:srgbClr val="000000"/>
                </a:solidFill>
                <a:latin typeface="Arial" panose="020B0604020202020204" pitchFamily="34" charset="0"/>
                <a:cs typeface="Arial" panose="020B0604020202020204" pitchFamily="34" charset="0"/>
              </a:rPr>
              <a:t>추정함</a:t>
            </a:r>
            <a:endPar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266700" indent="-171450">
              <a:buFont typeface="Wingdings" panose="05000000000000000000" pitchFamily="2" charset="2"/>
              <a:buChar char="ü"/>
            </a:pPr>
            <a:endParaRPr lang="en-US" altLang="ko-KR" sz="900" dirty="0">
              <a:solidFill>
                <a:schemeClr val="tx1"/>
              </a:solidFill>
              <a:latin typeface="Arial" panose="020B0604020202020204" pitchFamily="34" charset="0"/>
              <a:cs typeface="Arial" panose="020B0604020202020204" pitchFamily="34" charset="0"/>
            </a:endParaRPr>
          </a:p>
          <a:p>
            <a:pPr marL="266700" indent="-171450">
              <a:buFont typeface="Wingdings" panose="05000000000000000000" pitchFamily="2" charset="2"/>
              <a:buChar char="ü"/>
            </a:pP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2023</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년에 설비제작 의뢰 및 계약 체결로 </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30% </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계약금 지급</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2024</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년 설치 완료하여 나머지 중도금 및 잔금의 지급을 가정함</a:t>
            </a:r>
            <a:endPar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266700" indent="-171450">
              <a:buFont typeface="Wingdings" panose="05000000000000000000" pitchFamily="2" charset="2"/>
              <a:buChar char="ü"/>
            </a:pPr>
            <a:endParaRPr lang="ko-KR" altLang="en-US" sz="900" dirty="0">
              <a:solidFill>
                <a:schemeClr val="tx1"/>
              </a:solidFill>
              <a:latin typeface="Arial" panose="020B0604020202020204" pitchFamily="34" charset="0"/>
              <a:cs typeface="Arial" panose="020B0604020202020204" pitchFamily="34" charset="0"/>
            </a:endParaRPr>
          </a:p>
        </p:txBody>
      </p:sp>
      <p:graphicFrame>
        <p:nvGraphicFramePr>
          <p:cNvPr id="11" name="표 10">
            <a:extLst>
              <a:ext uri="{FF2B5EF4-FFF2-40B4-BE49-F238E27FC236}">
                <a16:creationId xmlns:a16="http://schemas.microsoft.com/office/drawing/2014/main" id="{1166B82C-5083-43B0-A6EA-ABD87AD06BDA}"/>
              </a:ext>
            </a:extLst>
          </p:cNvPr>
          <p:cNvGraphicFramePr>
            <a:graphicFrameLocks noGrp="1"/>
          </p:cNvGraphicFramePr>
          <p:nvPr>
            <p:extLst>
              <p:ext uri="{D42A27DB-BD31-4B8C-83A1-F6EECF244321}">
                <p14:modId xmlns:p14="http://schemas.microsoft.com/office/powerpoint/2010/main" val="892213252"/>
              </p:ext>
            </p:extLst>
          </p:nvPr>
        </p:nvGraphicFramePr>
        <p:xfrm>
          <a:off x="602324" y="3662392"/>
          <a:ext cx="4160992" cy="1097280"/>
        </p:xfrm>
        <a:graphic>
          <a:graphicData uri="http://schemas.openxmlformats.org/drawingml/2006/table">
            <a:tbl>
              <a:tblPr/>
              <a:tblGrid>
                <a:gridCol w="145496">
                  <a:extLst>
                    <a:ext uri="{9D8B030D-6E8A-4147-A177-3AD203B41FA5}">
                      <a16:colId xmlns:a16="http://schemas.microsoft.com/office/drawing/2014/main" val="860762957"/>
                    </a:ext>
                  </a:extLst>
                </a:gridCol>
                <a:gridCol w="145496">
                  <a:extLst>
                    <a:ext uri="{9D8B030D-6E8A-4147-A177-3AD203B41FA5}">
                      <a16:colId xmlns:a16="http://schemas.microsoft.com/office/drawing/2014/main" val="4226200076"/>
                    </a:ext>
                  </a:extLst>
                </a:gridCol>
                <a:gridCol w="720000">
                  <a:extLst>
                    <a:ext uri="{9D8B030D-6E8A-4147-A177-3AD203B41FA5}">
                      <a16:colId xmlns:a16="http://schemas.microsoft.com/office/drawing/2014/main" val="2373940351"/>
                    </a:ext>
                  </a:extLst>
                </a:gridCol>
                <a:gridCol w="504000">
                  <a:extLst>
                    <a:ext uri="{9D8B030D-6E8A-4147-A177-3AD203B41FA5}">
                      <a16:colId xmlns:a16="http://schemas.microsoft.com/office/drawing/2014/main" val="3320669838"/>
                    </a:ext>
                  </a:extLst>
                </a:gridCol>
                <a:gridCol w="576000">
                  <a:extLst>
                    <a:ext uri="{9D8B030D-6E8A-4147-A177-3AD203B41FA5}">
                      <a16:colId xmlns:a16="http://schemas.microsoft.com/office/drawing/2014/main" val="827002527"/>
                    </a:ext>
                  </a:extLst>
                </a:gridCol>
                <a:gridCol w="414000">
                  <a:extLst>
                    <a:ext uri="{9D8B030D-6E8A-4147-A177-3AD203B41FA5}">
                      <a16:colId xmlns:a16="http://schemas.microsoft.com/office/drawing/2014/main" val="2833791974"/>
                    </a:ext>
                  </a:extLst>
                </a:gridCol>
                <a:gridCol w="414000">
                  <a:extLst>
                    <a:ext uri="{9D8B030D-6E8A-4147-A177-3AD203B41FA5}">
                      <a16:colId xmlns:a16="http://schemas.microsoft.com/office/drawing/2014/main" val="2585229516"/>
                    </a:ext>
                  </a:extLst>
                </a:gridCol>
                <a:gridCol w="414000">
                  <a:extLst>
                    <a:ext uri="{9D8B030D-6E8A-4147-A177-3AD203B41FA5}">
                      <a16:colId xmlns:a16="http://schemas.microsoft.com/office/drawing/2014/main" val="3886996676"/>
                    </a:ext>
                  </a:extLst>
                </a:gridCol>
                <a:gridCol w="414000">
                  <a:extLst>
                    <a:ext uri="{9D8B030D-6E8A-4147-A177-3AD203B41FA5}">
                      <a16:colId xmlns:a16="http://schemas.microsoft.com/office/drawing/2014/main" val="2612338818"/>
                    </a:ext>
                  </a:extLst>
                </a:gridCol>
                <a:gridCol w="414000">
                  <a:extLst>
                    <a:ext uri="{9D8B030D-6E8A-4147-A177-3AD203B41FA5}">
                      <a16:colId xmlns:a16="http://schemas.microsoft.com/office/drawing/2014/main" val="538520496"/>
                    </a:ext>
                  </a:extLst>
                </a:gridCol>
              </a:tblGrid>
              <a:tr h="116533">
                <a:tc gridSpan="3">
                  <a:txBody>
                    <a:bodyPr/>
                    <a:lstStyle/>
                    <a:p>
                      <a:pPr algn="l" fontAlgn="ctr"/>
                      <a:r>
                        <a:rPr lang="en-US" altLang="ko-KR" sz="800" b="1" i="0" u="none" strike="noStrike">
                          <a:solidFill>
                            <a:srgbClr val="FFFFFF"/>
                          </a:solidFill>
                          <a:effectLst/>
                          <a:latin typeface="Arial" panose="020B0604020202020204" pitchFamily="34" charset="0"/>
                          <a:ea typeface="+mj-ea"/>
                          <a:cs typeface="Arial" panose="020B0604020202020204" pitchFamily="34" charset="0"/>
                        </a:rPr>
                        <a:t>(</a:t>
                      </a:r>
                      <a:r>
                        <a:rPr lang="ko-KR" altLang="en-US" sz="800" b="1" i="0" u="none" strike="noStrike">
                          <a:solidFill>
                            <a:srgbClr val="FFFFFF"/>
                          </a:solidFill>
                          <a:effectLst/>
                          <a:latin typeface="Arial" panose="020B0604020202020204" pitchFamily="34" charset="0"/>
                          <a:ea typeface="+mj-ea"/>
                          <a:cs typeface="Arial" panose="020B0604020202020204" pitchFamily="34" charset="0"/>
                        </a:rPr>
                        <a:t>단위</a:t>
                      </a:r>
                      <a:r>
                        <a:rPr lang="en-US" altLang="ko-KR" sz="800" b="1" i="0" u="none" strike="noStrike">
                          <a:solidFill>
                            <a:srgbClr val="FFFFFF"/>
                          </a:solidFill>
                          <a:effectLst/>
                          <a:latin typeface="Arial" panose="020B0604020202020204" pitchFamily="34" charset="0"/>
                          <a:ea typeface="+mj-ea"/>
                          <a:cs typeface="Arial" panose="020B0604020202020204" pitchFamily="34" charset="0"/>
                        </a:rPr>
                        <a:t>: </a:t>
                      </a:r>
                      <a:r>
                        <a:rPr lang="ko-KR" altLang="en-US" sz="800" b="1" i="0" u="none" strike="noStrike">
                          <a:solidFill>
                            <a:srgbClr val="FFFFFF"/>
                          </a:solidFill>
                          <a:effectLst/>
                          <a:latin typeface="Arial" panose="020B0604020202020204" pitchFamily="34" charset="0"/>
                          <a:ea typeface="+mj-ea"/>
                          <a:cs typeface="Arial" panose="020B0604020202020204" pitchFamily="34" charset="0"/>
                        </a:rPr>
                        <a:t>백만원</a:t>
                      </a:r>
                      <a:r>
                        <a:rPr lang="en-US" altLang="ko-KR" sz="800" b="1" i="0" u="none" strike="noStrike">
                          <a:solidFill>
                            <a:srgbClr val="FFFFFF"/>
                          </a:solidFill>
                          <a:effectLst/>
                          <a:latin typeface="Arial" panose="020B0604020202020204" pitchFamily="34" charset="0"/>
                          <a:ea typeface="+mj-ea"/>
                          <a:cs typeface="Arial" panose="020B0604020202020204" pitchFamily="34" charset="0"/>
                        </a:rPr>
                        <a:t>)</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hMerge="1">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en-US" altLang="ko-KR" sz="800" b="1" i="0" u="none" strike="noStrike">
                          <a:solidFill>
                            <a:srgbClr val="FFFFFF"/>
                          </a:solidFill>
                          <a:effectLst/>
                          <a:latin typeface="Arial" panose="020B0604020202020204" pitchFamily="34" charset="0"/>
                          <a:ea typeface="맑은 고딕" panose="020B0503020000020004" pitchFamily="50" charset="-127"/>
                        </a:rPr>
                        <a:t>Forecast</a:t>
                      </a:r>
                    </a:p>
                    <a:p>
                      <a:pPr algn="ctr" fontAlgn="ctr"/>
                      <a:r>
                        <a:rPr lang="ko-KR" altLang="en-US" sz="800" b="1" i="0" u="none" strike="noStrike">
                          <a:solidFill>
                            <a:srgbClr val="FFFFFF"/>
                          </a:solidFill>
                          <a:effectLst/>
                          <a:latin typeface="맑은 고딕" panose="020B0503020000020004" pitchFamily="50" charset="-127"/>
                          <a:ea typeface="맑은 고딕" panose="020B0503020000020004" pitchFamily="50" charset="-127"/>
                        </a:rPr>
                        <a:t>　</a:t>
                      </a:r>
                    </a:p>
                  </a:txBody>
                  <a:tcPr marL="0" marR="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hMerge="1">
                  <a:txBody>
                    <a:bodyPr/>
                    <a:lstStyle/>
                    <a:p>
                      <a:pPr algn="ctr" fontAlgn="ctr"/>
                      <a:r>
                        <a:rPr lang="ko-KR" altLang="en-US" sz="800" b="1" i="0" u="none" strike="noStrike">
                          <a:solidFill>
                            <a:srgbClr val="FFFFFF"/>
                          </a:solidFill>
                          <a:effectLst/>
                          <a:latin typeface="맑은 고딕" panose="020B0503020000020004" pitchFamily="50" charset="-127"/>
                          <a:ea typeface="맑은 고딕" panose="020B0503020000020004" pitchFamily="50" charset="-127"/>
                        </a:rPr>
                        <a:t>　</a:t>
                      </a:r>
                    </a:p>
                  </a:txBody>
                  <a:tcPr marL="0" marR="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ctr" fontAlgn="ctr"/>
                      <a:endParaRPr lang="en-US" sz="800" b="1" i="0" u="none" strike="noStrike">
                        <a:solidFill>
                          <a:srgbClr val="FFFFFF"/>
                        </a:solidFill>
                        <a:effectLst/>
                        <a:latin typeface="Arial" panose="020B0604020202020204" pitchFamily="34" charset="0"/>
                        <a:ea typeface="+mj-ea"/>
                        <a:cs typeface="Arial" panose="020B0604020202020204" pitchFamily="34" charset="0"/>
                      </a:endParaRP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sz="800" b="1" i="0" u="none" strike="noStrike" dirty="0">
                          <a:solidFill>
                            <a:srgbClr val="FFFFFF"/>
                          </a:solidFill>
                          <a:effectLst/>
                          <a:latin typeface="Arial" panose="020B0604020202020204" pitchFamily="34" charset="0"/>
                          <a:ea typeface="+mj-ea"/>
                          <a:cs typeface="Arial" panose="020B0604020202020204" pitchFamily="34" charset="0"/>
                        </a:rPr>
                        <a:t>2022 2H F</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sz="800" b="1" i="0" u="none" strike="noStrike">
                          <a:solidFill>
                            <a:srgbClr val="FFFFFF"/>
                          </a:solidFill>
                          <a:effectLst/>
                          <a:latin typeface="Arial" panose="020B0604020202020204" pitchFamily="34" charset="0"/>
                          <a:ea typeface="+mj-ea"/>
                          <a:cs typeface="Arial" panose="020B0604020202020204" pitchFamily="34" charset="0"/>
                        </a:rPr>
                        <a:t>2023 F</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sz="800" b="1" i="0" u="none" strike="noStrike">
                          <a:solidFill>
                            <a:srgbClr val="FFFFFF"/>
                          </a:solidFill>
                          <a:effectLst/>
                          <a:latin typeface="Arial" panose="020B0604020202020204" pitchFamily="34" charset="0"/>
                          <a:ea typeface="+mj-ea"/>
                          <a:cs typeface="Arial" panose="020B0604020202020204" pitchFamily="34" charset="0"/>
                        </a:rPr>
                        <a:t>2024 F</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sz="800" b="1" i="0" u="none" strike="noStrike">
                          <a:solidFill>
                            <a:srgbClr val="FFFFFF"/>
                          </a:solidFill>
                          <a:effectLst/>
                          <a:latin typeface="Arial" panose="020B0604020202020204" pitchFamily="34" charset="0"/>
                          <a:ea typeface="+mj-ea"/>
                          <a:cs typeface="Arial" panose="020B0604020202020204" pitchFamily="34" charset="0"/>
                        </a:rPr>
                        <a:t>2025 F</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sz="800" b="1" i="0" u="none" strike="noStrike">
                          <a:solidFill>
                            <a:srgbClr val="FFFFFF"/>
                          </a:solidFill>
                          <a:effectLst/>
                          <a:latin typeface="Arial" panose="020B0604020202020204" pitchFamily="34" charset="0"/>
                          <a:ea typeface="+mj-ea"/>
                          <a:cs typeface="Arial" panose="020B0604020202020204" pitchFamily="34" charset="0"/>
                        </a:rPr>
                        <a:t>2026 F</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sz="800" b="1" i="0" u="none" strike="noStrike">
                          <a:solidFill>
                            <a:srgbClr val="FFFFFF"/>
                          </a:solidFill>
                          <a:effectLst/>
                          <a:latin typeface="Arial" panose="020B0604020202020204" pitchFamily="34" charset="0"/>
                          <a:ea typeface="+mj-ea"/>
                          <a:cs typeface="Arial" panose="020B0604020202020204" pitchFamily="34" charset="0"/>
                        </a:rPr>
                        <a:t>2027 F</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extLst>
                  <a:ext uri="{0D108BD9-81ED-4DB2-BD59-A6C34878D82A}">
                    <a16:rowId xmlns:a16="http://schemas.microsoft.com/office/drawing/2014/main" val="4057592483"/>
                  </a:ext>
                </a:extLst>
              </a:tr>
              <a:tr h="116533">
                <a:tc gridSpan="3">
                  <a:txBody>
                    <a:bodyPr/>
                    <a:lstStyle/>
                    <a:p>
                      <a:pPr algn="l" fontAlgn="ctr"/>
                      <a:r>
                        <a:rPr lang="en-US" sz="800" b="1" i="0" u="none" strike="noStrike">
                          <a:solidFill>
                            <a:srgbClr val="000000"/>
                          </a:solidFill>
                          <a:effectLst/>
                          <a:latin typeface="Arial" panose="020B0604020202020204" pitchFamily="34" charset="0"/>
                          <a:ea typeface="+mj-ea"/>
                          <a:cs typeface="Arial" panose="020B0604020202020204" pitchFamily="34" charset="0"/>
                        </a:rPr>
                        <a:t>CapEx</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hMerge="1">
                  <a:txBody>
                    <a:bodyPr/>
                    <a:lstStyle/>
                    <a:p>
                      <a:pPr latinLnBrk="1"/>
                      <a:endParaRPr lang="ko-KR" altLang="en-US"/>
                    </a:p>
                  </a:txBody>
                  <a:tcPr/>
                </a:tc>
                <a:tc hMerge="1">
                  <a:txBody>
                    <a:bodyPr/>
                    <a:lstStyle/>
                    <a:p>
                      <a:pPr latinLnBrk="1"/>
                      <a:endParaRPr lang="ko-KR" altLang="en-US"/>
                    </a:p>
                  </a:txBody>
                  <a:tcPr/>
                </a:tc>
                <a:tc>
                  <a:txBody>
                    <a:bodyPr/>
                    <a:lstStyle/>
                    <a:p>
                      <a:pPr algn="r" fontAlgn="ctr"/>
                      <a:endParaRPr lang="en-US" altLang="ko-KR" sz="800" b="1" i="0" u="none" strike="noStrike">
                        <a:solidFill>
                          <a:srgbClr val="000000"/>
                        </a:solidFill>
                        <a:effectLst/>
                        <a:latin typeface="Arial" panose="020B0604020202020204" pitchFamily="34" charset="0"/>
                        <a:ea typeface="+mj-ea"/>
                        <a:cs typeface="Arial" panose="020B0604020202020204" pitchFamily="34" charset="0"/>
                      </a:endParaRP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dirty="0">
                          <a:solidFill>
                            <a:srgbClr val="000000"/>
                          </a:solidFill>
                          <a:effectLst/>
                          <a:latin typeface="Arial" panose="020B0604020202020204" pitchFamily="34" charset="0"/>
                          <a:ea typeface="+mj-ea"/>
                          <a:cs typeface="Arial" panose="020B0604020202020204" pitchFamily="34" charset="0"/>
                        </a:rPr>
                        <a:t>-</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mj-ea"/>
                          <a:cs typeface="Arial" panose="020B0604020202020204" pitchFamily="34" charset="0"/>
                        </a:rPr>
                        <a:t>900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mj-ea"/>
                          <a:cs typeface="Arial" panose="020B0604020202020204" pitchFamily="34" charset="0"/>
                        </a:rPr>
                        <a:t>300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mj-ea"/>
                          <a:cs typeface="Arial" panose="020B0604020202020204" pitchFamily="34" charset="0"/>
                        </a:rPr>
                        <a:t>300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mj-ea"/>
                          <a:cs typeface="Arial" panose="020B0604020202020204" pitchFamily="34" charset="0"/>
                        </a:rPr>
                        <a:t>300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mj-ea"/>
                          <a:cs typeface="Arial" panose="020B0604020202020204" pitchFamily="34" charset="0"/>
                        </a:rPr>
                        <a:t>300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141311176"/>
                  </a:ext>
                </a:extLst>
              </a:tr>
              <a:tr h="116533">
                <a:tc>
                  <a:txBody>
                    <a:bodyPr/>
                    <a:lstStyle/>
                    <a:p>
                      <a:pPr algn="l" fontAlgn="ctr"/>
                      <a:r>
                        <a:rPr lang="ko-KR" altLang="en-US" sz="8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ctr"/>
                      <a:r>
                        <a:rPr lang="en-US" sz="800" b="1" i="0" u="none" strike="noStrike">
                          <a:solidFill>
                            <a:srgbClr val="000000"/>
                          </a:solidFill>
                          <a:effectLst/>
                          <a:latin typeface="Arial" panose="020B0604020202020204" pitchFamily="34" charset="0"/>
                          <a:ea typeface="+mj-ea"/>
                          <a:cs typeface="Arial" panose="020B0604020202020204" pitchFamily="34" charset="0"/>
                        </a:rPr>
                        <a:t>Expansion</a:t>
                      </a: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hMerge="1">
                  <a:txBody>
                    <a:bodyPr/>
                    <a:lstStyle/>
                    <a:p>
                      <a:pPr latinLnBrk="1"/>
                      <a:endParaRPr lang="ko-KR" altLang="en-US"/>
                    </a:p>
                  </a:txBody>
                  <a:tcPr/>
                </a:tc>
                <a:tc>
                  <a:txBody>
                    <a:bodyPr/>
                    <a:lstStyle/>
                    <a:p>
                      <a:pPr algn="l" fontAlgn="ctr"/>
                      <a:r>
                        <a:rPr lang="ko-KR" altLang="en-US" sz="800" b="1" i="0" u="none" strike="noStrike">
                          <a:solidFill>
                            <a:srgbClr val="000000"/>
                          </a:solidFill>
                          <a:effectLst/>
                          <a:latin typeface="Arial" panose="020B0604020202020204" pitchFamily="34" charset="0"/>
                          <a:ea typeface="+mj-ea"/>
                          <a:cs typeface="Arial" panose="020B0604020202020204" pitchFamily="34" charset="0"/>
                        </a:rPr>
                        <a:t>구분</a:t>
                      </a:r>
                      <a:endParaRPr lang="en-US" altLang="ko-KR" sz="800" b="1" i="0" u="none" strike="noStrike">
                        <a:solidFill>
                          <a:srgbClr val="000000"/>
                        </a:solidFill>
                        <a:effectLst/>
                        <a:latin typeface="Arial" panose="020B0604020202020204" pitchFamily="34" charset="0"/>
                        <a:ea typeface="+mj-ea"/>
                        <a:cs typeface="Arial" panose="020B0604020202020204" pitchFamily="34" charset="0"/>
                      </a:endParaRP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dirty="0">
                          <a:solidFill>
                            <a:srgbClr val="000000"/>
                          </a:solidFill>
                          <a:effectLst/>
                          <a:latin typeface="Arial" panose="020B0604020202020204" pitchFamily="34" charset="0"/>
                          <a:ea typeface="+mj-ea"/>
                          <a:cs typeface="Arial" panose="020B0604020202020204" pitchFamily="34" charset="0"/>
                        </a:rPr>
                        <a:t>-</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mj-ea"/>
                          <a:cs typeface="Arial" panose="020B0604020202020204" pitchFamily="34" charset="0"/>
                        </a:rPr>
                        <a:t>800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mj-ea"/>
                          <a:cs typeface="Arial" panose="020B0604020202020204" pitchFamily="34" charset="0"/>
                        </a:rPr>
                        <a:t>200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mj-ea"/>
                          <a:cs typeface="Arial" panose="020B0604020202020204" pitchFamily="34" charset="0"/>
                        </a:rPr>
                        <a:t>200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mj-ea"/>
                          <a:cs typeface="Arial" panose="020B0604020202020204" pitchFamily="34" charset="0"/>
                        </a:rPr>
                        <a:t>200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mj-ea"/>
                          <a:cs typeface="Arial" panose="020B0604020202020204" pitchFamily="34" charset="0"/>
                        </a:rPr>
                        <a:t>200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2969549430"/>
                  </a:ext>
                </a:extLst>
              </a:tr>
              <a:tr h="116533">
                <a:tc>
                  <a:txBody>
                    <a:bodyPr/>
                    <a:lstStyle/>
                    <a:p>
                      <a:pPr algn="l" fontAlgn="ctr"/>
                      <a:r>
                        <a:rPr lang="ko-KR" altLang="en-US" sz="8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en-US" sz="800" b="0" i="0" u="none" strike="noStrike">
                          <a:solidFill>
                            <a:srgbClr val="000000"/>
                          </a:solidFill>
                          <a:effectLst/>
                          <a:latin typeface="Arial" panose="020B0604020202020204" pitchFamily="34" charset="0"/>
                          <a:ea typeface="+mj-ea"/>
                          <a:cs typeface="Arial" panose="020B0604020202020204" pitchFamily="34" charset="0"/>
                        </a:rPr>
                        <a:t>149Ah </a:t>
                      </a:r>
                      <a:r>
                        <a:rPr lang="ko-KR" altLang="en-US" sz="800" b="0" i="0" u="none" strike="noStrike">
                          <a:solidFill>
                            <a:srgbClr val="000000"/>
                          </a:solidFill>
                          <a:effectLst/>
                          <a:latin typeface="Arial" panose="020B0604020202020204" pitchFamily="34" charset="0"/>
                          <a:ea typeface="+mj-ea"/>
                          <a:cs typeface="Arial" panose="020B0604020202020204" pitchFamily="34" charset="0"/>
                        </a:rPr>
                        <a:t>개발</a:t>
                      </a: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ko-KR" altLang="en-US" sz="800" b="0" i="0" u="none" strike="noStrike">
                          <a:solidFill>
                            <a:srgbClr val="000000"/>
                          </a:solidFill>
                          <a:effectLst/>
                          <a:latin typeface="Arial" panose="020B0604020202020204" pitchFamily="34" charset="0"/>
                          <a:ea typeface="+mj-ea"/>
                          <a:cs typeface="Arial" panose="020B0604020202020204" pitchFamily="34" charset="0"/>
                        </a:rPr>
                        <a:t>기계장치</a:t>
                      </a:r>
                      <a:endParaRPr lang="en-US" altLang="ko-KR" sz="800" b="0" i="0" u="none" strike="noStrike">
                        <a:solidFill>
                          <a:srgbClr val="000000"/>
                        </a:solidFill>
                        <a:effectLst/>
                        <a:latin typeface="Arial" panose="020B0604020202020204" pitchFamily="34" charset="0"/>
                        <a:ea typeface="+mj-ea"/>
                        <a:cs typeface="Arial" panose="020B0604020202020204" pitchFamily="34" charset="0"/>
                      </a:endParaRP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dirty="0">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mj-ea"/>
                          <a:cs typeface="Arial" panose="020B0604020202020204" pitchFamily="34" charset="0"/>
                        </a:rPr>
                        <a:t>800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extLst>
                  <a:ext uri="{0D108BD9-81ED-4DB2-BD59-A6C34878D82A}">
                    <a16:rowId xmlns:a16="http://schemas.microsoft.com/office/drawing/2014/main" val="933297263"/>
                  </a:ext>
                </a:extLst>
              </a:tr>
              <a:tr h="116533">
                <a:tc>
                  <a:txBody>
                    <a:bodyPr/>
                    <a:lstStyle/>
                    <a:p>
                      <a:pPr algn="l" fontAlgn="ctr"/>
                      <a:r>
                        <a:rPr lang="ko-KR" altLang="en-US" sz="8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dirty="0">
                          <a:solidFill>
                            <a:srgbClr val="000000"/>
                          </a:solidFill>
                          <a:effectLst/>
                          <a:latin typeface="Arial" panose="020B0604020202020204" pitchFamily="34" charset="0"/>
                          <a:ea typeface="+mj-ea"/>
                          <a:cs typeface="Arial" panose="020B0604020202020204" pitchFamily="34" charset="0"/>
                        </a:rPr>
                        <a:t>라인기종 변경</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fontAlgn="ctr"/>
                      <a:r>
                        <a:rPr lang="ko-KR" altLang="en-US" sz="800" b="0" i="0" u="none" strike="noStrike">
                          <a:solidFill>
                            <a:srgbClr val="000000"/>
                          </a:solidFill>
                          <a:effectLst/>
                          <a:latin typeface="Arial" panose="020B0604020202020204" pitchFamily="34" charset="0"/>
                          <a:ea typeface="+mj-ea"/>
                          <a:cs typeface="Arial" panose="020B0604020202020204" pitchFamily="34" charset="0"/>
                        </a:rPr>
                        <a:t>기계장치</a:t>
                      </a:r>
                      <a:endParaRPr lang="en-US" altLang="ko-KR" sz="800" b="0" i="0" u="none" strike="noStrike">
                        <a:solidFill>
                          <a:srgbClr val="000000"/>
                        </a:solidFill>
                        <a:effectLst/>
                        <a:latin typeface="Arial" panose="020B0604020202020204" pitchFamily="34" charset="0"/>
                        <a:ea typeface="+mj-ea"/>
                        <a:cs typeface="Arial" panose="020B0604020202020204" pitchFamily="34" charset="0"/>
                      </a:endParaRP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800" b="0" i="0" u="none" strike="noStrike" dirty="0">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mj-ea"/>
                          <a:cs typeface="Arial" panose="020B0604020202020204" pitchFamily="34" charset="0"/>
                        </a:rPr>
                        <a:t>200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mj-ea"/>
                          <a:cs typeface="Arial" panose="020B0604020202020204" pitchFamily="34" charset="0"/>
                        </a:rPr>
                        <a:t>200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mj-ea"/>
                          <a:cs typeface="Arial" panose="020B0604020202020204" pitchFamily="34" charset="0"/>
                        </a:rPr>
                        <a:t>200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mj-ea"/>
                          <a:cs typeface="Arial" panose="020B0604020202020204" pitchFamily="34" charset="0"/>
                        </a:rPr>
                        <a:t>200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1098095592"/>
                  </a:ext>
                </a:extLst>
              </a:tr>
              <a:tr h="233065">
                <a:tc>
                  <a:txBody>
                    <a:bodyPr/>
                    <a:lstStyle/>
                    <a:p>
                      <a:pPr algn="l" fontAlgn="ctr"/>
                      <a:r>
                        <a:rPr lang="ko-KR" altLang="en-US" sz="8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mj-ea"/>
                          <a:cs typeface="Arial" panose="020B0604020202020204" pitchFamily="34" charset="0"/>
                        </a:rPr>
                        <a:t>스마트공장 및 환적자동화</a:t>
                      </a:r>
                    </a:p>
                  </a:txBody>
                  <a:tcPr marL="36000" marR="36000" marT="0" marB="0" anchor="ctr">
                    <a:lnL w="6350" cap="flat" cmpd="sng" algn="ctr">
                      <a:solidFill>
                        <a:srgbClr val="00338D"/>
                      </a:solidFill>
                      <a:prstDash val="dot"/>
                      <a:round/>
                      <a:headEnd type="none" w="med" len="med"/>
                      <a:tailEnd type="none" w="med" len="med"/>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ko-KR" altLang="en-US" sz="800" b="0" i="0" u="none" strike="noStrike">
                          <a:solidFill>
                            <a:srgbClr val="000000"/>
                          </a:solidFill>
                          <a:effectLst/>
                          <a:latin typeface="Arial" panose="020B0604020202020204" pitchFamily="34" charset="0"/>
                          <a:ea typeface="+mj-ea"/>
                          <a:cs typeface="Arial" panose="020B0604020202020204" pitchFamily="34" charset="0"/>
                        </a:rPr>
                        <a:t>기계장치</a:t>
                      </a:r>
                      <a:endParaRPr lang="en-US" altLang="ko-KR" sz="800" b="0" i="0" u="none" strike="noStrike">
                        <a:solidFill>
                          <a:srgbClr val="000000"/>
                        </a:solidFill>
                        <a:effectLst/>
                        <a:latin typeface="Arial" panose="020B0604020202020204" pitchFamily="34" charset="0"/>
                        <a:ea typeface="+mj-ea"/>
                        <a:cs typeface="Arial" panose="020B0604020202020204" pitchFamily="34" charset="0"/>
                      </a:endParaRP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dirty="0">
                          <a:solidFill>
                            <a:srgbClr val="000000"/>
                          </a:solidFill>
                          <a:effectLst/>
                          <a:latin typeface="Arial" panose="020B0604020202020204" pitchFamily="34" charset="0"/>
                          <a:ea typeface="+mj-ea"/>
                          <a:cs typeface="Arial" panose="020B0604020202020204" pitchFamily="34" charset="0"/>
                        </a:rPr>
                        <a:t>-</a:t>
                      </a:r>
                      <a:r>
                        <a:rPr lang="en-US" altLang="ko-KR" sz="800" b="0" i="0" u="none" strike="noStrike" baseline="30000" dirty="0">
                          <a:solidFill>
                            <a:srgbClr val="000000"/>
                          </a:solidFill>
                          <a:effectLst/>
                          <a:latin typeface="Arial" panose="020B0604020202020204" pitchFamily="34" charset="0"/>
                          <a:ea typeface="+mj-ea"/>
                          <a:cs typeface="Arial" panose="020B0604020202020204" pitchFamily="34" charset="0"/>
                        </a:rPr>
                        <a:t>1</a:t>
                      </a:r>
                      <a:r>
                        <a:rPr lang="en-US" altLang="ko-KR" sz="800" b="0" i="0" u="none" strike="noStrike" dirty="0">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1267342724"/>
                  </a:ext>
                </a:extLst>
              </a:tr>
              <a:tr h="116533">
                <a:tc>
                  <a:txBody>
                    <a:bodyPr/>
                    <a:lstStyle/>
                    <a:p>
                      <a:pPr algn="l" fontAlgn="ctr"/>
                      <a:r>
                        <a:rPr lang="ko-KR" altLang="en-US" sz="8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ctr"/>
                      <a:r>
                        <a:rPr lang="en-US" sz="800" b="1" i="0" u="none" strike="noStrike">
                          <a:solidFill>
                            <a:srgbClr val="000000"/>
                          </a:solidFill>
                          <a:effectLst/>
                          <a:latin typeface="Arial" panose="020B0604020202020204" pitchFamily="34" charset="0"/>
                          <a:ea typeface="+mj-ea"/>
                          <a:cs typeface="Arial" panose="020B0604020202020204" pitchFamily="34" charset="0"/>
                        </a:rPr>
                        <a:t>Maintenance</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fontAlgn="ctr"/>
                      <a:endParaRPr lang="en-US" altLang="ko-KR" sz="800" b="1" i="0" u="none" strike="noStrike">
                        <a:solidFill>
                          <a:srgbClr val="000000"/>
                        </a:solidFill>
                        <a:effectLst/>
                        <a:latin typeface="Arial" panose="020B0604020202020204" pitchFamily="34" charset="0"/>
                        <a:ea typeface="+mj-ea"/>
                        <a:cs typeface="Arial" panose="020B0604020202020204" pitchFamily="34" charset="0"/>
                      </a:endParaRP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dirty="0">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mj-ea"/>
                          <a:cs typeface="Arial" panose="020B0604020202020204" pitchFamily="34" charset="0"/>
                        </a:rPr>
                        <a:t>100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mj-ea"/>
                          <a:cs typeface="Arial" panose="020B0604020202020204" pitchFamily="34" charset="0"/>
                        </a:rPr>
                        <a:t>100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mj-ea"/>
                          <a:cs typeface="Arial" panose="020B0604020202020204" pitchFamily="34" charset="0"/>
                        </a:rPr>
                        <a:t>100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mj-ea"/>
                          <a:cs typeface="Arial" panose="020B0604020202020204" pitchFamily="34" charset="0"/>
                        </a:rPr>
                        <a:t>100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mj-ea"/>
                          <a:cs typeface="Arial" panose="020B0604020202020204" pitchFamily="34" charset="0"/>
                        </a:rPr>
                        <a:t>100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3321313405"/>
                  </a:ext>
                </a:extLst>
              </a:tr>
              <a:tr h="116533">
                <a:tc>
                  <a:txBody>
                    <a:bodyPr/>
                    <a:lstStyle/>
                    <a:p>
                      <a:pPr algn="l" fontAlgn="ctr"/>
                      <a:r>
                        <a:rPr lang="ko-KR" altLang="en-US" sz="8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l" fontAlgn="ctr"/>
                      <a:r>
                        <a:rPr lang="ko-KR" altLang="en-US" sz="8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l" fontAlgn="ctr"/>
                      <a:r>
                        <a:rPr lang="ko-KR" altLang="en-US" sz="800" b="0" i="0" u="none" strike="noStrike">
                          <a:solidFill>
                            <a:srgbClr val="000000"/>
                          </a:solidFill>
                          <a:effectLst/>
                          <a:latin typeface="Arial" panose="020B0604020202020204" pitchFamily="34" charset="0"/>
                          <a:ea typeface="+mj-ea"/>
                          <a:cs typeface="Arial" panose="020B0604020202020204" pitchFamily="34" charset="0"/>
                        </a:rPr>
                        <a:t>공정개선</a:t>
                      </a: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ko-KR" altLang="en-US" sz="800" b="0" i="0" u="none" strike="noStrike">
                          <a:solidFill>
                            <a:srgbClr val="000000"/>
                          </a:solidFill>
                          <a:effectLst/>
                          <a:latin typeface="Arial" panose="020B0604020202020204" pitchFamily="34" charset="0"/>
                          <a:ea typeface="+mj-ea"/>
                          <a:cs typeface="Arial" panose="020B0604020202020204" pitchFamily="34" charset="0"/>
                        </a:rPr>
                        <a:t>기계장치</a:t>
                      </a:r>
                      <a:endParaRPr lang="en-US" altLang="ko-KR" sz="800" b="0" i="0" u="none" strike="noStrike">
                        <a:solidFill>
                          <a:srgbClr val="000000"/>
                        </a:solidFill>
                        <a:effectLst/>
                        <a:latin typeface="Arial" panose="020B0604020202020204" pitchFamily="34" charset="0"/>
                        <a:ea typeface="+mj-ea"/>
                        <a:cs typeface="Arial" panose="020B0604020202020204" pitchFamily="34" charset="0"/>
                      </a:endParaRP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dirty="0">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mj-ea"/>
                          <a:cs typeface="Arial" panose="020B0604020202020204" pitchFamily="34" charset="0"/>
                        </a:rPr>
                        <a:t>100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mj-ea"/>
                          <a:cs typeface="Arial" panose="020B0604020202020204" pitchFamily="34" charset="0"/>
                        </a:rPr>
                        <a:t>100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mj-ea"/>
                          <a:cs typeface="Arial" panose="020B0604020202020204" pitchFamily="34" charset="0"/>
                        </a:rPr>
                        <a:t>100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mj-ea"/>
                          <a:cs typeface="Arial" panose="020B0604020202020204" pitchFamily="34" charset="0"/>
                        </a:rPr>
                        <a:t>100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dirty="0">
                          <a:solidFill>
                            <a:srgbClr val="000000"/>
                          </a:solidFill>
                          <a:effectLst/>
                          <a:latin typeface="Arial" panose="020B0604020202020204" pitchFamily="34" charset="0"/>
                          <a:ea typeface="+mj-ea"/>
                          <a:cs typeface="Arial" panose="020B0604020202020204" pitchFamily="34" charset="0"/>
                        </a:rPr>
                        <a:t>100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699360765"/>
                  </a:ext>
                </a:extLst>
              </a:tr>
            </a:tbl>
          </a:graphicData>
        </a:graphic>
      </p:graphicFrame>
      <p:graphicFrame>
        <p:nvGraphicFramePr>
          <p:cNvPr id="12" name="표 11">
            <a:extLst>
              <a:ext uri="{FF2B5EF4-FFF2-40B4-BE49-F238E27FC236}">
                <a16:creationId xmlns:a16="http://schemas.microsoft.com/office/drawing/2014/main" id="{7F6D4852-0BBF-46AB-83F6-305FBFD219CA}"/>
              </a:ext>
            </a:extLst>
          </p:cNvPr>
          <p:cNvGraphicFramePr>
            <a:graphicFrameLocks noGrp="1"/>
          </p:cNvGraphicFramePr>
          <p:nvPr/>
        </p:nvGraphicFramePr>
        <p:xfrm>
          <a:off x="5202769" y="3657407"/>
          <a:ext cx="4072019" cy="1219200"/>
        </p:xfrm>
        <a:graphic>
          <a:graphicData uri="http://schemas.openxmlformats.org/drawingml/2006/table">
            <a:tbl>
              <a:tblPr/>
              <a:tblGrid>
                <a:gridCol w="117081">
                  <a:extLst>
                    <a:ext uri="{9D8B030D-6E8A-4147-A177-3AD203B41FA5}">
                      <a16:colId xmlns:a16="http://schemas.microsoft.com/office/drawing/2014/main" val="1105699346"/>
                    </a:ext>
                  </a:extLst>
                </a:gridCol>
                <a:gridCol w="117081">
                  <a:extLst>
                    <a:ext uri="{9D8B030D-6E8A-4147-A177-3AD203B41FA5}">
                      <a16:colId xmlns:a16="http://schemas.microsoft.com/office/drawing/2014/main" val="242457277"/>
                    </a:ext>
                  </a:extLst>
                </a:gridCol>
                <a:gridCol w="687857">
                  <a:extLst>
                    <a:ext uri="{9D8B030D-6E8A-4147-A177-3AD203B41FA5}">
                      <a16:colId xmlns:a16="http://schemas.microsoft.com/office/drawing/2014/main" val="1991860273"/>
                    </a:ext>
                  </a:extLst>
                </a:gridCol>
                <a:gridCol w="504000">
                  <a:extLst>
                    <a:ext uri="{9D8B030D-6E8A-4147-A177-3AD203B41FA5}">
                      <a16:colId xmlns:a16="http://schemas.microsoft.com/office/drawing/2014/main" val="4167877277"/>
                    </a:ext>
                  </a:extLst>
                </a:gridCol>
                <a:gridCol w="576000">
                  <a:extLst>
                    <a:ext uri="{9D8B030D-6E8A-4147-A177-3AD203B41FA5}">
                      <a16:colId xmlns:a16="http://schemas.microsoft.com/office/drawing/2014/main" val="1519369033"/>
                    </a:ext>
                  </a:extLst>
                </a:gridCol>
                <a:gridCol w="414000">
                  <a:extLst>
                    <a:ext uri="{9D8B030D-6E8A-4147-A177-3AD203B41FA5}">
                      <a16:colId xmlns:a16="http://schemas.microsoft.com/office/drawing/2014/main" val="1618541098"/>
                    </a:ext>
                  </a:extLst>
                </a:gridCol>
                <a:gridCol w="414000">
                  <a:extLst>
                    <a:ext uri="{9D8B030D-6E8A-4147-A177-3AD203B41FA5}">
                      <a16:colId xmlns:a16="http://schemas.microsoft.com/office/drawing/2014/main" val="643815016"/>
                    </a:ext>
                  </a:extLst>
                </a:gridCol>
                <a:gridCol w="414000">
                  <a:extLst>
                    <a:ext uri="{9D8B030D-6E8A-4147-A177-3AD203B41FA5}">
                      <a16:colId xmlns:a16="http://schemas.microsoft.com/office/drawing/2014/main" val="252989029"/>
                    </a:ext>
                  </a:extLst>
                </a:gridCol>
                <a:gridCol w="414000">
                  <a:extLst>
                    <a:ext uri="{9D8B030D-6E8A-4147-A177-3AD203B41FA5}">
                      <a16:colId xmlns:a16="http://schemas.microsoft.com/office/drawing/2014/main" val="1390099390"/>
                    </a:ext>
                  </a:extLst>
                </a:gridCol>
                <a:gridCol w="414000">
                  <a:extLst>
                    <a:ext uri="{9D8B030D-6E8A-4147-A177-3AD203B41FA5}">
                      <a16:colId xmlns:a16="http://schemas.microsoft.com/office/drawing/2014/main" val="3558435564"/>
                    </a:ext>
                  </a:extLst>
                </a:gridCol>
              </a:tblGrid>
              <a:tr h="116533">
                <a:tc gridSpan="3">
                  <a:txBody>
                    <a:bodyPr/>
                    <a:lstStyle/>
                    <a:p>
                      <a:pPr algn="l" fontAlgn="ctr"/>
                      <a:r>
                        <a:rPr lang="en-US" altLang="ko-KR" sz="800" b="1" i="0" u="none" strike="noStrike">
                          <a:solidFill>
                            <a:srgbClr val="FFFFFF"/>
                          </a:solidFill>
                          <a:effectLst/>
                          <a:latin typeface="Arial" panose="020B0604020202020204" pitchFamily="34" charset="0"/>
                          <a:ea typeface="+mj-ea"/>
                          <a:cs typeface="Arial" panose="020B0604020202020204" pitchFamily="34" charset="0"/>
                        </a:rPr>
                        <a:t>(</a:t>
                      </a:r>
                      <a:r>
                        <a:rPr lang="ko-KR" altLang="en-US" sz="800" b="1" i="0" u="none" strike="noStrike">
                          <a:solidFill>
                            <a:srgbClr val="FFFFFF"/>
                          </a:solidFill>
                          <a:effectLst/>
                          <a:latin typeface="Arial" panose="020B0604020202020204" pitchFamily="34" charset="0"/>
                          <a:ea typeface="+mj-ea"/>
                          <a:cs typeface="Arial" panose="020B0604020202020204" pitchFamily="34" charset="0"/>
                        </a:rPr>
                        <a:t>단위</a:t>
                      </a:r>
                      <a:r>
                        <a:rPr lang="en-US" altLang="ko-KR" sz="800" b="1" i="0" u="none" strike="noStrike">
                          <a:solidFill>
                            <a:srgbClr val="FFFFFF"/>
                          </a:solidFill>
                          <a:effectLst/>
                          <a:latin typeface="Arial" panose="020B0604020202020204" pitchFamily="34" charset="0"/>
                          <a:ea typeface="+mj-ea"/>
                          <a:cs typeface="Arial" panose="020B0604020202020204" pitchFamily="34" charset="0"/>
                        </a:rPr>
                        <a:t>: </a:t>
                      </a:r>
                      <a:r>
                        <a:rPr lang="ko-KR" altLang="en-US" sz="800" b="1" i="0" u="none" strike="noStrike">
                          <a:solidFill>
                            <a:srgbClr val="FFFFFF"/>
                          </a:solidFill>
                          <a:effectLst/>
                          <a:latin typeface="Arial" panose="020B0604020202020204" pitchFamily="34" charset="0"/>
                          <a:ea typeface="+mj-ea"/>
                          <a:cs typeface="Arial" panose="020B0604020202020204" pitchFamily="34" charset="0"/>
                        </a:rPr>
                        <a:t>백만원</a:t>
                      </a:r>
                      <a:r>
                        <a:rPr lang="en-US" altLang="ko-KR" sz="800" b="1" i="0" u="none" strike="noStrike">
                          <a:solidFill>
                            <a:srgbClr val="FFFFFF"/>
                          </a:solidFill>
                          <a:effectLst/>
                          <a:latin typeface="Arial" panose="020B0604020202020204" pitchFamily="34" charset="0"/>
                          <a:ea typeface="+mj-ea"/>
                          <a:cs typeface="Arial" panose="020B0604020202020204" pitchFamily="34" charset="0"/>
                        </a:rPr>
                        <a:t>)</a:t>
                      </a:r>
                      <a:endParaRPr lang="ko-KR" altLang="en-US" sz="800" b="1" i="0" u="none" strike="noStrike">
                        <a:solidFill>
                          <a:srgbClr val="FFFFFF"/>
                        </a:solidFill>
                        <a:effectLst/>
                        <a:latin typeface="Arial" panose="020B0604020202020204" pitchFamily="34" charset="0"/>
                        <a:ea typeface="+mj-ea"/>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hMerge="1">
                  <a:txBody>
                    <a:bodyPr/>
                    <a:lstStyle/>
                    <a:p>
                      <a:pPr algn="ctr" rtl="0" fontAlgn="ctr"/>
                      <a:r>
                        <a:rPr lang="en-US" sz="800" b="1" i="0" u="none" strike="noStrike">
                          <a:solidFill>
                            <a:srgbClr val="FFFFFF"/>
                          </a:solidFill>
                          <a:effectLst/>
                          <a:latin typeface="Arial" panose="020B0604020202020204" pitchFamily="34" charset="0"/>
                          <a:ea typeface="맑은 고딕" panose="020B0503020000020004" pitchFamily="50" charset="-127"/>
                        </a:rPr>
                        <a:t>Forecast</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hMerge="1">
                  <a:txBody>
                    <a:bodyPr/>
                    <a:lstStyle/>
                    <a:p>
                      <a:pPr algn="ctr" fontAlgn="ctr"/>
                      <a:r>
                        <a:rPr lang="ko-KR" altLang="en-US" sz="800" b="1" i="0" u="none" strike="noStrike">
                          <a:solidFill>
                            <a:srgbClr val="FFFFFF"/>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ctr" fontAlgn="ctr"/>
                      <a:endParaRPr lang="en-US" sz="800" b="1" i="0" u="none" strike="noStrike">
                        <a:solidFill>
                          <a:srgbClr val="FFFFFF"/>
                        </a:solidFill>
                        <a:effectLst/>
                        <a:latin typeface="Arial" panose="020B0604020202020204" pitchFamily="34" charset="0"/>
                        <a:ea typeface="+mj-ea"/>
                        <a:cs typeface="Arial" panose="020B0604020202020204" pitchFamily="34" charset="0"/>
                      </a:endParaRP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sz="800" b="1" i="0" u="none" strike="noStrike">
                          <a:solidFill>
                            <a:srgbClr val="FFFFFF"/>
                          </a:solidFill>
                          <a:effectLst/>
                          <a:latin typeface="Arial" panose="020B0604020202020204" pitchFamily="34" charset="0"/>
                          <a:ea typeface="+mj-ea"/>
                          <a:cs typeface="Arial" panose="020B0604020202020204" pitchFamily="34" charset="0"/>
                        </a:rPr>
                        <a:t>2022 2H F</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sz="800" b="1" i="0" u="none" strike="noStrike">
                          <a:solidFill>
                            <a:srgbClr val="FFFFFF"/>
                          </a:solidFill>
                          <a:effectLst/>
                          <a:latin typeface="Arial" panose="020B0604020202020204" pitchFamily="34" charset="0"/>
                          <a:ea typeface="+mj-ea"/>
                          <a:cs typeface="Arial" panose="020B0604020202020204" pitchFamily="34" charset="0"/>
                        </a:rPr>
                        <a:t>2023 F</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sz="800" b="1" i="0" u="none" strike="noStrike">
                          <a:solidFill>
                            <a:srgbClr val="FFFFFF"/>
                          </a:solidFill>
                          <a:effectLst/>
                          <a:latin typeface="Arial" panose="020B0604020202020204" pitchFamily="34" charset="0"/>
                          <a:ea typeface="+mj-ea"/>
                          <a:cs typeface="Arial" panose="020B0604020202020204" pitchFamily="34" charset="0"/>
                        </a:rPr>
                        <a:t>2024 F</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sz="800" b="1" i="0" u="none" strike="noStrike">
                          <a:solidFill>
                            <a:srgbClr val="FFFFFF"/>
                          </a:solidFill>
                          <a:effectLst/>
                          <a:latin typeface="Arial" panose="020B0604020202020204" pitchFamily="34" charset="0"/>
                          <a:ea typeface="+mj-ea"/>
                          <a:cs typeface="Arial" panose="020B0604020202020204" pitchFamily="34" charset="0"/>
                        </a:rPr>
                        <a:t>2025 F</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sz="800" b="1" i="0" u="none" strike="noStrike">
                          <a:solidFill>
                            <a:srgbClr val="FFFFFF"/>
                          </a:solidFill>
                          <a:effectLst/>
                          <a:latin typeface="Arial" panose="020B0604020202020204" pitchFamily="34" charset="0"/>
                          <a:ea typeface="+mj-ea"/>
                          <a:cs typeface="Arial" panose="020B0604020202020204" pitchFamily="34" charset="0"/>
                        </a:rPr>
                        <a:t>2026 F</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sz="800" b="1" i="0" u="none" strike="noStrike">
                          <a:solidFill>
                            <a:srgbClr val="FFFFFF"/>
                          </a:solidFill>
                          <a:effectLst/>
                          <a:latin typeface="Arial" panose="020B0604020202020204" pitchFamily="34" charset="0"/>
                          <a:ea typeface="+mj-ea"/>
                          <a:cs typeface="Arial" panose="020B0604020202020204" pitchFamily="34" charset="0"/>
                        </a:rPr>
                        <a:t>2027 F</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extLst>
                  <a:ext uri="{0D108BD9-81ED-4DB2-BD59-A6C34878D82A}">
                    <a16:rowId xmlns:a16="http://schemas.microsoft.com/office/drawing/2014/main" val="908790951"/>
                  </a:ext>
                </a:extLst>
              </a:tr>
              <a:tr h="116533">
                <a:tc gridSpan="3">
                  <a:txBody>
                    <a:bodyPr/>
                    <a:lstStyle/>
                    <a:p>
                      <a:pPr algn="l" fontAlgn="ctr"/>
                      <a:r>
                        <a:rPr lang="en-US" sz="800" b="1" i="0" u="none" strike="noStrike">
                          <a:solidFill>
                            <a:srgbClr val="000000"/>
                          </a:solidFill>
                          <a:effectLst/>
                          <a:latin typeface="Arial" panose="020B0604020202020204" pitchFamily="34" charset="0"/>
                          <a:ea typeface="+mj-ea"/>
                          <a:cs typeface="Arial" panose="020B0604020202020204" pitchFamily="34" charset="0"/>
                        </a:rPr>
                        <a:t>CapEx</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hMerge="1">
                  <a:txBody>
                    <a:bodyPr/>
                    <a:lstStyle/>
                    <a:p>
                      <a:pPr latinLnBrk="1"/>
                      <a:endParaRPr lang="ko-KR" altLang="en-US"/>
                    </a:p>
                  </a:txBody>
                  <a:tcPr/>
                </a:tc>
                <a:tc hMerge="1">
                  <a:txBody>
                    <a:bodyPr/>
                    <a:lstStyle/>
                    <a:p>
                      <a:pPr latinLnBrk="1"/>
                      <a:endParaRPr lang="ko-KR" altLang="en-US"/>
                    </a:p>
                  </a:txBody>
                  <a:tcPr/>
                </a:tc>
                <a:tc>
                  <a:txBody>
                    <a:bodyPr/>
                    <a:lstStyle/>
                    <a:p>
                      <a:pPr algn="r" fontAlgn="ctr"/>
                      <a:endParaRPr lang="en-US" altLang="ko-KR" sz="800" b="1" i="0" u="none" strike="noStrike">
                        <a:solidFill>
                          <a:srgbClr val="000000"/>
                        </a:solidFill>
                        <a:effectLst/>
                        <a:latin typeface="Arial" panose="020B0604020202020204" pitchFamily="34" charset="0"/>
                        <a:ea typeface="+mj-ea"/>
                        <a:cs typeface="Arial" panose="020B0604020202020204" pitchFamily="34" charset="0"/>
                      </a:endParaRP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mj-ea"/>
                          <a:cs typeface="Arial" panose="020B0604020202020204" pitchFamily="34" charset="0"/>
                        </a:rPr>
                        <a:t>19,005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mj-ea"/>
                          <a:cs typeface="Arial" panose="020B0604020202020204" pitchFamily="34" charset="0"/>
                        </a:rPr>
                        <a:t>54,635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2074420531"/>
                  </a:ext>
                </a:extLst>
              </a:tr>
              <a:tr h="116533">
                <a:tc>
                  <a:txBody>
                    <a:bodyPr/>
                    <a:lstStyle/>
                    <a:p>
                      <a:pPr algn="l" fontAlgn="ctr"/>
                      <a:r>
                        <a:rPr lang="ko-KR" altLang="en-US" sz="8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gridSpan="2">
                  <a:txBody>
                    <a:bodyPr/>
                    <a:lstStyle/>
                    <a:p>
                      <a:pPr algn="l" fontAlgn="ctr"/>
                      <a:r>
                        <a:rPr lang="ko-KR" altLang="en-US" sz="800" b="1" i="0" u="none" strike="noStrike">
                          <a:solidFill>
                            <a:srgbClr val="000000"/>
                          </a:solidFill>
                          <a:effectLst/>
                          <a:latin typeface="Arial" panose="020B0604020202020204" pitchFamily="34" charset="0"/>
                          <a:ea typeface="+mj-ea"/>
                          <a:cs typeface="Arial" panose="020B0604020202020204" pitchFamily="34" charset="0"/>
                        </a:rPr>
                        <a:t>해외진출</a:t>
                      </a: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hMerge="1">
                  <a:txBody>
                    <a:bodyPr/>
                    <a:lstStyle/>
                    <a:p>
                      <a:pPr latinLnBrk="1"/>
                      <a:endParaRPr lang="ko-KR" altLang="en-US"/>
                    </a:p>
                  </a:txBody>
                  <a:tcPr/>
                </a:tc>
                <a:tc>
                  <a:txBody>
                    <a:bodyPr/>
                    <a:lstStyle/>
                    <a:p>
                      <a:pPr algn="l" fontAlgn="ctr"/>
                      <a:r>
                        <a:rPr lang="ko-KR" altLang="en-US" sz="800" b="1" i="0" u="none" strike="noStrike">
                          <a:solidFill>
                            <a:srgbClr val="000000"/>
                          </a:solidFill>
                          <a:effectLst/>
                          <a:latin typeface="Arial" panose="020B0604020202020204" pitchFamily="34" charset="0"/>
                          <a:ea typeface="+mj-ea"/>
                          <a:cs typeface="Arial" panose="020B0604020202020204" pitchFamily="34" charset="0"/>
                        </a:rPr>
                        <a:t>구분</a:t>
                      </a:r>
                      <a:endParaRPr lang="en-US" altLang="ko-KR" sz="800" b="1" i="0" u="none" strike="noStrike">
                        <a:solidFill>
                          <a:srgbClr val="000000"/>
                        </a:solidFill>
                        <a:effectLst/>
                        <a:latin typeface="Arial" panose="020B0604020202020204" pitchFamily="34" charset="0"/>
                        <a:ea typeface="+mj-ea"/>
                        <a:cs typeface="Arial" panose="020B0604020202020204" pitchFamily="34" charset="0"/>
                      </a:endParaRP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mj-ea"/>
                          <a:cs typeface="Arial" panose="020B0604020202020204" pitchFamily="34" charset="0"/>
                        </a:rPr>
                        <a:t>19,005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mj-ea"/>
                          <a:cs typeface="Arial" panose="020B0604020202020204" pitchFamily="34" charset="0"/>
                        </a:rPr>
                        <a:t>54,635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1744170783"/>
                  </a:ext>
                </a:extLst>
              </a:tr>
              <a:tr h="116533">
                <a:tc>
                  <a:txBody>
                    <a:bodyPr/>
                    <a:lstStyle/>
                    <a:p>
                      <a:pPr algn="l" fontAlgn="ctr"/>
                      <a:r>
                        <a:rPr lang="ko-KR" altLang="en-US" sz="8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mj-ea"/>
                          <a:cs typeface="Arial" panose="020B0604020202020204" pitchFamily="34" charset="0"/>
                        </a:rPr>
                        <a:t>공장부지</a:t>
                      </a: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mj-ea"/>
                          <a:cs typeface="Arial" panose="020B0604020202020204" pitchFamily="34" charset="0"/>
                        </a:rPr>
                        <a:t>토지</a:t>
                      </a:r>
                      <a:endParaRPr lang="en-US" altLang="ko-KR" sz="800" b="0" i="0" u="none" strike="noStrike">
                        <a:solidFill>
                          <a:srgbClr val="000000"/>
                        </a:solidFill>
                        <a:effectLst/>
                        <a:latin typeface="Arial" panose="020B0604020202020204" pitchFamily="34" charset="0"/>
                        <a:ea typeface="+mj-ea"/>
                        <a:cs typeface="Arial" panose="020B0604020202020204" pitchFamily="34" charset="0"/>
                      </a:endParaRP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mj-ea"/>
                          <a:cs typeface="Arial" panose="020B0604020202020204" pitchFamily="34" charset="0"/>
                        </a:rPr>
                        <a:t>1,500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mj-ea"/>
                          <a:cs typeface="Arial" panose="020B0604020202020204" pitchFamily="34" charset="0"/>
                        </a:rPr>
                        <a:t>3,500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extLst>
                  <a:ext uri="{0D108BD9-81ED-4DB2-BD59-A6C34878D82A}">
                    <a16:rowId xmlns:a16="http://schemas.microsoft.com/office/drawing/2014/main" val="3491661923"/>
                  </a:ext>
                </a:extLst>
              </a:tr>
              <a:tr h="116533">
                <a:tc>
                  <a:txBody>
                    <a:bodyPr/>
                    <a:lstStyle/>
                    <a:p>
                      <a:pPr algn="l" fontAlgn="ctr"/>
                      <a:r>
                        <a:rPr lang="ko-KR" altLang="en-US" sz="8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mj-ea"/>
                          <a:cs typeface="Arial" panose="020B0604020202020204" pitchFamily="34" charset="0"/>
                        </a:rPr>
                        <a:t>건물</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mj-ea"/>
                          <a:cs typeface="Arial" panose="020B0604020202020204" pitchFamily="34" charset="0"/>
                        </a:rPr>
                        <a:t>건물</a:t>
                      </a:r>
                      <a:endParaRPr lang="en-US" altLang="ko-KR" sz="800" b="0" i="0" u="none" strike="noStrike">
                        <a:solidFill>
                          <a:srgbClr val="000000"/>
                        </a:solidFill>
                        <a:effectLst/>
                        <a:latin typeface="Arial" panose="020B0604020202020204" pitchFamily="34" charset="0"/>
                        <a:ea typeface="+mj-ea"/>
                        <a:cs typeface="Arial" panose="020B0604020202020204" pitchFamily="34" charset="0"/>
                      </a:endParaRP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mj-ea"/>
                          <a:cs typeface="Arial" panose="020B0604020202020204" pitchFamily="34" charset="0"/>
                        </a:rPr>
                        <a:t>3,000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mj-ea"/>
                          <a:cs typeface="Arial" panose="020B0604020202020204" pitchFamily="34" charset="0"/>
                        </a:rPr>
                        <a:t>7,000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1172523649"/>
                  </a:ext>
                </a:extLst>
              </a:tr>
              <a:tr h="116533">
                <a:tc>
                  <a:txBody>
                    <a:bodyPr/>
                    <a:lstStyle/>
                    <a:p>
                      <a:pPr algn="l" fontAlgn="ctr"/>
                      <a:r>
                        <a:rPr lang="ko-KR" altLang="en-US" sz="8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mj-ea"/>
                          <a:cs typeface="Arial" panose="020B0604020202020204" pitchFamily="34" charset="0"/>
                        </a:rPr>
                        <a:t>조립라인</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mj-ea"/>
                          <a:cs typeface="Arial" panose="020B0604020202020204" pitchFamily="34" charset="0"/>
                        </a:rPr>
                        <a:t>기계장치</a:t>
                      </a:r>
                      <a:endParaRPr lang="en-US" altLang="ko-KR" sz="800" b="0" i="0" u="none" strike="noStrike">
                        <a:solidFill>
                          <a:srgbClr val="000000"/>
                        </a:solidFill>
                        <a:effectLst/>
                        <a:latin typeface="Arial" panose="020B0604020202020204" pitchFamily="34" charset="0"/>
                        <a:ea typeface="+mj-ea"/>
                        <a:cs typeface="Arial" panose="020B0604020202020204" pitchFamily="34" charset="0"/>
                      </a:endParaRP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mj-ea"/>
                          <a:cs typeface="Arial" panose="020B0604020202020204" pitchFamily="34" charset="0"/>
                        </a:rPr>
                        <a:t>9,585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mj-ea"/>
                          <a:cs typeface="Arial" panose="020B0604020202020204" pitchFamily="34" charset="0"/>
                        </a:rPr>
                        <a:t>28,755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1967693214"/>
                  </a:ext>
                </a:extLst>
              </a:tr>
              <a:tr h="116533">
                <a:tc>
                  <a:txBody>
                    <a:bodyPr/>
                    <a:lstStyle/>
                    <a:p>
                      <a:pPr algn="l" fontAlgn="ctr"/>
                      <a:r>
                        <a:rPr lang="ko-KR" altLang="en-US" sz="8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mj-ea"/>
                          <a:cs typeface="Arial" panose="020B0604020202020204" pitchFamily="34" charset="0"/>
                        </a:rPr>
                        <a:t>부품제작</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mj-ea"/>
                          <a:cs typeface="Arial" panose="020B0604020202020204" pitchFamily="34" charset="0"/>
                        </a:rPr>
                        <a:t>기계장치</a:t>
                      </a:r>
                      <a:endParaRPr lang="en-US" altLang="ko-KR" sz="800" b="0" i="0" u="none" strike="noStrike">
                        <a:solidFill>
                          <a:srgbClr val="000000"/>
                        </a:solidFill>
                        <a:effectLst/>
                        <a:latin typeface="Arial" panose="020B0604020202020204" pitchFamily="34" charset="0"/>
                        <a:ea typeface="+mj-ea"/>
                        <a:cs typeface="Arial" panose="020B0604020202020204" pitchFamily="34" charset="0"/>
                      </a:endParaRP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mj-ea"/>
                          <a:cs typeface="Arial" panose="020B0604020202020204" pitchFamily="34" charset="0"/>
                        </a:rPr>
                        <a:t>3,600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mj-ea"/>
                          <a:cs typeface="Arial" panose="020B0604020202020204" pitchFamily="34" charset="0"/>
                        </a:rPr>
                        <a:t>10,800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1760717844"/>
                  </a:ext>
                </a:extLst>
              </a:tr>
              <a:tr h="116533">
                <a:tc>
                  <a:txBody>
                    <a:bodyPr/>
                    <a:lstStyle/>
                    <a:p>
                      <a:pPr algn="l" fontAlgn="ctr"/>
                      <a:r>
                        <a:rPr lang="ko-KR" altLang="en-US" sz="8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mj-ea"/>
                          <a:cs typeface="Arial" panose="020B0604020202020204" pitchFamily="34" charset="0"/>
                        </a:rPr>
                        <a:t>계측기</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mj-ea"/>
                          <a:cs typeface="Arial" panose="020B0604020202020204" pitchFamily="34" charset="0"/>
                        </a:rPr>
                        <a:t>기계장치</a:t>
                      </a:r>
                      <a:endParaRPr lang="en-US" altLang="ko-KR" sz="800" b="0" i="0" u="none" strike="noStrike">
                        <a:solidFill>
                          <a:srgbClr val="000000"/>
                        </a:solidFill>
                        <a:effectLst/>
                        <a:latin typeface="Arial" panose="020B0604020202020204" pitchFamily="34" charset="0"/>
                        <a:ea typeface="+mj-ea"/>
                        <a:cs typeface="Arial" panose="020B0604020202020204" pitchFamily="34" charset="0"/>
                      </a:endParaRP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mj-ea"/>
                          <a:cs typeface="Arial" panose="020B0604020202020204" pitchFamily="34" charset="0"/>
                        </a:rPr>
                        <a:t>1,000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1688202783"/>
                  </a:ext>
                </a:extLst>
              </a:tr>
              <a:tr h="116533">
                <a:tc>
                  <a:txBody>
                    <a:bodyPr/>
                    <a:lstStyle/>
                    <a:p>
                      <a:pPr algn="l" fontAlgn="ctr"/>
                      <a:r>
                        <a:rPr lang="ko-KR" altLang="en-US" sz="8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en-US" sz="800" b="0" i="0" u="none" strike="noStrike">
                          <a:solidFill>
                            <a:srgbClr val="000000"/>
                          </a:solidFill>
                          <a:effectLst/>
                          <a:latin typeface="Arial" panose="020B0604020202020204" pitchFamily="34" charset="0"/>
                          <a:ea typeface="+mj-ea"/>
                          <a:cs typeface="Arial" panose="020B0604020202020204" pitchFamily="34" charset="0"/>
                        </a:rPr>
                        <a:t>Utility</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mj-ea"/>
                          <a:cs typeface="Arial" panose="020B0604020202020204" pitchFamily="34" charset="0"/>
                        </a:rPr>
                        <a:t>구축물</a:t>
                      </a:r>
                      <a:endParaRPr lang="en-US" altLang="ko-KR" sz="800" b="0" i="0" u="none" strike="noStrike">
                        <a:solidFill>
                          <a:srgbClr val="000000"/>
                        </a:solidFill>
                        <a:effectLst/>
                        <a:latin typeface="Arial" panose="020B0604020202020204" pitchFamily="34" charset="0"/>
                        <a:ea typeface="+mj-ea"/>
                        <a:cs typeface="Arial" panose="020B0604020202020204" pitchFamily="34" charset="0"/>
                      </a:endParaRP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mj-ea"/>
                          <a:cs typeface="Arial" panose="020B0604020202020204" pitchFamily="34" charset="0"/>
                        </a:rPr>
                        <a:t>1,320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mj-ea"/>
                          <a:cs typeface="Arial" panose="020B0604020202020204" pitchFamily="34" charset="0"/>
                        </a:rPr>
                        <a:t>3,080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2228396880"/>
                  </a:ext>
                </a:extLst>
              </a:tr>
              <a:tr h="116533">
                <a:tc>
                  <a:txBody>
                    <a:bodyPr/>
                    <a:lstStyle/>
                    <a:p>
                      <a:pPr algn="l" fontAlgn="ctr"/>
                      <a:r>
                        <a:rPr lang="ko-KR" altLang="en-US" sz="8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l" fontAlgn="ctr"/>
                      <a:r>
                        <a:rPr lang="ko-KR" altLang="en-US" sz="8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l" fontAlgn="ctr"/>
                      <a:r>
                        <a:rPr lang="ko-KR" altLang="en-US" sz="800" b="0" i="0" u="none" strike="noStrike">
                          <a:solidFill>
                            <a:srgbClr val="000000"/>
                          </a:solidFill>
                          <a:effectLst/>
                          <a:latin typeface="Arial" panose="020B0604020202020204" pitchFamily="34" charset="0"/>
                          <a:ea typeface="+mj-ea"/>
                          <a:cs typeface="Arial" panose="020B0604020202020204" pitchFamily="34" charset="0"/>
                        </a:rPr>
                        <a:t>기타</a:t>
                      </a:r>
                    </a:p>
                  </a:txBody>
                  <a:tcPr marL="36000" marR="36000" marT="0" marB="0" anchor="ctr">
                    <a:lnL w="6350" cap="flat" cmpd="sng" algn="ctr">
                      <a:solidFill>
                        <a:srgbClr val="00338D"/>
                      </a:solidFill>
                      <a:prstDash val="dot"/>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l" fontAlgn="ctr"/>
                      <a:r>
                        <a:rPr lang="ko-KR" altLang="en-US" sz="800" b="0" i="0" u="none" strike="noStrike">
                          <a:solidFill>
                            <a:srgbClr val="000000"/>
                          </a:solidFill>
                          <a:effectLst/>
                          <a:latin typeface="Arial" panose="020B0604020202020204" pitchFamily="34" charset="0"/>
                          <a:ea typeface="+mj-ea"/>
                          <a:cs typeface="Arial" panose="020B0604020202020204" pitchFamily="34" charset="0"/>
                        </a:rPr>
                        <a:t>기계장치</a:t>
                      </a:r>
                      <a:endParaRPr lang="en-US" altLang="ko-KR" sz="800" b="0" i="0" u="none" strike="noStrike">
                        <a:solidFill>
                          <a:srgbClr val="000000"/>
                        </a:solidFill>
                        <a:effectLst/>
                        <a:latin typeface="Arial" panose="020B0604020202020204" pitchFamily="34" charset="0"/>
                        <a:ea typeface="+mj-ea"/>
                        <a:cs typeface="Arial" panose="020B0604020202020204" pitchFamily="34" charset="0"/>
                      </a:endParaRP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mj-ea"/>
                          <a:cs typeface="Arial" panose="020B0604020202020204" pitchFamily="34" charset="0"/>
                        </a:rPr>
                        <a:t>500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930850542"/>
                  </a:ext>
                </a:extLst>
              </a:tr>
            </a:tbl>
          </a:graphicData>
        </a:graphic>
      </p:graphicFrame>
      <p:sp>
        <p:nvSpPr>
          <p:cNvPr id="15" name="TextBox 14">
            <a:extLst>
              <a:ext uri="{FF2B5EF4-FFF2-40B4-BE49-F238E27FC236}">
                <a16:creationId xmlns:a16="http://schemas.microsoft.com/office/drawing/2014/main" id="{163CC706-863C-4B96-8F83-C0D5C48B9D9B}"/>
              </a:ext>
            </a:extLst>
          </p:cNvPr>
          <p:cNvSpPr txBox="1"/>
          <p:nvPr/>
        </p:nvSpPr>
        <p:spPr>
          <a:xfrm>
            <a:off x="5135482" y="1342615"/>
            <a:ext cx="4275218" cy="126364"/>
          </a:xfrm>
          <a:prstGeom prst="rect">
            <a:avLst/>
          </a:prstGeom>
          <a:noFill/>
        </p:spPr>
        <p:txBody>
          <a:bodyPr wrap="square" lIns="0" tIns="0" rIns="0" bIns="0" rtlCol="0">
            <a:spAutoFit/>
          </a:bodyPr>
          <a:lstStyle/>
          <a:p>
            <a:pPr algn="r"/>
            <a:r>
              <a:rPr lang="en-US" altLang="ko-KR" sz="800" dirty="0">
                <a:latin typeface="Arial" panose="020B0604020202020204" pitchFamily="34" charset="0"/>
                <a:ea typeface="+mj-ea"/>
                <a:cs typeface="Arial" panose="020B0604020202020204" pitchFamily="34" charset="0"/>
              </a:rPr>
              <a:t>(Source: </a:t>
            </a:r>
            <a:r>
              <a:rPr lang="ko-KR" altLang="en-US" sz="800" dirty="0">
                <a:latin typeface="Arial" panose="020B0604020202020204" pitchFamily="34" charset="0"/>
                <a:ea typeface="+mj-ea"/>
                <a:cs typeface="Arial" panose="020B0604020202020204" pitchFamily="34" charset="0"/>
              </a:rPr>
              <a:t>사업부 제시 자료</a:t>
            </a:r>
            <a:r>
              <a:rPr lang="en-US" altLang="ko-KR" sz="800" dirty="0">
                <a:latin typeface="Arial" panose="020B0604020202020204" pitchFamily="34" charset="0"/>
                <a:ea typeface="+mj-ea"/>
                <a:cs typeface="Arial" panose="020B0604020202020204" pitchFamily="34" charset="0"/>
              </a:rPr>
              <a:t>, KPMG Analysis)</a:t>
            </a:r>
          </a:p>
        </p:txBody>
      </p:sp>
      <p:sp>
        <p:nvSpPr>
          <p:cNvPr id="17" name="직사각형 16">
            <a:extLst>
              <a:ext uri="{FF2B5EF4-FFF2-40B4-BE49-F238E27FC236}">
                <a16:creationId xmlns:a16="http://schemas.microsoft.com/office/drawing/2014/main" id="{78707236-098E-4169-835E-28695F9B9D5A}"/>
              </a:ext>
            </a:extLst>
          </p:cNvPr>
          <p:cNvSpPr/>
          <p:nvPr/>
        </p:nvSpPr>
        <p:spPr>
          <a:xfrm>
            <a:off x="647614" y="2385060"/>
            <a:ext cx="910341" cy="165088"/>
          </a:xfrm>
          <a:prstGeom prst="rect">
            <a:avLst/>
          </a:prstGeom>
          <a:solidFill>
            <a:srgbClr val="00338D"/>
          </a:solidFill>
          <a:ln w="635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altLang="ko-KR" sz="900" b="1" dirty="0">
                <a:solidFill>
                  <a:schemeClr val="bg1"/>
                </a:solidFill>
                <a:latin typeface="Arial" panose="020B0604020202020204" pitchFamily="34" charset="0"/>
                <a:cs typeface="Arial" panose="020B0604020202020204" pitchFamily="34" charset="0"/>
              </a:rPr>
              <a:t>Case </a:t>
            </a:r>
            <a:r>
              <a:rPr lang="ko-KR" altLang="en-US" sz="900" b="1" dirty="0">
                <a:solidFill>
                  <a:schemeClr val="bg1"/>
                </a:solidFill>
                <a:latin typeface="Arial" panose="020B0604020202020204" pitchFamily="34" charset="0"/>
                <a:cs typeface="Arial" panose="020B0604020202020204" pitchFamily="34" charset="0"/>
              </a:rPr>
              <a:t>공통</a:t>
            </a:r>
          </a:p>
        </p:txBody>
      </p:sp>
      <p:sp>
        <p:nvSpPr>
          <p:cNvPr id="18" name="직사각형 17">
            <a:extLst>
              <a:ext uri="{FF2B5EF4-FFF2-40B4-BE49-F238E27FC236}">
                <a16:creationId xmlns:a16="http://schemas.microsoft.com/office/drawing/2014/main" id="{3044252A-81FA-4683-8188-A6A4C5D5F04C}"/>
              </a:ext>
            </a:extLst>
          </p:cNvPr>
          <p:cNvSpPr/>
          <p:nvPr/>
        </p:nvSpPr>
        <p:spPr>
          <a:xfrm>
            <a:off x="5202769" y="2394868"/>
            <a:ext cx="910341" cy="165088"/>
          </a:xfrm>
          <a:prstGeom prst="rect">
            <a:avLst/>
          </a:prstGeom>
          <a:solidFill>
            <a:srgbClr val="00338D"/>
          </a:solidFill>
          <a:ln w="635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altLang="ko-KR" sz="900" b="1" dirty="0">
                <a:solidFill>
                  <a:schemeClr val="bg1"/>
                </a:solidFill>
                <a:latin typeface="Arial" panose="020B0604020202020204" pitchFamily="34" charset="0"/>
                <a:cs typeface="Arial" panose="020B0604020202020204" pitchFamily="34" charset="0"/>
              </a:rPr>
              <a:t>Case 1,2</a:t>
            </a:r>
            <a:endParaRPr lang="ko-KR" altLang="en-US" sz="900" b="1" dirty="0">
              <a:solidFill>
                <a:schemeClr val="bg1"/>
              </a:solidFill>
              <a:latin typeface="Arial" panose="020B0604020202020204" pitchFamily="34" charset="0"/>
              <a:cs typeface="Arial" panose="020B0604020202020204" pitchFamily="34" charset="0"/>
            </a:endParaRPr>
          </a:p>
        </p:txBody>
      </p:sp>
      <p:sp>
        <p:nvSpPr>
          <p:cNvPr id="13" name="직사각형 12">
            <a:extLst>
              <a:ext uri="{FF2B5EF4-FFF2-40B4-BE49-F238E27FC236}">
                <a16:creationId xmlns:a16="http://schemas.microsoft.com/office/drawing/2014/main" id="{2306BB82-4A18-435D-A2AA-FBF0785E22D4}"/>
              </a:ext>
            </a:extLst>
          </p:cNvPr>
          <p:cNvSpPr/>
          <p:nvPr/>
        </p:nvSpPr>
        <p:spPr>
          <a:xfrm>
            <a:off x="567827" y="4785695"/>
            <a:ext cx="4195489" cy="215444"/>
          </a:xfrm>
          <a:prstGeom prst="rect">
            <a:avLst/>
          </a:prstGeom>
        </p:spPr>
        <p:txBody>
          <a:bodyPr wrap="square" lIns="0" tIns="0" rIns="0" bIns="0" anchor="b">
            <a:spAutoFit/>
          </a:bodyPr>
          <a:lstStyle/>
          <a:p>
            <a:pPr>
              <a:defRPr/>
            </a:pPr>
            <a:r>
              <a:rPr lang="en-US" altLang="ko-KR" sz="700" kern="0" dirty="0">
                <a:latin typeface="Arial" panose="020B0604020202020204" pitchFamily="34" charset="0"/>
                <a:ea typeface="+mj-ea"/>
                <a:cs typeface="Arial" panose="020B0604020202020204" pitchFamily="34" charset="0"/>
              </a:rPr>
              <a:t>Note 1: 2022</a:t>
            </a:r>
            <a:r>
              <a:rPr lang="ko-KR" altLang="en-US" sz="700" kern="0" dirty="0">
                <a:latin typeface="Arial" panose="020B0604020202020204" pitchFamily="34" charset="0"/>
                <a:ea typeface="+mj-ea"/>
                <a:cs typeface="Arial" panose="020B0604020202020204" pitchFamily="34" charset="0"/>
              </a:rPr>
              <a:t>년 하반기 관련 유형자산 증가액 </a:t>
            </a:r>
            <a:r>
              <a:rPr lang="en-US" altLang="ko-KR" sz="700" kern="0" dirty="0">
                <a:latin typeface="Arial" panose="020B0604020202020204" pitchFamily="34" charset="0"/>
                <a:ea typeface="+mj-ea"/>
                <a:cs typeface="Arial" panose="020B0604020202020204" pitchFamily="34" charset="0"/>
              </a:rPr>
              <a:t>172</a:t>
            </a:r>
            <a:r>
              <a:rPr lang="ko-KR" altLang="en-US" sz="700" kern="0" dirty="0">
                <a:latin typeface="Arial" panose="020B0604020202020204" pitchFamily="34" charset="0"/>
                <a:ea typeface="+mj-ea"/>
                <a:cs typeface="Arial" panose="020B0604020202020204" pitchFamily="34" charset="0"/>
              </a:rPr>
              <a:t>백만원이 존재하나</a:t>
            </a:r>
            <a:r>
              <a:rPr lang="en-US" altLang="ko-KR" sz="700" kern="0" dirty="0">
                <a:latin typeface="Arial" panose="020B0604020202020204" pitchFamily="34" charset="0"/>
                <a:ea typeface="+mj-ea"/>
                <a:cs typeface="Arial" panose="020B0604020202020204" pitchFamily="34" charset="0"/>
              </a:rPr>
              <a:t>,</a:t>
            </a:r>
            <a:r>
              <a:rPr lang="ko-KR" altLang="en-US" sz="700" kern="0" dirty="0">
                <a:latin typeface="Arial" panose="020B0604020202020204" pitchFamily="34" charset="0"/>
                <a:ea typeface="+mj-ea"/>
                <a:cs typeface="Arial" panose="020B0604020202020204" pitchFamily="34" charset="0"/>
              </a:rPr>
              <a:t> </a:t>
            </a:r>
            <a:r>
              <a:rPr lang="ko-KR" altLang="en-US" sz="700" kern="0" dirty="0" err="1">
                <a:latin typeface="Arial" panose="020B0604020202020204" pitchFamily="34" charset="0"/>
                <a:ea typeface="+mj-ea"/>
                <a:cs typeface="Arial" panose="020B0604020202020204" pitchFamily="34" charset="0"/>
              </a:rPr>
              <a:t>건설중인자산의</a:t>
            </a:r>
            <a:r>
              <a:rPr lang="ko-KR" altLang="en-US" sz="700" kern="0" dirty="0">
                <a:latin typeface="Arial" panose="020B0604020202020204" pitchFamily="34" charset="0"/>
                <a:ea typeface="+mj-ea"/>
                <a:cs typeface="Arial" panose="020B0604020202020204" pitchFamily="34" charset="0"/>
              </a:rPr>
              <a:t> 대체 및 국고보조금을 통해 취득한 경우에 해당하여 별도의 현금유출은 없음</a:t>
            </a:r>
            <a:endParaRPr lang="en-US" altLang="ko-KR" sz="700" kern="0" dirty="0">
              <a:latin typeface="Arial" panose="020B0604020202020204" pitchFamily="34" charset="0"/>
              <a:ea typeface="+mj-ea"/>
              <a:cs typeface="Arial" panose="020B0604020202020204" pitchFamily="34" charset="0"/>
            </a:endParaRPr>
          </a:p>
        </p:txBody>
      </p:sp>
    </p:spTree>
    <p:extLst>
      <p:ext uri="{BB962C8B-B14F-4D97-AF65-F5344CB8AC3E}">
        <p14:creationId xmlns:p14="http://schemas.microsoft.com/office/powerpoint/2010/main" val="41064508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제목 2">
            <a:extLst>
              <a:ext uri="{FF2B5EF4-FFF2-40B4-BE49-F238E27FC236}">
                <a16:creationId xmlns:a16="http://schemas.microsoft.com/office/drawing/2014/main" id="{EC31AAB1-348F-4B38-BBAE-3ED466156B32}"/>
              </a:ext>
            </a:extLst>
          </p:cNvPr>
          <p:cNvSpPr txBox="1">
            <a:spLocks/>
          </p:cNvSpPr>
          <p:nvPr/>
        </p:nvSpPr>
        <p:spPr>
          <a:xfrm>
            <a:off x="399665" y="496343"/>
            <a:ext cx="8591450" cy="586535"/>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4400" b="1" dirty="0">
                <a:solidFill>
                  <a:srgbClr val="00338D"/>
                </a:solidFill>
                <a:latin typeface="KPMG Extralight" panose="020B0303030202040204" pitchFamily="34" charset="0"/>
              </a:rPr>
              <a:t>Major</a:t>
            </a:r>
            <a:r>
              <a:rPr lang="ko-KR" altLang="en-US" sz="4400" b="1" dirty="0">
                <a:solidFill>
                  <a:srgbClr val="00338D"/>
                </a:solidFill>
                <a:latin typeface="KPMG Extralight" panose="020B0303030202040204" pitchFamily="34" charset="0"/>
              </a:rPr>
              <a:t> </a:t>
            </a:r>
            <a:r>
              <a:rPr lang="en-US" altLang="ko-KR" sz="4400" b="1" dirty="0">
                <a:solidFill>
                  <a:srgbClr val="00338D"/>
                </a:solidFill>
                <a:latin typeface="KPMG Extralight" panose="020B0303030202040204" pitchFamily="34" charset="0"/>
              </a:rPr>
              <a:t>Assumptions (16/17)</a:t>
            </a:r>
          </a:p>
        </p:txBody>
      </p:sp>
      <p:sp>
        <p:nvSpPr>
          <p:cNvPr id="10" name="제목 2">
            <a:extLst>
              <a:ext uri="{FF2B5EF4-FFF2-40B4-BE49-F238E27FC236}">
                <a16:creationId xmlns:a16="http://schemas.microsoft.com/office/drawing/2014/main" id="{3C3ECB29-B165-4523-8AEA-B139D1820DD2}"/>
              </a:ext>
            </a:extLst>
          </p:cNvPr>
          <p:cNvSpPr txBox="1">
            <a:spLocks/>
          </p:cNvSpPr>
          <p:nvPr/>
        </p:nvSpPr>
        <p:spPr>
          <a:xfrm>
            <a:off x="399665" y="227197"/>
            <a:ext cx="8591450" cy="273424"/>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2500" b="1">
                <a:solidFill>
                  <a:srgbClr val="00338D"/>
                </a:solidFill>
                <a:latin typeface="KPMG Extralight" panose="020B0303030202040204" pitchFamily="34" charset="0"/>
              </a:rPr>
              <a:t>Assumptions &amp; Results</a:t>
            </a:r>
          </a:p>
        </p:txBody>
      </p:sp>
      <p:graphicFrame>
        <p:nvGraphicFramePr>
          <p:cNvPr id="4" name="표 3">
            <a:extLst>
              <a:ext uri="{FF2B5EF4-FFF2-40B4-BE49-F238E27FC236}">
                <a16:creationId xmlns:a16="http://schemas.microsoft.com/office/drawing/2014/main" id="{60C7910B-48F2-43A1-8057-DB89C21C6C4D}"/>
              </a:ext>
            </a:extLst>
          </p:cNvPr>
          <p:cNvGraphicFramePr>
            <a:graphicFrameLocks noGrp="1"/>
          </p:cNvGraphicFramePr>
          <p:nvPr/>
        </p:nvGraphicFramePr>
        <p:xfrm>
          <a:off x="495299" y="1476540"/>
          <a:ext cx="8915408" cy="1066800"/>
        </p:xfrm>
        <a:graphic>
          <a:graphicData uri="http://schemas.openxmlformats.org/drawingml/2006/table">
            <a:tbl>
              <a:tblPr/>
              <a:tblGrid>
                <a:gridCol w="1069849">
                  <a:extLst>
                    <a:ext uri="{9D8B030D-6E8A-4147-A177-3AD203B41FA5}">
                      <a16:colId xmlns:a16="http://schemas.microsoft.com/office/drawing/2014/main" val="2084094682"/>
                    </a:ext>
                  </a:extLst>
                </a:gridCol>
                <a:gridCol w="1069849">
                  <a:extLst>
                    <a:ext uri="{9D8B030D-6E8A-4147-A177-3AD203B41FA5}">
                      <a16:colId xmlns:a16="http://schemas.microsoft.com/office/drawing/2014/main" val="1735593211"/>
                    </a:ext>
                  </a:extLst>
                </a:gridCol>
                <a:gridCol w="677571">
                  <a:extLst>
                    <a:ext uri="{9D8B030D-6E8A-4147-A177-3AD203B41FA5}">
                      <a16:colId xmlns:a16="http://schemas.microsoft.com/office/drawing/2014/main" val="215447901"/>
                    </a:ext>
                  </a:extLst>
                </a:gridCol>
                <a:gridCol w="677571">
                  <a:extLst>
                    <a:ext uri="{9D8B030D-6E8A-4147-A177-3AD203B41FA5}">
                      <a16:colId xmlns:a16="http://schemas.microsoft.com/office/drawing/2014/main" val="151791895"/>
                    </a:ext>
                  </a:extLst>
                </a:gridCol>
                <a:gridCol w="677571">
                  <a:extLst>
                    <a:ext uri="{9D8B030D-6E8A-4147-A177-3AD203B41FA5}">
                      <a16:colId xmlns:a16="http://schemas.microsoft.com/office/drawing/2014/main" val="2527012931"/>
                    </a:ext>
                  </a:extLst>
                </a:gridCol>
                <a:gridCol w="677571">
                  <a:extLst>
                    <a:ext uri="{9D8B030D-6E8A-4147-A177-3AD203B41FA5}">
                      <a16:colId xmlns:a16="http://schemas.microsoft.com/office/drawing/2014/main" val="1133862561"/>
                    </a:ext>
                  </a:extLst>
                </a:gridCol>
                <a:gridCol w="677571">
                  <a:extLst>
                    <a:ext uri="{9D8B030D-6E8A-4147-A177-3AD203B41FA5}">
                      <a16:colId xmlns:a16="http://schemas.microsoft.com/office/drawing/2014/main" val="3434064316"/>
                    </a:ext>
                  </a:extLst>
                </a:gridCol>
                <a:gridCol w="677571">
                  <a:extLst>
                    <a:ext uri="{9D8B030D-6E8A-4147-A177-3AD203B41FA5}">
                      <a16:colId xmlns:a16="http://schemas.microsoft.com/office/drawing/2014/main" val="3804422858"/>
                    </a:ext>
                  </a:extLst>
                </a:gridCol>
                <a:gridCol w="677571">
                  <a:extLst>
                    <a:ext uri="{9D8B030D-6E8A-4147-A177-3AD203B41FA5}">
                      <a16:colId xmlns:a16="http://schemas.microsoft.com/office/drawing/2014/main" val="2625983768"/>
                    </a:ext>
                  </a:extLst>
                </a:gridCol>
                <a:gridCol w="677571">
                  <a:extLst>
                    <a:ext uri="{9D8B030D-6E8A-4147-A177-3AD203B41FA5}">
                      <a16:colId xmlns:a16="http://schemas.microsoft.com/office/drawing/2014/main" val="2245310754"/>
                    </a:ext>
                  </a:extLst>
                </a:gridCol>
                <a:gridCol w="677571">
                  <a:extLst>
                    <a:ext uri="{9D8B030D-6E8A-4147-A177-3AD203B41FA5}">
                      <a16:colId xmlns:a16="http://schemas.microsoft.com/office/drawing/2014/main" val="1975226249"/>
                    </a:ext>
                  </a:extLst>
                </a:gridCol>
                <a:gridCol w="677571">
                  <a:extLst>
                    <a:ext uri="{9D8B030D-6E8A-4147-A177-3AD203B41FA5}">
                      <a16:colId xmlns:a16="http://schemas.microsoft.com/office/drawing/2014/main" val="2165601275"/>
                    </a:ext>
                  </a:extLst>
                </a:gridCol>
              </a:tblGrid>
              <a:tr h="152400">
                <a:tc rowSpan="2">
                  <a:txBody>
                    <a:bodyPr/>
                    <a:lstStyle/>
                    <a:p>
                      <a:pPr algn="ctr" fontAlgn="ctr"/>
                      <a:r>
                        <a:rPr lang="ko-KR" altLang="en-US" sz="900" b="1" i="0" u="none" strike="noStrike">
                          <a:solidFill>
                            <a:schemeClr val="bg1"/>
                          </a:solidFill>
                          <a:effectLst/>
                          <a:latin typeface="맑은 고딕" panose="020B0503020000020004" pitchFamily="50" charset="-127"/>
                          <a:ea typeface="맑은 고딕" panose="020B0503020000020004" pitchFamily="50" charset="-127"/>
                        </a:rPr>
                        <a:t>계정 구분</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solidFill>
                      <a:srgbClr val="00338D"/>
                    </a:solidFill>
                  </a:tcPr>
                </a:tc>
                <a:tc rowSpan="2">
                  <a:txBody>
                    <a:bodyPr/>
                    <a:lstStyle/>
                    <a:p>
                      <a:pPr algn="ctr" fontAlgn="ctr"/>
                      <a:r>
                        <a:rPr lang="en-US" altLang="ko-KR" sz="900" b="1" i="0" u="none" strike="noStrike">
                          <a:solidFill>
                            <a:schemeClr val="bg1"/>
                          </a:solidFill>
                          <a:effectLst/>
                          <a:latin typeface="맑은 고딕" panose="020B0503020000020004" pitchFamily="50" charset="-127"/>
                          <a:ea typeface="맑은 고딕" panose="020B0503020000020004" pitchFamily="50" charset="-127"/>
                        </a:rPr>
                        <a:t>Driver</a:t>
                      </a:r>
                      <a:endParaRPr lang="ko-KR" altLang="en-US" sz="900" b="1" i="0" u="none" strike="noStrike">
                        <a:solidFill>
                          <a:schemeClr val="bg1"/>
                        </a:solidFill>
                        <a:effectLst/>
                        <a:latin typeface="맑은 고딕" panose="020B0503020000020004" pitchFamily="50" charset="-127"/>
                        <a:ea typeface="맑은 고딕" panose="020B0503020000020004" pitchFamily="50" charset="-127"/>
                      </a:endParaRP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fontAlgn="ctr"/>
                      <a:r>
                        <a:rPr lang="en-US" sz="900" b="1" i="0" u="none" strike="noStrike">
                          <a:solidFill>
                            <a:srgbClr val="FFFFFF"/>
                          </a:solidFill>
                          <a:effectLst/>
                          <a:latin typeface="Arial" panose="020B0604020202020204" pitchFamily="34" charset="0"/>
                          <a:ea typeface="맑은 고딕" panose="020B0503020000020004" pitchFamily="50" charset="-127"/>
                        </a:rPr>
                        <a:t>Actual</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l" fontAlgn="ctr"/>
                      <a:r>
                        <a:rPr lang="ko-KR" altLang="en-US" sz="900" b="1" i="0" u="none" strike="noStrike">
                          <a:solidFill>
                            <a:srgbClr val="FFFFFF"/>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l" fontAlgn="ctr"/>
                      <a:r>
                        <a:rPr lang="ko-KR" altLang="en-US" sz="900" b="1" i="0" u="none" strike="noStrike">
                          <a:solidFill>
                            <a:srgbClr val="FFFFFF"/>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l" fontAlgn="ctr"/>
                      <a:r>
                        <a:rPr lang="ko-KR" altLang="en-US" sz="900" b="1" i="0" u="none" strike="noStrike">
                          <a:solidFill>
                            <a:srgbClr val="FFFFFF"/>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sz="900" b="1" i="0" u="none" strike="noStrike">
                          <a:solidFill>
                            <a:srgbClr val="FFFFFF"/>
                          </a:solidFill>
                          <a:effectLst/>
                          <a:latin typeface="Arial" panose="020B0604020202020204" pitchFamily="34" charset="0"/>
                          <a:ea typeface="맑은 고딕" panose="020B0503020000020004" pitchFamily="50" charset="-127"/>
                        </a:rPr>
                        <a:t>Forecast</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l" fontAlgn="ctr"/>
                      <a:r>
                        <a:rPr lang="ko-KR" altLang="en-US" sz="900" b="1" i="0" u="none" strike="noStrike">
                          <a:solidFill>
                            <a:srgbClr val="FFFFFF"/>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l" fontAlgn="ctr"/>
                      <a:r>
                        <a:rPr lang="ko-KR" altLang="en-US" sz="900" b="1" i="0" u="none" strike="noStrike">
                          <a:solidFill>
                            <a:srgbClr val="FFFFFF"/>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l" fontAlgn="ctr"/>
                      <a:r>
                        <a:rPr lang="ko-KR" altLang="en-US" sz="900" b="1" i="0" u="none" strike="noStrike">
                          <a:solidFill>
                            <a:srgbClr val="FFFFFF"/>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l" fontAlgn="ctr"/>
                      <a:r>
                        <a:rPr lang="ko-KR" altLang="en-US" sz="900" b="1" i="0" u="none" strike="noStrike">
                          <a:solidFill>
                            <a:srgbClr val="FFFFFF"/>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l" fontAlgn="ctr"/>
                      <a:r>
                        <a:rPr lang="ko-KR" altLang="en-US" sz="900" b="1" i="0" u="none" strike="noStrike">
                          <a:solidFill>
                            <a:srgbClr val="FFFFFF"/>
                          </a:solidFill>
                          <a:effectLst/>
                          <a:latin typeface="Arial" panose="020B0604020202020204" pitchFamily="34" charset="0"/>
                          <a:ea typeface="맑은 고딕" panose="020B0503020000020004" pitchFamily="50" charset="-127"/>
                        </a:rPr>
                        <a:t>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extLst>
                  <a:ext uri="{0D108BD9-81ED-4DB2-BD59-A6C34878D82A}">
                    <a16:rowId xmlns:a16="http://schemas.microsoft.com/office/drawing/2014/main" val="3818432422"/>
                  </a:ext>
                </a:extLst>
              </a:tr>
              <a:tr h="152400">
                <a:tc vMerge="1">
                  <a:txBody>
                    <a:bodyPr/>
                    <a:lstStyle/>
                    <a:p>
                      <a:pPr algn="l" fontAlgn="ctr"/>
                      <a:endParaRPr lang="en-US" altLang="ko-KR" sz="900" b="1" i="0" u="none" strike="noStrike">
                        <a:solidFill>
                          <a:schemeClr val="bg1"/>
                        </a:solidFill>
                        <a:effectLst/>
                        <a:latin typeface="Arial" panose="020B0604020202020204" pitchFamily="34" charset="0"/>
                        <a:ea typeface="맑은 고딕" panose="020B0503020000020004" pitchFamily="50" charset="-127"/>
                      </a:endParaRPr>
                    </a:p>
                  </a:txBody>
                  <a:tcPr marL="36000" marR="36000" marT="0" marB="0" anchor="ctr">
                    <a:lnL w="6350" cap="flat" cmpd="sng" algn="ctr">
                      <a:no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solidFill>
                      <a:srgbClr val="00338D"/>
                    </a:solidFill>
                  </a:tcPr>
                </a:tc>
                <a:tc vMerge="1">
                  <a:txBody>
                    <a:bodyPr/>
                    <a:lstStyle/>
                    <a:p>
                      <a:pPr algn="l" fontAlgn="ctr"/>
                      <a:endParaRPr lang="en-US" altLang="ko-KR" sz="900" b="1" i="0" u="none" strike="noStrike">
                        <a:solidFill>
                          <a:schemeClr val="bg1"/>
                        </a:solidFill>
                        <a:effectLst/>
                        <a:latin typeface="Arial" panose="020B0604020202020204" pitchFamily="34" charset="0"/>
                        <a:ea typeface="맑은 고딕" panose="020B0503020000020004" pitchFamily="50" charset="-127"/>
                      </a:endParaRPr>
                    </a:p>
                  </a:txBody>
                  <a:tcPr marL="36000" marR="36000" marT="0" marB="0" anchor="ctr">
                    <a:lnL w="6350" cap="flat" cmpd="sng" algn="ctr">
                      <a:no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fontAlgn="ctr"/>
                      <a:r>
                        <a:rPr lang="en-US" sz="900" b="1" i="0" u="none" strike="noStrike">
                          <a:solidFill>
                            <a:srgbClr val="FFFFFF"/>
                          </a:solidFill>
                          <a:effectLst/>
                          <a:latin typeface="Arial" panose="020B0604020202020204" pitchFamily="34" charset="0"/>
                          <a:ea typeface="맑은 고딕" panose="020B0503020000020004" pitchFamily="50" charset="-127"/>
                        </a:rPr>
                        <a:t>2019 A</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fontAlgn="ctr"/>
                      <a:r>
                        <a:rPr lang="en-US" sz="900" b="1" i="0" u="none" strike="noStrike">
                          <a:solidFill>
                            <a:srgbClr val="FFFFFF"/>
                          </a:solidFill>
                          <a:effectLst/>
                          <a:latin typeface="Arial" panose="020B0604020202020204" pitchFamily="34" charset="0"/>
                          <a:ea typeface="맑은 고딕" panose="020B0503020000020004" pitchFamily="50" charset="-127"/>
                        </a:rPr>
                        <a:t>2020 A</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fontAlgn="ctr"/>
                      <a:r>
                        <a:rPr lang="en-US" sz="900" b="1" i="0" u="none" strike="noStrike">
                          <a:solidFill>
                            <a:srgbClr val="FFFFFF"/>
                          </a:solidFill>
                          <a:effectLst/>
                          <a:latin typeface="Arial" panose="020B0604020202020204" pitchFamily="34" charset="0"/>
                          <a:ea typeface="맑은 고딕" panose="020B0503020000020004" pitchFamily="50" charset="-127"/>
                        </a:rPr>
                        <a:t>2021 A</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fontAlgn="ctr"/>
                      <a:r>
                        <a:rPr lang="en-US" sz="900" b="1" i="0" u="none" strike="noStrike">
                          <a:solidFill>
                            <a:srgbClr val="FFFFFF"/>
                          </a:solidFill>
                          <a:effectLst/>
                          <a:latin typeface="Arial" panose="020B0604020202020204" pitchFamily="34" charset="0"/>
                          <a:ea typeface="맑은 고딕" panose="020B0503020000020004" pitchFamily="50" charset="-127"/>
                        </a:rPr>
                        <a:t>2022 1H A</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fontAlgn="ctr"/>
                      <a:r>
                        <a:rPr lang="en-US" sz="900" b="1" i="0" u="none" strike="noStrike">
                          <a:solidFill>
                            <a:srgbClr val="FFFFFF"/>
                          </a:solidFill>
                          <a:effectLst/>
                          <a:latin typeface="Arial" panose="020B0604020202020204" pitchFamily="34" charset="0"/>
                          <a:ea typeface="맑은 고딕" panose="020B0503020000020004" pitchFamily="50" charset="-127"/>
                        </a:rPr>
                        <a:t>2022 2H F</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fontAlgn="ctr"/>
                      <a:r>
                        <a:rPr lang="en-US" sz="900" b="1" i="0" u="none" strike="noStrike">
                          <a:solidFill>
                            <a:srgbClr val="FFFFFF"/>
                          </a:solidFill>
                          <a:effectLst/>
                          <a:latin typeface="Arial" panose="020B0604020202020204" pitchFamily="34" charset="0"/>
                          <a:ea typeface="맑은 고딕" panose="020B0503020000020004" pitchFamily="50" charset="-127"/>
                        </a:rPr>
                        <a:t>2023 F</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fontAlgn="ctr"/>
                      <a:r>
                        <a:rPr lang="en-US" sz="900" b="1" i="0" u="none" strike="noStrike">
                          <a:solidFill>
                            <a:srgbClr val="FFFFFF"/>
                          </a:solidFill>
                          <a:effectLst/>
                          <a:latin typeface="Arial" panose="020B0604020202020204" pitchFamily="34" charset="0"/>
                          <a:ea typeface="맑은 고딕" panose="020B0503020000020004" pitchFamily="50" charset="-127"/>
                        </a:rPr>
                        <a:t>2024 F</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fontAlgn="ctr"/>
                      <a:r>
                        <a:rPr lang="en-US" sz="900" b="1" i="0" u="none" strike="noStrike">
                          <a:solidFill>
                            <a:srgbClr val="FFFFFF"/>
                          </a:solidFill>
                          <a:effectLst/>
                          <a:latin typeface="Arial" panose="020B0604020202020204" pitchFamily="34" charset="0"/>
                          <a:ea typeface="맑은 고딕" panose="020B0503020000020004" pitchFamily="50" charset="-127"/>
                        </a:rPr>
                        <a:t>2025 F</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fontAlgn="ctr"/>
                      <a:r>
                        <a:rPr lang="en-US" sz="900" b="1" i="0" u="none" strike="noStrike">
                          <a:solidFill>
                            <a:srgbClr val="FFFFFF"/>
                          </a:solidFill>
                          <a:effectLst/>
                          <a:latin typeface="Arial" panose="020B0604020202020204" pitchFamily="34" charset="0"/>
                          <a:ea typeface="맑은 고딕" panose="020B0503020000020004" pitchFamily="50" charset="-127"/>
                        </a:rPr>
                        <a:t>2026 F</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fontAlgn="ctr"/>
                      <a:r>
                        <a:rPr lang="en-US" sz="900" b="1" i="0" u="none" strike="noStrike">
                          <a:solidFill>
                            <a:srgbClr val="FFFFFF"/>
                          </a:solidFill>
                          <a:effectLst/>
                          <a:latin typeface="Arial" panose="020B0604020202020204" pitchFamily="34" charset="0"/>
                          <a:ea typeface="맑은 고딕" panose="020B0503020000020004" pitchFamily="50" charset="-127"/>
                        </a:rPr>
                        <a:t>2027 F</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solidFill>
                      <a:srgbClr val="00338D"/>
                    </a:solidFill>
                  </a:tcPr>
                </a:tc>
                <a:extLst>
                  <a:ext uri="{0D108BD9-81ED-4DB2-BD59-A6C34878D82A}">
                    <a16:rowId xmlns:a16="http://schemas.microsoft.com/office/drawing/2014/main" val="2479629347"/>
                  </a:ext>
                </a:extLst>
              </a:tr>
              <a:tr h="1524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매출채권</a:t>
                      </a:r>
                      <a:endParaRPr lang="en-US" sz="9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매출액</a:t>
                      </a:r>
                      <a:endParaRPr lang="en-US" sz="9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900" b="0" i="1" u="none" strike="noStrike">
                          <a:solidFill>
                            <a:srgbClr val="000000"/>
                          </a:solidFill>
                          <a:effectLst/>
                          <a:latin typeface="Arial" panose="020B0604020202020204" pitchFamily="34" charset="0"/>
                          <a:ea typeface="+mn-ea"/>
                          <a:cs typeface="Arial" panose="020B0604020202020204" pitchFamily="34" charset="0"/>
                        </a:rPr>
                        <a:t>14.4</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900" b="0" i="1" u="none" strike="noStrike">
                          <a:solidFill>
                            <a:srgbClr val="000000"/>
                          </a:solidFill>
                          <a:effectLst/>
                          <a:latin typeface="Arial" panose="020B0604020202020204" pitchFamily="34" charset="0"/>
                          <a:ea typeface="+mn-ea"/>
                          <a:cs typeface="Arial" panose="020B0604020202020204" pitchFamily="34" charset="0"/>
                        </a:rPr>
                        <a:t>9.7</a:t>
                      </a:r>
                    </a:p>
                  </a:txBody>
                  <a:tcPr marL="36000" marR="36000" marT="0" marB="0" anchor="ctr">
                    <a:lnL>
                      <a:noFill/>
                    </a:lnL>
                    <a:lnR>
                      <a:noFill/>
                    </a:lnR>
                    <a:lnT>
                      <a:noFill/>
                    </a:lnT>
                    <a:lnB>
                      <a:noFill/>
                    </a:lnB>
                  </a:tcPr>
                </a:tc>
                <a:tc>
                  <a:txBody>
                    <a:bodyPr/>
                    <a:lstStyle/>
                    <a:p>
                      <a:pPr algn="r" fontAlgn="ctr"/>
                      <a:r>
                        <a:rPr lang="en-US" altLang="ko-KR" sz="900" b="0" i="1" u="none" strike="noStrike">
                          <a:solidFill>
                            <a:srgbClr val="000000"/>
                          </a:solidFill>
                          <a:effectLst/>
                          <a:latin typeface="Arial" panose="020B0604020202020204" pitchFamily="34" charset="0"/>
                          <a:ea typeface="+mn-ea"/>
                          <a:cs typeface="Arial" panose="020B0604020202020204" pitchFamily="34" charset="0"/>
                        </a:rPr>
                        <a:t>11.6</a:t>
                      </a:r>
                    </a:p>
                  </a:txBody>
                  <a:tcPr marL="36000" marR="36000" marT="0" marB="0" anchor="ctr">
                    <a:lnL>
                      <a:noFill/>
                    </a:lnL>
                    <a:lnR>
                      <a:noFill/>
                    </a:lnR>
                    <a:lnT>
                      <a:noFill/>
                    </a:lnT>
                    <a:lnB>
                      <a:noFill/>
                    </a:lnB>
                  </a:tcPr>
                </a:tc>
                <a:tc>
                  <a:txBody>
                    <a:bodyPr/>
                    <a:lstStyle/>
                    <a:p>
                      <a:pPr algn="r" fontAlgn="ctr"/>
                      <a:r>
                        <a:rPr lang="en-US" altLang="ko-KR" sz="900" b="0" i="1" u="none" strike="noStrike">
                          <a:solidFill>
                            <a:srgbClr val="000000"/>
                          </a:solidFill>
                          <a:effectLst/>
                          <a:latin typeface="Arial" panose="020B0604020202020204" pitchFamily="34" charset="0"/>
                          <a:ea typeface="+mn-ea"/>
                          <a:cs typeface="Arial" panose="020B0604020202020204" pitchFamily="34" charset="0"/>
                        </a:rPr>
                        <a:t>20.8</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900" b="0" i="1" u="none" strike="noStrike">
                          <a:solidFill>
                            <a:srgbClr val="000000"/>
                          </a:solidFill>
                          <a:effectLst/>
                          <a:latin typeface="Arial" panose="020B0604020202020204" pitchFamily="34" charset="0"/>
                          <a:ea typeface="+mn-ea"/>
                          <a:cs typeface="Arial" panose="020B0604020202020204" pitchFamily="34" charset="0"/>
                        </a:rPr>
                        <a:t>11.6</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900" b="0" i="1" u="none" strike="noStrike">
                          <a:solidFill>
                            <a:srgbClr val="000000"/>
                          </a:solidFill>
                          <a:effectLst/>
                          <a:latin typeface="Arial" panose="020B0604020202020204" pitchFamily="34" charset="0"/>
                          <a:ea typeface="+mn-ea"/>
                          <a:cs typeface="Arial" panose="020B0604020202020204" pitchFamily="34" charset="0"/>
                        </a:rPr>
                        <a:t>11.6</a:t>
                      </a:r>
                    </a:p>
                  </a:txBody>
                  <a:tcPr marL="36000" marR="36000" marT="0" marB="0" anchor="ctr">
                    <a:lnL>
                      <a:noFill/>
                    </a:lnL>
                    <a:lnR>
                      <a:noFill/>
                    </a:lnR>
                    <a:lnT>
                      <a:noFill/>
                    </a:lnT>
                    <a:lnB>
                      <a:noFill/>
                    </a:lnB>
                  </a:tcPr>
                </a:tc>
                <a:tc>
                  <a:txBody>
                    <a:bodyPr/>
                    <a:lstStyle/>
                    <a:p>
                      <a:pPr algn="r" fontAlgn="ctr"/>
                      <a:r>
                        <a:rPr lang="en-US" altLang="ko-KR" sz="900" b="0" i="1" u="none" strike="noStrike">
                          <a:solidFill>
                            <a:srgbClr val="000000"/>
                          </a:solidFill>
                          <a:effectLst/>
                          <a:latin typeface="Arial" panose="020B0604020202020204" pitchFamily="34" charset="0"/>
                          <a:ea typeface="+mn-ea"/>
                          <a:cs typeface="Arial" panose="020B0604020202020204" pitchFamily="34" charset="0"/>
                        </a:rPr>
                        <a:t>11.6</a:t>
                      </a:r>
                    </a:p>
                  </a:txBody>
                  <a:tcPr marL="36000" marR="36000" marT="0" marB="0" anchor="ctr">
                    <a:lnL>
                      <a:noFill/>
                    </a:lnL>
                    <a:lnR>
                      <a:noFill/>
                    </a:lnR>
                    <a:lnT>
                      <a:noFill/>
                    </a:lnT>
                    <a:lnB>
                      <a:noFill/>
                    </a:lnB>
                  </a:tcPr>
                </a:tc>
                <a:tc>
                  <a:txBody>
                    <a:bodyPr/>
                    <a:lstStyle/>
                    <a:p>
                      <a:pPr algn="r" fontAlgn="ctr"/>
                      <a:r>
                        <a:rPr lang="en-US" altLang="ko-KR" sz="900" b="0" i="1" u="none" strike="noStrike">
                          <a:solidFill>
                            <a:srgbClr val="000000"/>
                          </a:solidFill>
                          <a:effectLst/>
                          <a:latin typeface="Arial" panose="020B0604020202020204" pitchFamily="34" charset="0"/>
                          <a:ea typeface="+mn-ea"/>
                          <a:cs typeface="Arial" panose="020B0604020202020204" pitchFamily="34" charset="0"/>
                        </a:rPr>
                        <a:t>11.6</a:t>
                      </a:r>
                    </a:p>
                  </a:txBody>
                  <a:tcPr marL="36000" marR="36000" marT="0" marB="0" anchor="ctr">
                    <a:lnL>
                      <a:noFill/>
                    </a:lnL>
                    <a:lnR>
                      <a:noFill/>
                    </a:lnR>
                    <a:lnT>
                      <a:noFill/>
                    </a:lnT>
                    <a:lnB>
                      <a:noFill/>
                    </a:lnB>
                  </a:tcPr>
                </a:tc>
                <a:tc>
                  <a:txBody>
                    <a:bodyPr/>
                    <a:lstStyle/>
                    <a:p>
                      <a:pPr algn="r" fontAlgn="ctr"/>
                      <a:r>
                        <a:rPr lang="en-US" altLang="ko-KR" sz="900" b="0" i="1" u="none" strike="noStrike">
                          <a:solidFill>
                            <a:srgbClr val="000000"/>
                          </a:solidFill>
                          <a:effectLst/>
                          <a:latin typeface="Arial" panose="020B0604020202020204" pitchFamily="34" charset="0"/>
                          <a:ea typeface="+mn-ea"/>
                          <a:cs typeface="Arial" panose="020B0604020202020204" pitchFamily="34" charset="0"/>
                        </a:rPr>
                        <a:t>11.6</a:t>
                      </a:r>
                    </a:p>
                  </a:txBody>
                  <a:tcPr marL="36000" marR="36000" marT="0" marB="0" anchor="ctr">
                    <a:lnL>
                      <a:noFill/>
                    </a:lnL>
                    <a:lnR>
                      <a:noFill/>
                    </a:lnR>
                    <a:lnT>
                      <a:noFill/>
                    </a:lnT>
                    <a:lnB>
                      <a:noFill/>
                    </a:lnB>
                  </a:tcPr>
                </a:tc>
                <a:tc>
                  <a:txBody>
                    <a:bodyPr/>
                    <a:lstStyle/>
                    <a:p>
                      <a:pPr algn="r" fontAlgn="ctr"/>
                      <a:r>
                        <a:rPr lang="en-US" altLang="ko-KR" sz="900" b="0" i="1" u="none" strike="noStrike">
                          <a:solidFill>
                            <a:srgbClr val="000000"/>
                          </a:solidFill>
                          <a:effectLst/>
                          <a:latin typeface="Arial" panose="020B0604020202020204" pitchFamily="34" charset="0"/>
                          <a:ea typeface="+mn-ea"/>
                          <a:cs typeface="Arial" panose="020B0604020202020204" pitchFamily="34" charset="0"/>
                        </a:rPr>
                        <a:t>11.6</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1384809447"/>
                  </a:ext>
                </a:extLst>
              </a:tr>
              <a:tr h="1524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재고자산</a:t>
                      </a:r>
                      <a:endParaRPr lang="en-US" sz="9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noFill/>
                      <a:prstDash val="solid"/>
                      <a:round/>
                      <a:headEnd type="none" w="med" len="med"/>
                      <a:tailEnd type="none" w="med" len="med"/>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매출원가</a:t>
                      </a:r>
                      <a:endParaRPr lang="en-US" sz="9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noFill/>
                      <a:prstDash val="solid"/>
                      <a:round/>
                      <a:headEnd type="none" w="med" len="med"/>
                      <a:tailEnd type="none" w="med" len="med"/>
                    </a:lnB>
                  </a:tcPr>
                </a:tc>
                <a:tc>
                  <a:txBody>
                    <a:bodyPr/>
                    <a:lstStyle/>
                    <a:p>
                      <a:pPr algn="r" fontAlgn="ctr"/>
                      <a:r>
                        <a:rPr lang="en-US" altLang="ko-KR" sz="900" b="0" i="1" u="none" strike="noStrike">
                          <a:solidFill>
                            <a:srgbClr val="000000"/>
                          </a:solidFill>
                          <a:effectLst/>
                          <a:latin typeface="Arial" panose="020B0604020202020204" pitchFamily="34" charset="0"/>
                          <a:ea typeface="+mn-ea"/>
                          <a:cs typeface="Arial" panose="020B0604020202020204" pitchFamily="34" charset="0"/>
                        </a:rPr>
                        <a:t>8.1</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noFill/>
                      <a:prstDash val="solid"/>
                      <a:round/>
                      <a:headEnd type="none" w="med" len="med"/>
                      <a:tailEnd type="none" w="med" len="med"/>
                    </a:lnB>
                  </a:tcPr>
                </a:tc>
                <a:tc>
                  <a:txBody>
                    <a:bodyPr/>
                    <a:lstStyle/>
                    <a:p>
                      <a:pPr algn="r" fontAlgn="ctr"/>
                      <a:r>
                        <a:rPr lang="en-US" altLang="ko-KR" sz="900" b="0" i="1" u="none" strike="noStrike">
                          <a:solidFill>
                            <a:srgbClr val="000000"/>
                          </a:solidFill>
                          <a:effectLst/>
                          <a:latin typeface="Arial" panose="020B0604020202020204" pitchFamily="34" charset="0"/>
                          <a:ea typeface="+mn-ea"/>
                          <a:cs typeface="Arial" panose="020B0604020202020204" pitchFamily="34" charset="0"/>
                        </a:rPr>
                        <a:t>9.5</a:t>
                      </a:r>
                    </a:p>
                  </a:txBody>
                  <a:tcPr marL="36000" marR="36000" marT="0" marB="0" anchor="ctr">
                    <a:lnL>
                      <a:noFill/>
                    </a:lnL>
                    <a:lnR>
                      <a:noFill/>
                    </a:lnR>
                    <a:lnT>
                      <a:noFill/>
                    </a:lnT>
                    <a:lnB w="6350" cap="flat" cmpd="sng" algn="ctr">
                      <a:noFill/>
                      <a:prstDash val="solid"/>
                      <a:round/>
                      <a:headEnd type="none" w="med" len="med"/>
                      <a:tailEnd type="none" w="med" len="med"/>
                    </a:lnB>
                  </a:tcPr>
                </a:tc>
                <a:tc>
                  <a:txBody>
                    <a:bodyPr/>
                    <a:lstStyle/>
                    <a:p>
                      <a:pPr algn="r" fontAlgn="ctr"/>
                      <a:r>
                        <a:rPr lang="en-US" altLang="ko-KR" sz="900" b="0" i="1" u="none" strike="noStrike">
                          <a:solidFill>
                            <a:srgbClr val="000000"/>
                          </a:solidFill>
                          <a:effectLst/>
                          <a:latin typeface="Arial" panose="020B0604020202020204" pitchFamily="34" charset="0"/>
                          <a:ea typeface="+mn-ea"/>
                          <a:cs typeface="Arial" panose="020B0604020202020204" pitchFamily="34" charset="0"/>
                        </a:rPr>
                        <a:t>9.7</a:t>
                      </a:r>
                    </a:p>
                  </a:txBody>
                  <a:tcPr marL="36000" marR="36000" marT="0" marB="0" anchor="ctr">
                    <a:lnL>
                      <a:noFill/>
                    </a:lnL>
                    <a:lnR>
                      <a:noFill/>
                    </a:lnR>
                    <a:lnT>
                      <a:noFill/>
                    </a:lnT>
                    <a:lnB w="6350" cap="flat" cmpd="sng" algn="ctr">
                      <a:noFill/>
                      <a:prstDash val="solid"/>
                      <a:round/>
                      <a:headEnd type="none" w="med" len="med"/>
                      <a:tailEnd type="none" w="med" len="med"/>
                    </a:lnB>
                  </a:tcPr>
                </a:tc>
                <a:tc>
                  <a:txBody>
                    <a:bodyPr/>
                    <a:lstStyle/>
                    <a:p>
                      <a:pPr algn="r" fontAlgn="ctr"/>
                      <a:r>
                        <a:rPr lang="en-US" altLang="ko-KR" sz="900" b="0" i="1" u="none" strike="noStrike">
                          <a:solidFill>
                            <a:srgbClr val="000000"/>
                          </a:solidFill>
                          <a:effectLst/>
                          <a:latin typeface="Arial" panose="020B0604020202020204" pitchFamily="34" charset="0"/>
                          <a:ea typeface="+mn-ea"/>
                          <a:cs typeface="Arial" panose="020B0604020202020204" pitchFamily="34" charset="0"/>
                        </a:rPr>
                        <a:t>11.6</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noFill/>
                      <a:prstDash val="solid"/>
                      <a:round/>
                      <a:headEnd type="none" w="med" len="med"/>
                      <a:tailEnd type="none" w="med" len="med"/>
                    </a:lnB>
                  </a:tcPr>
                </a:tc>
                <a:tc>
                  <a:txBody>
                    <a:bodyPr/>
                    <a:lstStyle/>
                    <a:p>
                      <a:pPr algn="r" fontAlgn="ctr"/>
                      <a:r>
                        <a:rPr lang="en-US" altLang="ko-KR" sz="900" b="0" i="1" u="none" strike="noStrike">
                          <a:solidFill>
                            <a:srgbClr val="000000"/>
                          </a:solidFill>
                          <a:effectLst/>
                          <a:latin typeface="Arial" panose="020B0604020202020204" pitchFamily="34" charset="0"/>
                          <a:ea typeface="+mn-ea"/>
                          <a:cs typeface="Arial" panose="020B0604020202020204" pitchFamily="34" charset="0"/>
                        </a:rPr>
                        <a:t>10.2</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noFill/>
                      <a:prstDash val="solid"/>
                      <a:round/>
                      <a:headEnd type="none" w="med" len="med"/>
                      <a:tailEnd type="none" w="med" len="med"/>
                    </a:lnB>
                  </a:tcPr>
                </a:tc>
                <a:tc>
                  <a:txBody>
                    <a:bodyPr/>
                    <a:lstStyle/>
                    <a:p>
                      <a:pPr algn="r" fontAlgn="ctr"/>
                      <a:r>
                        <a:rPr lang="en-US" altLang="ko-KR" sz="900" b="0" i="1" u="none" strike="noStrike">
                          <a:solidFill>
                            <a:srgbClr val="000000"/>
                          </a:solidFill>
                          <a:effectLst/>
                          <a:latin typeface="Arial" panose="020B0604020202020204" pitchFamily="34" charset="0"/>
                          <a:ea typeface="+mn-ea"/>
                          <a:cs typeface="Arial" panose="020B0604020202020204" pitchFamily="34" charset="0"/>
                        </a:rPr>
                        <a:t>10.2</a:t>
                      </a:r>
                    </a:p>
                  </a:txBody>
                  <a:tcPr marL="36000" marR="36000" marT="0" marB="0" anchor="ctr">
                    <a:lnL>
                      <a:noFill/>
                    </a:lnL>
                    <a:lnR>
                      <a:noFill/>
                    </a:lnR>
                    <a:lnT>
                      <a:noFill/>
                    </a:lnT>
                    <a:lnB w="6350" cap="flat" cmpd="sng" algn="ctr">
                      <a:noFill/>
                      <a:prstDash val="solid"/>
                      <a:round/>
                      <a:headEnd type="none" w="med" len="med"/>
                      <a:tailEnd type="none" w="med" len="med"/>
                    </a:lnB>
                  </a:tcPr>
                </a:tc>
                <a:tc>
                  <a:txBody>
                    <a:bodyPr/>
                    <a:lstStyle/>
                    <a:p>
                      <a:pPr algn="r" fontAlgn="ctr"/>
                      <a:r>
                        <a:rPr lang="en-US" altLang="ko-KR" sz="900" b="0" i="1" u="none" strike="noStrike">
                          <a:solidFill>
                            <a:srgbClr val="000000"/>
                          </a:solidFill>
                          <a:effectLst/>
                          <a:latin typeface="Arial" panose="020B0604020202020204" pitchFamily="34" charset="0"/>
                          <a:ea typeface="+mn-ea"/>
                          <a:cs typeface="Arial" panose="020B0604020202020204" pitchFamily="34" charset="0"/>
                        </a:rPr>
                        <a:t>10.2</a:t>
                      </a:r>
                    </a:p>
                  </a:txBody>
                  <a:tcPr marL="36000" marR="36000" marT="0" marB="0" anchor="ctr">
                    <a:lnL>
                      <a:noFill/>
                    </a:lnL>
                    <a:lnR>
                      <a:noFill/>
                    </a:lnR>
                    <a:lnT>
                      <a:noFill/>
                    </a:lnT>
                    <a:lnB w="6350" cap="flat" cmpd="sng" algn="ctr">
                      <a:noFill/>
                      <a:prstDash val="solid"/>
                      <a:round/>
                      <a:headEnd type="none" w="med" len="med"/>
                      <a:tailEnd type="none" w="med" len="med"/>
                    </a:lnB>
                  </a:tcPr>
                </a:tc>
                <a:tc>
                  <a:txBody>
                    <a:bodyPr/>
                    <a:lstStyle/>
                    <a:p>
                      <a:pPr algn="r" fontAlgn="ctr"/>
                      <a:r>
                        <a:rPr lang="en-US" altLang="ko-KR" sz="900" b="0" i="1" u="none" strike="noStrike">
                          <a:solidFill>
                            <a:srgbClr val="000000"/>
                          </a:solidFill>
                          <a:effectLst/>
                          <a:latin typeface="Arial" panose="020B0604020202020204" pitchFamily="34" charset="0"/>
                          <a:ea typeface="+mn-ea"/>
                          <a:cs typeface="Arial" panose="020B0604020202020204" pitchFamily="34" charset="0"/>
                        </a:rPr>
                        <a:t>10.2</a:t>
                      </a:r>
                    </a:p>
                  </a:txBody>
                  <a:tcPr marL="36000" marR="36000" marT="0" marB="0" anchor="ctr">
                    <a:lnL>
                      <a:noFill/>
                    </a:lnL>
                    <a:lnR>
                      <a:noFill/>
                    </a:lnR>
                    <a:lnT>
                      <a:noFill/>
                    </a:lnT>
                    <a:lnB w="6350" cap="flat" cmpd="sng" algn="ctr">
                      <a:noFill/>
                      <a:prstDash val="solid"/>
                      <a:round/>
                      <a:headEnd type="none" w="med" len="med"/>
                      <a:tailEnd type="none" w="med" len="med"/>
                    </a:lnB>
                  </a:tcPr>
                </a:tc>
                <a:tc>
                  <a:txBody>
                    <a:bodyPr/>
                    <a:lstStyle/>
                    <a:p>
                      <a:pPr algn="r" fontAlgn="ctr"/>
                      <a:r>
                        <a:rPr lang="en-US" altLang="ko-KR" sz="900" b="0" i="1" u="none" strike="noStrike">
                          <a:solidFill>
                            <a:srgbClr val="000000"/>
                          </a:solidFill>
                          <a:effectLst/>
                          <a:latin typeface="Arial" panose="020B0604020202020204" pitchFamily="34" charset="0"/>
                          <a:ea typeface="+mn-ea"/>
                          <a:cs typeface="Arial" panose="020B0604020202020204" pitchFamily="34" charset="0"/>
                        </a:rPr>
                        <a:t>10.2</a:t>
                      </a:r>
                    </a:p>
                  </a:txBody>
                  <a:tcPr marL="36000" marR="36000" marT="0" marB="0" anchor="ctr">
                    <a:lnL>
                      <a:noFill/>
                    </a:lnL>
                    <a:lnR>
                      <a:noFill/>
                    </a:lnR>
                    <a:lnT>
                      <a:noFill/>
                    </a:lnT>
                    <a:lnB w="6350" cap="flat" cmpd="sng" algn="ctr">
                      <a:noFill/>
                      <a:prstDash val="solid"/>
                      <a:round/>
                      <a:headEnd type="none" w="med" len="med"/>
                      <a:tailEnd type="none" w="med" len="med"/>
                    </a:lnB>
                  </a:tcPr>
                </a:tc>
                <a:tc>
                  <a:txBody>
                    <a:bodyPr/>
                    <a:lstStyle/>
                    <a:p>
                      <a:pPr algn="r" fontAlgn="ctr"/>
                      <a:r>
                        <a:rPr lang="en-US" altLang="ko-KR" sz="900" b="0" i="1" u="none" strike="noStrike">
                          <a:solidFill>
                            <a:srgbClr val="000000"/>
                          </a:solidFill>
                          <a:effectLst/>
                          <a:latin typeface="Arial" panose="020B0604020202020204" pitchFamily="34" charset="0"/>
                          <a:ea typeface="+mn-ea"/>
                          <a:cs typeface="Arial" panose="020B0604020202020204" pitchFamily="34" charset="0"/>
                        </a:rPr>
                        <a:t>10.2</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noFill/>
                      <a:prstDash val="solid"/>
                      <a:round/>
                      <a:headEnd type="none" w="med" len="med"/>
                      <a:tailEnd type="none" w="med" len="med"/>
                    </a:lnB>
                  </a:tcPr>
                </a:tc>
                <a:extLst>
                  <a:ext uri="{0D108BD9-81ED-4DB2-BD59-A6C34878D82A}">
                    <a16:rowId xmlns:a16="http://schemas.microsoft.com/office/drawing/2014/main" val="2246799008"/>
                  </a:ext>
                </a:extLst>
              </a:tr>
              <a:tr h="1524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매입채무</a:t>
                      </a:r>
                      <a:endParaRPr lang="en-US" sz="9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noFill/>
                      <a:prstDash val="solid"/>
                      <a:round/>
                      <a:headEnd type="none" w="med" len="med"/>
                      <a:tailEnd type="none" w="med" len="med"/>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매출원가</a:t>
                      </a:r>
                      <a:endParaRPr lang="en-US" sz="9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noFill/>
                      <a:prstDash val="solid"/>
                      <a:round/>
                      <a:headEnd type="none" w="med" len="med"/>
                      <a:tailEnd type="none" w="med" len="med"/>
                    </a:lnB>
                  </a:tcPr>
                </a:tc>
                <a:tc>
                  <a:txBody>
                    <a:bodyPr/>
                    <a:lstStyle/>
                    <a:p>
                      <a:pPr algn="r" fontAlgn="ctr"/>
                      <a:r>
                        <a:rPr lang="en-US" altLang="ko-KR" sz="900" b="0" i="1" u="none" strike="noStrike">
                          <a:solidFill>
                            <a:srgbClr val="000000"/>
                          </a:solidFill>
                          <a:effectLst/>
                          <a:latin typeface="Arial" panose="020B0604020202020204" pitchFamily="34" charset="0"/>
                          <a:ea typeface="+mn-ea"/>
                          <a:cs typeface="Arial" panose="020B0604020202020204" pitchFamily="34" charset="0"/>
                        </a:rPr>
                        <a:t>49.8</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noFill/>
                      <a:prstDash val="solid"/>
                      <a:round/>
                      <a:headEnd type="none" w="med" len="med"/>
                      <a:tailEnd type="none" w="med" len="med"/>
                    </a:lnB>
                  </a:tcPr>
                </a:tc>
                <a:tc>
                  <a:txBody>
                    <a:bodyPr/>
                    <a:lstStyle/>
                    <a:p>
                      <a:pPr algn="r" fontAlgn="ctr"/>
                      <a:r>
                        <a:rPr lang="en-US" altLang="ko-KR" sz="900" b="0" i="1" u="none" strike="noStrike">
                          <a:solidFill>
                            <a:srgbClr val="000000"/>
                          </a:solidFill>
                          <a:effectLst/>
                          <a:latin typeface="Arial" panose="020B0604020202020204" pitchFamily="34" charset="0"/>
                          <a:ea typeface="+mn-ea"/>
                          <a:cs typeface="Arial" panose="020B0604020202020204" pitchFamily="34" charset="0"/>
                        </a:rPr>
                        <a:t>23.7</a:t>
                      </a:r>
                    </a:p>
                  </a:txBody>
                  <a:tcPr marL="36000" marR="36000" marT="0" marB="0" anchor="ctr">
                    <a:lnL>
                      <a:noFill/>
                    </a:lnL>
                    <a:lnR>
                      <a:noFill/>
                    </a:lnR>
                    <a:lnT>
                      <a:noFill/>
                    </a:lnT>
                    <a:lnB w="6350" cap="flat" cmpd="sng" algn="ctr">
                      <a:noFill/>
                      <a:prstDash val="solid"/>
                      <a:round/>
                      <a:headEnd type="none" w="med" len="med"/>
                      <a:tailEnd type="none" w="med" len="med"/>
                    </a:lnB>
                  </a:tcPr>
                </a:tc>
                <a:tc>
                  <a:txBody>
                    <a:bodyPr/>
                    <a:lstStyle/>
                    <a:p>
                      <a:pPr algn="r" fontAlgn="ctr"/>
                      <a:r>
                        <a:rPr lang="en-US" altLang="ko-KR" sz="900" b="0" i="1" u="none" strike="noStrike">
                          <a:solidFill>
                            <a:srgbClr val="000000"/>
                          </a:solidFill>
                          <a:effectLst/>
                          <a:latin typeface="Arial" panose="020B0604020202020204" pitchFamily="34" charset="0"/>
                          <a:ea typeface="+mn-ea"/>
                          <a:cs typeface="Arial" panose="020B0604020202020204" pitchFamily="34" charset="0"/>
                        </a:rPr>
                        <a:t>25.4</a:t>
                      </a:r>
                    </a:p>
                  </a:txBody>
                  <a:tcPr marL="36000" marR="36000" marT="0" marB="0" anchor="ctr">
                    <a:lnL>
                      <a:noFill/>
                    </a:lnL>
                    <a:lnR>
                      <a:noFill/>
                    </a:lnR>
                    <a:lnT>
                      <a:noFill/>
                    </a:lnT>
                    <a:lnB w="6350" cap="flat" cmpd="sng" algn="ctr">
                      <a:noFill/>
                      <a:prstDash val="solid"/>
                      <a:round/>
                      <a:headEnd type="none" w="med" len="med"/>
                      <a:tailEnd type="none" w="med" len="med"/>
                    </a:lnB>
                  </a:tcPr>
                </a:tc>
                <a:tc>
                  <a:txBody>
                    <a:bodyPr/>
                    <a:lstStyle/>
                    <a:p>
                      <a:pPr algn="r" fontAlgn="ctr"/>
                      <a:r>
                        <a:rPr lang="en-US" altLang="ko-KR" sz="900" b="0" i="1" u="none" strike="noStrike">
                          <a:solidFill>
                            <a:srgbClr val="000000"/>
                          </a:solidFill>
                          <a:effectLst/>
                          <a:latin typeface="Arial" panose="020B0604020202020204" pitchFamily="34" charset="0"/>
                          <a:ea typeface="+mn-ea"/>
                          <a:cs typeface="Arial" panose="020B0604020202020204" pitchFamily="34" charset="0"/>
                        </a:rPr>
                        <a:t>25.7</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noFill/>
                      <a:prstDash val="solid"/>
                      <a:round/>
                      <a:headEnd type="none" w="med" len="med"/>
                      <a:tailEnd type="none" w="med" len="med"/>
                    </a:lnB>
                  </a:tcPr>
                </a:tc>
                <a:tc>
                  <a:txBody>
                    <a:bodyPr/>
                    <a:lstStyle/>
                    <a:p>
                      <a:pPr algn="r" fontAlgn="ctr"/>
                      <a:r>
                        <a:rPr lang="en-US" altLang="ko-KR" sz="900" b="0" i="1" u="none" strike="noStrike">
                          <a:solidFill>
                            <a:srgbClr val="000000"/>
                          </a:solidFill>
                          <a:effectLst/>
                          <a:latin typeface="Arial" panose="020B0604020202020204" pitchFamily="34" charset="0"/>
                          <a:ea typeface="+mn-ea"/>
                          <a:cs typeface="Arial" panose="020B0604020202020204" pitchFamily="34" charset="0"/>
                        </a:rPr>
                        <a:t>25.0</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noFill/>
                      <a:prstDash val="solid"/>
                      <a:round/>
                      <a:headEnd type="none" w="med" len="med"/>
                      <a:tailEnd type="none" w="med" len="med"/>
                    </a:lnB>
                  </a:tcPr>
                </a:tc>
                <a:tc>
                  <a:txBody>
                    <a:bodyPr/>
                    <a:lstStyle/>
                    <a:p>
                      <a:pPr algn="r" fontAlgn="ctr"/>
                      <a:r>
                        <a:rPr lang="en-US" altLang="ko-KR" sz="900" b="0" i="1" u="none" strike="noStrike">
                          <a:solidFill>
                            <a:srgbClr val="000000"/>
                          </a:solidFill>
                          <a:effectLst/>
                          <a:latin typeface="Arial" panose="020B0604020202020204" pitchFamily="34" charset="0"/>
                          <a:ea typeface="+mn-ea"/>
                          <a:cs typeface="Arial" panose="020B0604020202020204" pitchFamily="34" charset="0"/>
                        </a:rPr>
                        <a:t>25.0</a:t>
                      </a:r>
                    </a:p>
                  </a:txBody>
                  <a:tcPr marL="36000" marR="36000" marT="0" marB="0" anchor="ctr">
                    <a:lnL>
                      <a:noFill/>
                    </a:lnL>
                    <a:lnR>
                      <a:noFill/>
                    </a:lnR>
                    <a:lnT>
                      <a:noFill/>
                    </a:lnT>
                    <a:lnB w="6350" cap="flat" cmpd="sng" algn="ctr">
                      <a:noFill/>
                      <a:prstDash val="solid"/>
                      <a:round/>
                      <a:headEnd type="none" w="med" len="med"/>
                      <a:tailEnd type="none" w="med" len="med"/>
                    </a:lnB>
                  </a:tcPr>
                </a:tc>
                <a:tc>
                  <a:txBody>
                    <a:bodyPr/>
                    <a:lstStyle/>
                    <a:p>
                      <a:pPr algn="r" fontAlgn="ctr"/>
                      <a:r>
                        <a:rPr lang="en-US" altLang="ko-KR" sz="900" b="0" i="1" u="none" strike="noStrike">
                          <a:solidFill>
                            <a:srgbClr val="000000"/>
                          </a:solidFill>
                          <a:effectLst/>
                          <a:latin typeface="Arial" panose="020B0604020202020204" pitchFamily="34" charset="0"/>
                          <a:ea typeface="+mn-ea"/>
                          <a:cs typeface="Arial" panose="020B0604020202020204" pitchFamily="34" charset="0"/>
                        </a:rPr>
                        <a:t>25.0</a:t>
                      </a:r>
                    </a:p>
                  </a:txBody>
                  <a:tcPr marL="36000" marR="36000" marT="0" marB="0" anchor="ctr">
                    <a:lnL>
                      <a:noFill/>
                    </a:lnL>
                    <a:lnR>
                      <a:noFill/>
                    </a:lnR>
                    <a:lnT>
                      <a:noFill/>
                    </a:lnT>
                    <a:lnB w="6350" cap="flat" cmpd="sng" algn="ctr">
                      <a:noFill/>
                      <a:prstDash val="solid"/>
                      <a:round/>
                      <a:headEnd type="none" w="med" len="med"/>
                      <a:tailEnd type="none" w="med" len="med"/>
                    </a:lnB>
                  </a:tcPr>
                </a:tc>
                <a:tc>
                  <a:txBody>
                    <a:bodyPr/>
                    <a:lstStyle/>
                    <a:p>
                      <a:pPr algn="r" fontAlgn="ctr"/>
                      <a:r>
                        <a:rPr lang="en-US" altLang="ko-KR" sz="900" b="0" i="1" u="none" strike="noStrike">
                          <a:solidFill>
                            <a:srgbClr val="000000"/>
                          </a:solidFill>
                          <a:effectLst/>
                          <a:latin typeface="Arial" panose="020B0604020202020204" pitchFamily="34" charset="0"/>
                          <a:ea typeface="+mn-ea"/>
                          <a:cs typeface="Arial" panose="020B0604020202020204" pitchFamily="34" charset="0"/>
                        </a:rPr>
                        <a:t>25.0</a:t>
                      </a:r>
                    </a:p>
                  </a:txBody>
                  <a:tcPr marL="36000" marR="36000" marT="0" marB="0" anchor="ctr">
                    <a:lnL>
                      <a:noFill/>
                    </a:lnL>
                    <a:lnR>
                      <a:noFill/>
                    </a:lnR>
                    <a:lnT>
                      <a:noFill/>
                    </a:lnT>
                    <a:lnB w="6350" cap="flat" cmpd="sng" algn="ctr">
                      <a:noFill/>
                      <a:prstDash val="solid"/>
                      <a:round/>
                      <a:headEnd type="none" w="med" len="med"/>
                      <a:tailEnd type="none" w="med" len="med"/>
                    </a:lnB>
                  </a:tcPr>
                </a:tc>
                <a:tc>
                  <a:txBody>
                    <a:bodyPr/>
                    <a:lstStyle/>
                    <a:p>
                      <a:pPr algn="r" fontAlgn="ctr"/>
                      <a:r>
                        <a:rPr lang="en-US" altLang="ko-KR" sz="900" b="0" i="1" u="none" strike="noStrike">
                          <a:solidFill>
                            <a:srgbClr val="000000"/>
                          </a:solidFill>
                          <a:effectLst/>
                          <a:latin typeface="Arial" panose="020B0604020202020204" pitchFamily="34" charset="0"/>
                          <a:ea typeface="+mn-ea"/>
                          <a:cs typeface="Arial" panose="020B0604020202020204" pitchFamily="34" charset="0"/>
                        </a:rPr>
                        <a:t>25.0</a:t>
                      </a:r>
                    </a:p>
                  </a:txBody>
                  <a:tcPr marL="36000" marR="36000" marT="0" marB="0" anchor="ctr">
                    <a:lnL>
                      <a:noFill/>
                    </a:lnL>
                    <a:lnR>
                      <a:noFill/>
                    </a:lnR>
                    <a:lnT>
                      <a:noFill/>
                    </a:lnT>
                    <a:lnB w="6350" cap="flat" cmpd="sng" algn="ctr">
                      <a:noFill/>
                      <a:prstDash val="solid"/>
                      <a:round/>
                      <a:headEnd type="none" w="med" len="med"/>
                      <a:tailEnd type="none" w="med" len="med"/>
                    </a:lnB>
                  </a:tcPr>
                </a:tc>
                <a:tc>
                  <a:txBody>
                    <a:bodyPr/>
                    <a:lstStyle/>
                    <a:p>
                      <a:pPr algn="r" fontAlgn="ctr"/>
                      <a:r>
                        <a:rPr lang="en-US" altLang="ko-KR" sz="900" b="0" i="1" u="none" strike="noStrike">
                          <a:solidFill>
                            <a:srgbClr val="000000"/>
                          </a:solidFill>
                          <a:effectLst/>
                          <a:latin typeface="Arial" panose="020B0604020202020204" pitchFamily="34" charset="0"/>
                          <a:ea typeface="+mn-ea"/>
                          <a:cs typeface="Arial" panose="020B0604020202020204" pitchFamily="34" charset="0"/>
                        </a:rPr>
                        <a:t>25.0</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noFill/>
                      <a:prstDash val="solid"/>
                      <a:round/>
                      <a:headEnd type="none" w="med" len="med"/>
                      <a:tailEnd type="none" w="med" len="med"/>
                    </a:lnB>
                  </a:tcPr>
                </a:tc>
                <a:extLst>
                  <a:ext uri="{0D108BD9-81ED-4DB2-BD59-A6C34878D82A}">
                    <a16:rowId xmlns:a16="http://schemas.microsoft.com/office/drawing/2014/main" val="2734886626"/>
                  </a:ext>
                </a:extLst>
              </a:tr>
              <a:tr h="1524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미지급금 </a:t>
                      </a:r>
                      <a:r>
                        <a:rPr lang="en-US" altLang="ko-KR" sz="900" b="0" i="0" u="none" strike="noStrike">
                          <a:solidFill>
                            <a:srgbClr val="000000"/>
                          </a:solidFill>
                          <a:effectLst/>
                          <a:latin typeface="Arial" panose="020B0604020202020204" pitchFamily="34" charset="0"/>
                          <a:ea typeface="맑은 고딕" panose="020B0503020000020004" pitchFamily="50" charset="-127"/>
                        </a:rPr>
                        <a:t>(</a:t>
                      </a:r>
                      <a:r>
                        <a:rPr lang="ko-KR" altLang="en-US" sz="900" b="0" i="0" u="none" strike="noStrike" err="1">
                          <a:solidFill>
                            <a:srgbClr val="000000"/>
                          </a:solidFill>
                          <a:effectLst/>
                          <a:latin typeface="Arial" panose="020B0604020202020204" pitchFamily="34" charset="0"/>
                          <a:ea typeface="맑은 고딕" panose="020B0503020000020004" pitchFamily="50" charset="-127"/>
                        </a:rPr>
                        <a:t>도급비</a:t>
                      </a:r>
                      <a:r>
                        <a:rPr lang="en-US" altLang="ko-KR" sz="900" b="0" i="0" u="none" strike="noStrike">
                          <a:solidFill>
                            <a:srgbClr val="000000"/>
                          </a:solidFill>
                          <a:effectLst/>
                          <a:latin typeface="Arial" panose="020B0604020202020204" pitchFamily="34" charset="0"/>
                          <a:ea typeface="맑은 고딕" panose="020B0503020000020004" pitchFamily="50" charset="-127"/>
                        </a:rPr>
                        <a:t>)</a:t>
                      </a:r>
                      <a:endParaRPr lang="en-US" sz="9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noFill/>
                      <a:prstDash val="solid"/>
                      <a:round/>
                      <a:headEnd type="none" w="med" len="med"/>
                      <a:tailEnd type="none" w="med" len="med"/>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지급수수료 </a:t>
                      </a:r>
                      <a:r>
                        <a:rPr lang="en-US" altLang="ko-KR" sz="900" b="0" i="0" u="none" strike="noStrike">
                          <a:solidFill>
                            <a:srgbClr val="000000"/>
                          </a:solidFill>
                          <a:effectLst/>
                          <a:latin typeface="Arial" panose="020B0604020202020204" pitchFamily="34" charset="0"/>
                          <a:ea typeface="맑은 고딕" panose="020B0503020000020004" pitchFamily="50" charset="-127"/>
                        </a:rPr>
                        <a:t>(</a:t>
                      </a:r>
                      <a:r>
                        <a:rPr lang="ko-KR" altLang="en-US" sz="900" b="0" i="0" u="none" strike="noStrike">
                          <a:solidFill>
                            <a:srgbClr val="000000"/>
                          </a:solidFill>
                          <a:effectLst/>
                          <a:latin typeface="Arial" panose="020B0604020202020204" pitchFamily="34" charset="0"/>
                          <a:ea typeface="맑은 고딕" panose="020B0503020000020004" pitchFamily="50" charset="-127"/>
                        </a:rPr>
                        <a:t>용역비</a:t>
                      </a:r>
                      <a:r>
                        <a:rPr lang="en-US" altLang="ko-KR" sz="900" b="0" i="0" u="none" strike="noStrike">
                          <a:solidFill>
                            <a:srgbClr val="000000"/>
                          </a:solidFill>
                          <a:effectLst/>
                          <a:latin typeface="Arial" panose="020B0604020202020204" pitchFamily="34" charset="0"/>
                          <a:ea typeface="맑은 고딕" panose="020B0503020000020004" pitchFamily="50" charset="-127"/>
                        </a:rPr>
                        <a:t>)</a:t>
                      </a:r>
                      <a:endParaRPr lang="en-US" sz="9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noFill/>
                      <a:prstDash val="solid"/>
                      <a:round/>
                      <a:headEnd type="none" w="med" len="med"/>
                      <a:tailEnd type="none" w="med" len="med"/>
                    </a:lnB>
                  </a:tcPr>
                </a:tc>
                <a:tc>
                  <a:txBody>
                    <a:bodyPr/>
                    <a:lstStyle/>
                    <a:p>
                      <a:pPr algn="r" fontAlgn="ctr"/>
                      <a:r>
                        <a:rPr lang="en-US" altLang="ko-KR" sz="900" b="0" i="1" u="none" strike="noStrike">
                          <a:solidFill>
                            <a:srgbClr val="000000"/>
                          </a:solidFill>
                          <a:effectLst/>
                          <a:latin typeface="Arial" panose="020B0604020202020204" pitchFamily="34" charset="0"/>
                          <a:ea typeface="+mn-ea"/>
                          <a:cs typeface="Arial" panose="020B0604020202020204" pitchFamily="34" charset="0"/>
                        </a:rPr>
                        <a:t>14.6</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noFill/>
                      <a:prstDash val="solid"/>
                      <a:round/>
                      <a:headEnd type="none" w="med" len="med"/>
                      <a:tailEnd type="none" w="med" len="med"/>
                    </a:lnB>
                  </a:tcPr>
                </a:tc>
                <a:tc>
                  <a:txBody>
                    <a:bodyPr/>
                    <a:lstStyle/>
                    <a:p>
                      <a:pPr algn="r" fontAlgn="ctr"/>
                      <a:r>
                        <a:rPr lang="en-US" altLang="ko-KR" sz="900" b="0" i="1" u="none" strike="noStrike">
                          <a:solidFill>
                            <a:srgbClr val="000000"/>
                          </a:solidFill>
                          <a:effectLst/>
                          <a:latin typeface="Arial" panose="020B0604020202020204" pitchFamily="34" charset="0"/>
                          <a:ea typeface="+mn-ea"/>
                          <a:cs typeface="Arial" panose="020B0604020202020204" pitchFamily="34" charset="0"/>
                        </a:rPr>
                        <a:t>26.0</a:t>
                      </a:r>
                    </a:p>
                  </a:txBody>
                  <a:tcPr marL="36000" marR="36000" marT="0" marB="0" anchor="ctr">
                    <a:lnL>
                      <a:noFill/>
                    </a:lnL>
                    <a:lnR>
                      <a:noFill/>
                    </a:lnR>
                    <a:lnT>
                      <a:noFill/>
                    </a:lnT>
                    <a:lnB w="6350" cap="flat" cmpd="sng" algn="ctr">
                      <a:noFill/>
                      <a:prstDash val="solid"/>
                      <a:round/>
                      <a:headEnd type="none" w="med" len="med"/>
                      <a:tailEnd type="none" w="med" len="med"/>
                    </a:lnB>
                  </a:tcPr>
                </a:tc>
                <a:tc>
                  <a:txBody>
                    <a:bodyPr/>
                    <a:lstStyle/>
                    <a:p>
                      <a:pPr algn="r" fontAlgn="ctr"/>
                      <a:r>
                        <a:rPr lang="en-US" altLang="ko-KR" sz="900" b="0" i="1" u="none" strike="noStrike">
                          <a:solidFill>
                            <a:srgbClr val="000000"/>
                          </a:solidFill>
                          <a:effectLst/>
                          <a:latin typeface="Arial" panose="020B0604020202020204" pitchFamily="34" charset="0"/>
                          <a:ea typeface="+mn-ea"/>
                          <a:cs typeface="Arial" panose="020B0604020202020204" pitchFamily="34" charset="0"/>
                        </a:rPr>
                        <a:t>40.5</a:t>
                      </a:r>
                    </a:p>
                  </a:txBody>
                  <a:tcPr marL="36000" marR="36000" marT="0" marB="0" anchor="ctr">
                    <a:lnL>
                      <a:noFill/>
                    </a:lnL>
                    <a:lnR>
                      <a:noFill/>
                    </a:lnR>
                    <a:lnT>
                      <a:noFill/>
                    </a:lnT>
                    <a:lnB w="6350" cap="flat" cmpd="sng" algn="ctr">
                      <a:noFill/>
                      <a:prstDash val="solid"/>
                      <a:round/>
                      <a:headEnd type="none" w="med" len="med"/>
                      <a:tailEnd type="none" w="med" len="med"/>
                    </a:lnB>
                  </a:tcPr>
                </a:tc>
                <a:tc>
                  <a:txBody>
                    <a:bodyPr/>
                    <a:lstStyle/>
                    <a:p>
                      <a:pPr algn="r" fontAlgn="ctr"/>
                      <a:r>
                        <a:rPr lang="en-US" altLang="ko-KR" sz="900" b="0" i="1" u="none" strike="noStrike">
                          <a:solidFill>
                            <a:srgbClr val="000000"/>
                          </a:solidFill>
                          <a:effectLst/>
                          <a:latin typeface="Arial" panose="020B0604020202020204" pitchFamily="34" charset="0"/>
                          <a:ea typeface="+mn-ea"/>
                          <a:cs typeface="Arial" panose="020B0604020202020204" pitchFamily="34" charset="0"/>
                        </a:rPr>
                        <a:t>32.6</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noFill/>
                      <a:prstDash val="solid"/>
                      <a:round/>
                      <a:headEnd type="none" w="med" len="med"/>
                      <a:tailEnd type="none" w="med" len="med"/>
                    </a:lnB>
                  </a:tcPr>
                </a:tc>
                <a:tc>
                  <a:txBody>
                    <a:bodyPr/>
                    <a:lstStyle/>
                    <a:p>
                      <a:pPr algn="r" fontAlgn="ctr"/>
                      <a:r>
                        <a:rPr lang="en-US" altLang="ko-KR" sz="900" b="0" i="1" u="none" strike="noStrike">
                          <a:solidFill>
                            <a:srgbClr val="000000"/>
                          </a:solidFill>
                          <a:effectLst/>
                          <a:latin typeface="Arial" panose="020B0604020202020204" pitchFamily="34" charset="0"/>
                          <a:ea typeface="+mn-ea"/>
                          <a:cs typeface="Arial" panose="020B0604020202020204" pitchFamily="34" charset="0"/>
                        </a:rPr>
                        <a:t>33.0</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noFill/>
                      <a:prstDash val="solid"/>
                      <a:round/>
                      <a:headEnd type="none" w="med" len="med"/>
                      <a:tailEnd type="none" w="med" len="med"/>
                    </a:lnB>
                  </a:tcPr>
                </a:tc>
                <a:tc>
                  <a:txBody>
                    <a:bodyPr/>
                    <a:lstStyle/>
                    <a:p>
                      <a:pPr algn="r" fontAlgn="ctr"/>
                      <a:r>
                        <a:rPr lang="en-US" altLang="ko-KR" sz="900" b="0" i="1" u="none" strike="noStrike">
                          <a:solidFill>
                            <a:srgbClr val="000000"/>
                          </a:solidFill>
                          <a:effectLst/>
                          <a:latin typeface="Arial" panose="020B0604020202020204" pitchFamily="34" charset="0"/>
                          <a:ea typeface="+mn-ea"/>
                          <a:cs typeface="Arial" panose="020B0604020202020204" pitchFamily="34" charset="0"/>
                        </a:rPr>
                        <a:t>33.0</a:t>
                      </a:r>
                    </a:p>
                  </a:txBody>
                  <a:tcPr marL="36000" marR="36000" marT="0" marB="0" anchor="ctr">
                    <a:lnL>
                      <a:noFill/>
                    </a:lnL>
                    <a:lnR>
                      <a:noFill/>
                    </a:lnR>
                    <a:lnT>
                      <a:noFill/>
                    </a:lnT>
                    <a:lnB w="6350" cap="flat" cmpd="sng" algn="ctr">
                      <a:noFill/>
                      <a:prstDash val="solid"/>
                      <a:round/>
                      <a:headEnd type="none" w="med" len="med"/>
                      <a:tailEnd type="none" w="med" len="med"/>
                    </a:lnB>
                  </a:tcPr>
                </a:tc>
                <a:tc>
                  <a:txBody>
                    <a:bodyPr/>
                    <a:lstStyle/>
                    <a:p>
                      <a:pPr algn="r" fontAlgn="ctr"/>
                      <a:r>
                        <a:rPr lang="en-US" altLang="ko-KR" sz="900" b="0" i="1" u="none" strike="noStrike">
                          <a:solidFill>
                            <a:srgbClr val="000000"/>
                          </a:solidFill>
                          <a:effectLst/>
                          <a:latin typeface="Arial" panose="020B0604020202020204" pitchFamily="34" charset="0"/>
                          <a:ea typeface="+mn-ea"/>
                          <a:cs typeface="Arial" panose="020B0604020202020204" pitchFamily="34" charset="0"/>
                        </a:rPr>
                        <a:t>33.0</a:t>
                      </a:r>
                    </a:p>
                  </a:txBody>
                  <a:tcPr marL="36000" marR="36000" marT="0" marB="0" anchor="ctr">
                    <a:lnL>
                      <a:noFill/>
                    </a:lnL>
                    <a:lnR>
                      <a:noFill/>
                    </a:lnR>
                    <a:lnT>
                      <a:noFill/>
                    </a:lnT>
                    <a:lnB w="6350" cap="flat" cmpd="sng" algn="ctr">
                      <a:noFill/>
                      <a:prstDash val="solid"/>
                      <a:round/>
                      <a:headEnd type="none" w="med" len="med"/>
                      <a:tailEnd type="none" w="med" len="med"/>
                    </a:lnB>
                  </a:tcPr>
                </a:tc>
                <a:tc>
                  <a:txBody>
                    <a:bodyPr/>
                    <a:lstStyle/>
                    <a:p>
                      <a:pPr algn="r" fontAlgn="ctr"/>
                      <a:r>
                        <a:rPr lang="en-US" altLang="ko-KR" sz="900" b="0" i="1" u="none" strike="noStrike">
                          <a:solidFill>
                            <a:srgbClr val="000000"/>
                          </a:solidFill>
                          <a:effectLst/>
                          <a:latin typeface="Arial" panose="020B0604020202020204" pitchFamily="34" charset="0"/>
                          <a:ea typeface="+mn-ea"/>
                          <a:cs typeface="Arial" panose="020B0604020202020204" pitchFamily="34" charset="0"/>
                        </a:rPr>
                        <a:t>33.0</a:t>
                      </a:r>
                    </a:p>
                  </a:txBody>
                  <a:tcPr marL="36000" marR="36000" marT="0" marB="0" anchor="ctr">
                    <a:lnL>
                      <a:noFill/>
                    </a:lnL>
                    <a:lnR>
                      <a:noFill/>
                    </a:lnR>
                    <a:lnT>
                      <a:noFill/>
                    </a:lnT>
                    <a:lnB w="6350" cap="flat" cmpd="sng" algn="ctr">
                      <a:noFill/>
                      <a:prstDash val="solid"/>
                      <a:round/>
                      <a:headEnd type="none" w="med" len="med"/>
                      <a:tailEnd type="none" w="med" len="med"/>
                    </a:lnB>
                  </a:tcPr>
                </a:tc>
                <a:tc>
                  <a:txBody>
                    <a:bodyPr/>
                    <a:lstStyle/>
                    <a:p>
                      <a:pPr algn="r" fontAlgn="ctr"/>
                      <a:r>
                        <a:rPr lang="en-US" altLang="ko-KR" sz="900" b="0" i="1" u="none" strike="noStrike">
                          <a:solidFill>
                            <a:srgbClr val="000000"/>
                          </a:solidFill>
                          <a:effectLst/>
                          <a:latin typeface="Arial" panose="020B0604020202020204" pitchFamily="34" charset="0"/>
                          <a:ea typeface="+mn-ea"/>
                          <a:cs typeface="Arial" panose="020B0604020202020204" pitchFamily="34" charset="0"/>
                        </a:rPr>
                        <a:t>33.0</a:t>
                      </a:r>
                    </a:p>
                  </a:txBody>
                  <a:tcPr marL="36000" marR="36000" marT="0" marB="0" anchor="ctr">
                    <a:lnL>
                      <a:noFill/>
                    </a:lnL>
                    <a:lnR>
                      <a:noFill/>
                    </a:lnR>
                    <a:lnT>
                      <a:noFill/>
                    </a:lnT>
                    <a:lnB w="6350" cap="flat" cmpd="sng" algn="ctr">
                      <a:noFill/>
                      <a:prstDash val="solid"/>
                      <a:round/>
                      <a:headEnd type="none" w="med" len="med"/>
                      <a:tailEnd type="none" w="med" len="med"/>
                    </a:lnB>
                  </a:tcPr>
                </a:tc>
                <a:tc>
                  <a:txBody>
                    <a:bodyPr/>
                    <a:lstStyle/>
                    <a:p>
                      <a:pPr algn="r" fontAlgn="ctr"/>
                      <a:r>
                        <a:rPr lang="en-US" altLang="ko-KR" sz="900" b="0" i="1" u="none" strike="noStrike">
                          <a:solidFill>
                            <a:srgbClr val="000000"/>
                          </a:solidFill>
                          <a:effectLst/>
                          <a:latin typeface="Arial" panose="020B0604020202020204" pitchFamily="34" charset="0"/>
                          <a:ea typeface="+mn-ea"/>
                          <a:cs typeface="Arial" panose="020B0604020202020204" pitchFamily="34" charset="0"/>
                        </a:rPr>
                        <a:t>33.0</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noFill/>
                      <a:prstDash val="solid"/>
                      <a:round/>
                      <a:headEnd type="none" w="med" len="med"/>
                      <a:tailEnd type="none" w="med" len="med"/>
                    </a:lnB>
                  </a:tcPr>
                </a:tc>
                <a:extLst>
                  <a:ext uri="{0D108BD9-81ED-4DB2-BD59-A6C34878D82A}">
                    <a16:rowId xmlns:a16="http://schemas.microsoft.com/office/drawing/2014/main" val="2141794146"/>
                  </a:ext>
                </a:extLst>
              </a:tr>
              <a:tr h="1524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미지급금 </a:t>
                      </a:r>
                      <a:r>
                        <a:rPr lang="en-US" altLang="ko-KR" sz="900" b="0" i="0" u="none" strike="noStrike">
                          <a:solidFill>
                            <a:srgbClr val="000000"/>
                          </a:solidFill>
                          <a:effectLst/>
                          <a:latin typeface="Arial" panose="020B0604020202020204" pitchFamily="34" charset="0"/>
                          <a:ea typeface="맑은 고딕" panose="020B0503020000020004" pitchFamily="50" charset="-127"/>
                        </a:rPr>
                        <a:t>(</a:t>
                      </a:r>
                      <a:r>
                        <a:rPr lang="ko-KR" altLang="en-US" sz="900" b="0" i="0" u="none" strike="noStrike">
                          <a:solidFill>
                            <a:srgbClr val="000000"/>
                          </a:solidFill>
                          <a:effectLst/>
                          <a:latin typeface="Arial" panose="020B0604020202020204" pitchFamily="34" charset="0"/>
                          <a:ea typeface="맑은 고딕" panose="020B0503020000020004" pitchFamily="50" charset="-127"/>
                        </a:rPr>
                        <a:t>임차료</a:t>
                      </a:r>
                      <a:r>
                        <a:rPr lang="en-US" altLang="ko-KR" sz="900" b="0" i="0" u="none" strike="noStrike">
                          <a:solidFill>
                            <a:srgbClr val="000000"/>
                          </a:solidFill>
                          <a:effectLst/>
                          <a:latin typeface="Arial" panose="020B0604020202020204" pitchFamily="34" charset="0"/>
                          <a:ea typeface="맑은 고딕" panose="020B0503020000020004" pitchFamily="50" charset="-127"/>
                        </a:rPr>
                        <a:t>)</a:t>
                      </a:r>
                      <a:endParaRPr lang="en-US" sz="9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지급임차료</a:t>
                      </a:r>
                      <a:endParaRPr lang="en-US" sz="9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900" b="0" i="1" u="none" strike="noStrike">
                          <a:solidFill>
                            <a:srgbClr val="000000"/>
                          </a:solidFill>
                          <a:effectLst/>
                          <a:latin typeface="Arial" panose="020B0604020202020204" pitchFamily="34" charset="0"/>
                          <a:ea typeface="+mn-ea"/>
                          <a:cs typeface="Arial" panose="020B0604020202020204" pitchFamily="34" charset="0"/>
                        </a:rPr>
                        <a:t>84.3</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900" b="0" i="1" u="none" strike="noStrike">
                          <a:solidFill>
                            <a:srgbClr val="000000"/>
                          </a:solidFill>
                          <a:effectLst/>
                          <a:latin typeface="Arial" panose="020B0604020202020204" pitchFamily="34" charset="0"/>
                          <a:ea typeface="+mn-ea"/>
                          <a:cs typeface="Arial" panose="020B0604020202020204" pitchFamily="34" charset="0"/>
                        </a:rPr>
                        <a:t>114.0</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900" b="0" i="1" u="none" strike="noStrike">
                          <a:solidFill>
                            <a:srgbClr val="000000"/>
                          </a:solidFill>
                          <a:effectLst/>
                          <a:latin typeface="Arial" panose="020B0604020202020204" pitchFamily="34" charset="0"/>
                          <a:ea typeface="+mn-ea"/>
                          <a:cs typeface="Arial" panose="020B0604020202020204" pitchFamily="34" charset="0"/>
                        </a:rPr>
                        <a:t>48.9</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900" b="0" i="1" u="none" strike="noStrike">
                          <a:solidFill>
                            <a:srgbClr val="000000"/>
                          </a:solidFill>
                          <a:effectLst/>
                          <a:latin typeface="Arial" panose="020B0604020202020204" pitchFamily="34" charset="0"/>
                          <a:ea typeface="+mn-ea"/>
                          <a:cs typeface="Arial" panose="020B0604020202020204" pitchFamily="34" charset="0"/>
                        </a:rPr>
                        <a:t>55.3</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900" b="0" i="1" u="none" strike="noStrike">
                          <a:solidFill>
                            <a:srgbClr val="000000"/>
                          </a:solidFill>
                          <a:effectLst/>
                          <a:latin typeface="Arial" panose="020B0604020202020204" pitchFamily="34" charset="0"/>
                          <a:ea typeface="+mn-ea"/>
                          <a:cs typeface="Arial" panose="020B0604020202020204" pitchFamily="34" charset="0"/>
                        </a:rPr>
                        <a:t>52.1</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900" b="0" i="1" u="none" strike="noStrike">
                          <a:solidFill>
                            <a:srgbClr val="000000"/>
                          </a:solidFill>
                          <a:effectLst/>
                          <a:latin typeface="Arial" panose="020B0604020202020204" pitchFamily="34" charset="0"/>
                          <a:ea typeface="+mn-ea"/>
                          <a:cs typeface="Arial" panose="020B0604020202020204" pitchFamily="34" charset="0"/>
                        </a:rPr>
                        <a:t>52.1</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900" b="0" i="1" u="none" strike="noStrike">
                          <a:solidFill>
                            <a:srgbClr val="000000"/>
                          </a:solidFill>
                          <a:effectLst/>
                          <a:latin typeface="Arial" panose="020B0604020202020204" pitchFamily="34" charset="0"/>
                          <a:ea typeface="+mn-ea"/>
                          <a:cs typeface="Arial" panose="020B0604020202020204" pitchFamily="34" charset="0"/>
                        </a:rPr>
                        <a:t>52.1</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900" b="0" i="1" u="none" strike="noStrike">
                          <a:solidFill>
                            <a:srgbClr val="000000"/>
                          </a:solidFill>
                          <a:effectLst/>
                          <a:latin typeface="Arial" panose="020B0604020202020204" pitchFamily="34" charset="0"/>
                          <a:ea typeface="+mn-ea"/>
                          <a:cs typeface="Arial" panose="020B0604020202020204" pitchFamily="34" charset="0"/>
                        </a:rPr>
                        <a:t>52.1</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900" b="0" i="1" u="none" strike="noStrike">
                          <a:solidFill>
                            <a:srgbClr val="000000"/>
                          </a:solidFill>
                          <a:effectLst/>
                          <a:latin typeface="Arial" panose="020B0604020202020204" pitchFamily="34" charset="0"/>
                          <a:ea typeface="+mn-ea"/>
                          <a:cs typeface="Arial" panose="020B0604020202020204" pitchFamily="34" charset="0"/>
                        </a:rPr>
                        <a:t>52.1</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900" b="0" i="1" u="none" strike="noStrike">
                          <a:solidFill>
                            <a:srgbClr val="000000"/>
                          </a:solidFill>
                          <a:effectLst/>
                          <a:latin typeface="Arial" panose="020B0604020202020204" pitchFamily="34" charset="0"/>
                          <a:ea typeface="+mn-ea"/>
                          <a:cs typeface="Arial" panose="020B0604020202020204" pitchFamily="34" charset="0"/>
                        </a:rPr>
                        <a:t>52.1</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914933998"/>
                  </a:ext>
                </a:extLst>
              </a:tr>
            </a:tbl>
          </a:graphicData>
        </a:graphic>
      </p:graphicFrame>
      <p:sp>
        <p:nvSpPr>
          <p:cNvPr id="23" name="Rectangle 41">
            <a:extLst>
              <a:ext uri="{FF2B5EF4-FFF2-40B4-BE49-F238E27FC236}">
                <a16:creationId xmlns:a16="http://schemas.microsoft.com/office/drawing/2014/main" id="{93D674CF-A236-4C36-856E-A809C9B90530}"/>
              </a:ext>
            </a:extLst>
          </p:cNvPr>
          <p:cNvSpPr>
            <a:spLocks noChangeArrowheads="1"/>
          </p:cNvSpPr>
          <p:nvPr/>
        </p:nvSpPr>
        <p:spPr bwMode="auto">
          <a:xfrm>
            <a:off x="495300" y="1099709"/>
            <a:ext cx="3763131" cy="360000"/>
          </a:xfrm>
          <a:prstGeom prst="rect">
            <a:avLst/>
          </a:prstGeom>
          <a:noFill/>
          <a:ln w="9525">
            <a:noFill/>
            <a:miter lim="800000"/>
            <a:headEnd/>
            <a:tailEnd/>
          </a:ln>
        </p:spPr>
        <p:txBody>
          <a:bodyPr lIns="0" tIns="0" rIns="0" bIns="0" anchor="ctr"/>
          <a:lstStyle/>
          <a:p>
            <a:pPr fontAlgn="base">
              <a:lnSpc>
                <a:spcPct val="120000"/>
              </a:lnSpc>
              <a:spcBef>
                <a:spcPct val="0"/>
              </a:spcBef>
              <a:spcAft>
                <a:spcPct val="0"/>
              </a:spcAft>
            </a:pPr>
            <a:r>
              <a:rPr lang="ko-KR" altLang="en-US" sz="1200" b="1">
                <a:solidFill>
                  <a:srgbClr val="00338D"/>
                </a:solidFill>
                <a:latin typeface="Arial" panose="020B0604020202020204" pitchFamily="34" charset="0"/>
                <a:cs typeface="Arial" panose="020B0604020202020204" pitchFamily="34" charset="0"/>
              </a:rPr>
              <a:t>▌</a:t>
            </a:r>
            <a:r>
              <a:rPr lang="en-US" altLang="ko-KR" sz="1200" b="1">
                <a:solidFill>
                  <a:srgbClr val="00338D"/>
                </a:solidFill>
                <a:latin typeface="Arial" panose="020B0604020202020204" pitchFamily="34" charset="0"/>
                <a:cs typeface="Arial" panose="020B0604020202020204" pitchFamily="34" charset="0"/>
              </a:rPr>
              <a:t>NWC</a:t>
            </a:r>
            <a:r>
              <a:rPr lang="ko-KR" altLang="en-US" sz="1200" b="1">
                <a:solidFill>
                  <a:srgbClr val="00338D"/>
                </a:solidFill>
                <a:latin typeface="Arial" panose="020B0604020202020204" pitchFamily="34" charset="0"/>
                <a:cs typeface="Arial" panose="020B0604020202020204" pitchFamily="34" charset="0"/>
              </a:rPr>
              <a:t> </a:t>
            </a:r>
            <a:endParaRPr lang="en-US" altLang="ko-KR" sz="1400" b="1">
              <a:solidFill>
                <a:srgbClr val="00338D"/>
              </a:solidFill>
              <a:latin typeface="Arial" panose="020B0604020202020204" pitchFamily="34" charset="0"/>
              <a:cs typeface="Arial" panose="020B0604020202020204" pitchFamily="34" charset="0"/>
            </a:endParaRPr>
          </a:p>
        </p:txBody>
      </p:sp>
      <p:sp>
        <p:nvSpPr>
          <p:cNvPr id="26" name="직사각형 25">
            <a:extLst>
              <a:ext uri="{FF2B5EF4-FFF2-40B4-BE49-F238E27FC236}">
                <a16:creationId xmlns:a16="http://schemas.microsoft.com/office/drawing/2014/main" id="{516F3D39-6891-4F7E-A35B-B57EF537D319}"/>
              </a:ext>
            </a:extLst>
          </p:cNvPr>
          <p:cNvSpPr/>
          <p:nvPr/>
        </p:nvSpPr>
        <p:spPr>
          <a:xfrm>
            <a:off x="495299" y="2833158"/>
            <a:ext cx="4356101" cy="3364442"/>
          </a:xfrm>
          <a:prstGeom prst="rect">
            <a:avLst/>
          </a:prstGeom>
          <a:noFill/>
          <a:ln w="635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t"/>
          <a:lstStyle/>
          <a:p>
            <a:r>
              <a:rPr lang="en-US" altLang="ko-KR" sz="900" dirty="0">
                <a:solidFill>
                  <a:schemeClr val="bg1"/>
                </a:solidFill>
              </a:rPr>
              <a:t>Dd</a:t>
            </a:r>
          </a:p>
          <a:p>
            <a:r>
              <a:rPr kumimoji="0" lang="ko-KR" altLang="en-US" sz="900" b="1"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국내 운전자본</a:t>
            </a:r>
            <a:endParaRPr kumimoji="0" lang="en-US" altLang="ko-KR" sz="900" b="1"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171450" indent="-171450">
              <a:buFont typeface="Wingdings" panose="05000000000000000000" pitchFamily="2" charset="2"/>
              <a:buChar char="§"/>
            </a:pP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매출채권</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재고자산</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매입채무</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미지급금</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국내</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를  운전자본 항목으로 고려함</a:t>
            </a:r>
            <a:endPar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171450" indent="-171450">
              <a:buFont typeface="Wingdings" panose="05000000000000000000" pitchFamily="2" charset="2"/>
              <a:buChar char="§"/>
            </a:pPr>
            <a:endParaRPr lang="en-US" altLang="ko-KR" sz="900" b="1" dirty="0">
              <a:solidFill>
                <a:schemeClr val="tx1"/>
              </a:solidFill>
            </a:endParaRPr>
          </a:p>
          <a:p>
            <a:pPr marL="171450" indent="-171450">
              <a:buFont typeface="Wingdings" panose="05000000000000000000" pitchFamily="2" charset="2"/>
              <a:buChar char="§"/>
            </a:pPr>
            <a:r>
              <a:rPr lang="ko-KR" altLang="en-US" sz="900" b="1" dirty="0">
                <a:solidFill>
                  <a:schemeClr val="tx1"/>
                </a:solidFill>
              </a:rPr>
              <a:t>회전기일 가정</a:t>
            </a:r>
            <a:endParaRPr lang="en-US" altLang="ko-KR" sz="900" b="1" dirty="0">
              <a:solidFill>
                <a:schemeClr val="tx1"/>
              </a:solidFill>
            </a:endParaRPr>
          </a:p>
          <a:p>
            <a:pPr marL="266700" indent="-171450">
              <a:buFont typeface="Wingdings" panose="05000000000000000000" pitchFamily="2" charset="2"/>
              <a:buChar char="ü"/>
            </a:pPr>
            <a:endParaRPr lang="en-US" altLang="ko-KR" sz="900" dirty="0">
              <a:solidFill>
                <a:schemeClr val="tx1"/>
              </a:solidFill>
              <a:latin typeface="Arial" panose="020B0604020202020204" pitchFamily="34" charset="0"/>
              <a:cs typeface="Arial" panose="020B0604020202020204" pitchFamily="34" charset="0"/>
            </a:endParaRPr>
          </a:p>
          <a:p>
            <a:pPr marL="266700" indent="-171450">
              <a:buFont typeface="Wingdings" panose="05000000000000000000" pitchFamily="2" charset="2"/>
              <a:buChar char="ü"/>
            </a:pP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매출채권 </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월별 매출채권 잔액을 통해 회전기일을 산출하였으며</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과거 </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2.5</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년치 평균 회전기일이 추정기간 동안 일정하게 유지된다고 가정</a:t>
            </a:r>
            <a:endPar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266700" indent="-171450">
              <a:buFont typeface="Wingdings" panose="05000000000000000000" pitchFamily="2" charset="2"/>
              <a:buChar char="ü"/>
            </a:pPr>
            <a:endParaRPr lang="en-US" altLang="ko-KR" sz="900" kern="0" dirty="0">
              <a:solidFill>
                <a:srgbClr val="000000"/>
              </a:solidFill>
              <a:latin typeface="Arial" panose="020B0604020202020204" pitchFamily="34" charset="0"/>
              <a:cs typeface="Arial" panose="020B0604020202020204" pitchFamily="34" charset="0"/>
            </a:endParaRPr>
          </a:p>
          <a:p>
            <a:pPr marL="266700" indent="-171450">
              <a:buFont typeface="Wingdings" panose="05000000000000000000" pitchFamily="2" charset="2"/>
              <a:buChar char="ü"/>
            </a:pP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재고자산 </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연도별 재고자산 잔액을 통해 회전기일을 산출하였으며</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과거 </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2.5</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년 평균 회전기일이 추정기간 동안 일정하게 유지된다고 가정</a:t>
            </a:r>
            <a:endPar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266700" indent="-171450">
              <a:buFont typeface="Wingdings" panose="05000000000000000000" pitchFamily="2" charset="2"/>
              <a:buChar char="ü"/>
            </a:pPr>
            <a:endParaRPr lang="en-US" altLang="ko-KR" sz="900" kern="0" dirty="0">
              <a:solidFill>
                <a:srgbClr val="000000"/>
              </a:solidFill>
              <a:latin typeface="Arial" panose="020B0604020202020204" pitchFamily="34" charset="0"/>
              <a:cs typeface="Arial" panose="020B0604020202020204" pitchFamily="34" charset="0"/>
            </a:endParaRPr>
          </a:p>
          <a:p>
            <a:pPr marL="266700" indent="-171450">
              <a:buFont typeface="Wingdings" panose="05000000000000000000" pitchFamily="2" charset="2"/>
              <a:buChar char="ü"/>
            </a:pP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매입채무 </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월별 매입채무 잔액을 통해 회전기일을 산출하였으며</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과거 </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2.5</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년 평균 회전기일이 추정기간 동안 일정하게 유지된다고 가정</a:t>
            </a:r>
            <a:endPar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266700" indent="-171450">
              <a:buFont typeface="Wingdings" panose="05000000000000000000" pitchFamily="2" charset="2"/>
              <a:buChar char="ü"/>
            </a:pPr>
            <a:endParaRPr lang="en-US" altLang="ko-KR" sz="900" kern="0" dirty="0">
              <a:solidFill>
                <a:srgbClr val="000000"/>
              </a:solidFill>
              <a:latin typeface="Arial" panose="020B0604020202020204" pitchFamily="34" charset="0"/>
              <a:cs typeface="Arial" panose="020B0604020202020204" pitchFamily="34" charset="0"/>
            </a:endParaRPr>
          </a:p>
          <a:p>
            <a:pPr marL="266700" indent="-171450">
              <a:buFont typeface="Wingdings" panose="05000000000000000000" pitchFamily="2" charset="2"/>
              <a:buChar char="ü"/>
            </a:pP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미지급금</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t>
            </a:r>
            <a:r>
              <a:rPr kumimoji="0" lang="ko-KR" altLang="en-US" sz="900" b="0" i="0" u="none" strike="noStrike" kern="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도급대</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연도별 미지급금</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t>
            </a:r>
            <a:r>
              <a:rPr kumimoji="0" lang="ko-KR" altLang="en-US" sz="900" b="0" i="0" u="none" strike="noStrike" kern="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도급대</a:t>
            </a:r>
            <a:r>
              <a:rPr lang="en-US" altLang="ko-KR" sz="900" kern="0" dirty="0">
                <a:solidFill>
                  <a:srgbClr val="000000"/>
                </a:solidFill>
                <a:latin typeface="Arial" panose="020B0604020202020204" pitchFamily="34" charset="0"/>
                <a:cs typeface="Arial" panose="020B0604020202020204" pitchFamily="34" charset="0"/>
              </a:rPr>
              <a:t>) </a:t>
            </a:r>
            <a:r>
              <a:rPr lang="ko-KR" altLang="en-US" sz="900" kern="0" dirty="0">
                <a:solidFill>
                  <a:srgbClr val="000000"/>
                </a:solidFill>
                <a:latin typeface="Arial" panose="020B0604020202020204" pitchFamily="34" charset="0"/>
                <a:cs typeface="Arial" panose="020B0604020202020204" pitchFamily="34" charset="0"/>
              </a:rPr>
              <a:t>잔액을 통해 회전기일을 산출하였으며</a:t>
            </a:r>
            <a:r>
              <a:rPr lang="en-US" altLang="ko-KR" sz="900" kern="0" dirty="0">
                <a:solidFill>
                  <a:srgbClr val="000000"/>
                </a:solidFill>
                <a:latin typeface="Arial" panose="020B0604020202020204" pitchFamily="34" charset="0"/>
                <a:cs typeface="Arial" panose="020B0604020202020204" pitchFamily="34" charset="0"/>
              </a:rPr>
              <a:t>, </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과거 </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2.5</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년 평균 회전기일이 추정기간 동안 일정하게 유지된다고 가정</a:t>
            </a:r>
            <a:endPar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266700" indent="-171450">
              <a:buFont typeface="Wingdings" panose="05000000000000000000" pitchFamily="2" charset="2"/>
              <a:buChar char="ü"/>
            </a:pPr>
            <a:endParaRPr lang="en-US" altLang="ko-KR" sz="900" kern="0" dirty="0">
              <a:solidFill>
                <a:srgbClr val="000000"/>
              </a:solidFill>
              <a:latin typeface="Arial" panose="020B0604020202020204" pitchFamily="34" charset="0"/>
              <a:cs typeface="Arial" panose="020B0604020202020204" pitchFamily="34" charset="0"/>
            </a:endParaRPr>
          </a:p>
          <a:p>
            <a:pPr marL="266700" indent="-171450">
              <a:buFont typeface="Wingdings" panose="05000000000000000000" pitchFamily="2" charset="2"/>
              <a:buChar char="ü"/>
            </a:pP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미지급금</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임차료</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연도별 미지급금</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t>
            </a:r>
            <a:r>
              <a:rPr lang="ko-KR" altLang="en-US" sz="900" kern="0" dirty="0">
                <a:solidFill>
                  <a:srgbClr val="000000"/>
                </a:solidFill>
                <a:latin typeface="Arial" panose="020B0604020202020204" pitchFamily="34" charset="0"/>
                <a:cs typeface="Arial" panose="020B0604020202020204" pitchFamily="34" charset="0"/>
              </a:rPr>
              <a:t>임차료</a:t>
            </a:r>
            <a:r>
              <a:rPr lang="en-US" altLang="ko-KR" sz="900" kern="0" dirty="0">
                <a:solidFill>
                  <a:srgbClr val="000000"/>
                </a:solidFill>
                <a:latin typeface="Arial" panose="020B0604020202020204" pitchFamily="34" charset="0"/>
                <a:cs typeface="Arial" panose="020B0604020202020204" pitchFamily="34" charset="0"/>
              </a:rPr>
              <a:t>) </a:t>
            </a:r>
            <a:r>
              <a:rPr lang="ko-KR" altLang="en-US" sz="900" kern="0" dirty="0">
                <a:solidFill>
                  <a:srgbClr val="000000"/>
                </a:solidFill>
                <a:latin typeface="Arial" panose="020B0604020202020204" pitchFamily="34" charset="0"/>
                <a:cs typeface="Arial" panose="020B0604020202020204" pitchFamily="34" charset="0"/>
              </a:rPr>
              <a:t>잔액을 통해 회전기일을 산출하였음</a:t>
            </a:r>
            <a:r>
              <a:rPr lang="en-US" altLang="ko-KR" sz="900" kern="0" dirty="0">
                <a:solidFill>
                  <a:srgbClr val="000000"/>
                </a:solidFill>
                <a:latin typeface="Arial" panose="020B0604020202020204" pitchFamily="34" charset="0"/>
                <a:cs typeface="Arial" panose="020B0604020202020204" pitchFamily="34" charset="0"/>
              </a:rPr>
              <a:t>.</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2019</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년 삼성 </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SDI</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와 임차료 계약 변경 이후 </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2020</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년부터 임차료를 비슷한 수준으로 내고 있으며</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향후에도 비슷한 수준으로 지급할 것으로 확인되어</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과거 </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1.5</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년 평균 회전기일이 추정기간 동안 일정하게 유지된다고 가정</a:t>
            </a:r>
            <a:endPar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266700" indent="-171450">
              <a:buFont typeface="Wingdings" panose="05000000000000000000" pitchFamily="2" charset="2"/>
              <a:buChar char="ü"/>
            </a:pPr>
            <a:endParaRPr lang="ko-KR" altLang="en-US" sz="900" dirty="0">
              <a:solidFill>
                <a:schemeClr val="tx1"/>
              </a:solidFill>
              <a:latin typeface="Arial" panose="020B0604020202020204" pitchFamily="34" charset="0"/>
              <a:cs typeface="Arial" panose="020B0604020202020204" pitchFamily="34" charset="0"/>
            </a:endParaRPr>
          </a:p>
        </p:txBody>
      </p:sp>
      <p:sp>
        <p:nvSpPr>
          <p:cNvPr id="31" name="직사각형 30">
            <a:extLst>
              <a:ext uri="{FF2B5EF4-FFF2-40B4-BE49-F238E27FC236}">
                <a16:creationId xmlns:a16="http://schemas.microsoft.com/office/drawing/2014/main" id="{6E41208B-C894-4055-9693-9F14BD11EE06}"/>
              </a:ext>
            </a:extLst>
          </p:cNvPr>
          <p:cNvSpPr/>
          <p:nvPr/>
        </p:nvSpPr>
        <p:spPr>
          <a:xfrm>
            <a:off x="5054600" y="2833158"/>
            <a:ext cx="4356101" cy="3364442"/>
          </a:xfrm>
          <a:prstGeom prst="rect">
            <a:avLst/>
          </a:prstGeom>
          <a:noFill/>
          <a:ln w="635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t"/>
          <a:lstStyle/>
          <a:p>
            <a:r>
              <a:rPr lang="en-US" altLang="ko-KR" sz="900" dirty="0">
                <a:solidFill>
                  <a:schemeClr val="bg1"/>
                </a:solidFill>
              </a:rPr>
              <a:t>Dd</a:t>
            </a:r>
          </a:p>
          <a:p>
            <a:r>
              <a:rPr kumimoji="0" lang="ko-KR" altLang="en-US" sz="900" b="1"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해외 운전자본</a:t>
            </a:r>
            <a:endParaRPr kumimoji="0" lang="en-US" altLang="ko-KR" sz="900" b="1"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171450" indent="-171450">
              <a:buFont typeface="Wingdings" panose="05000000000000000000" pitchFamily="2" charset="2"/>
              <a:buChar char="§"/>
            </a:pP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매출채권</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재고자산</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매입채무를  운전자본 항목으로 고려함</a:t>
            </a:r>
            <a:endPar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171450" indent="-171450">
              <a:buFont typeface="Wingdings" panose="05000000000000000000" pitchFamily="2" charset="2"/>
              <a:buChar char="§"/>
            </a:pPr>
            <a:endParaRPr lang="en-US" altLang="ko-KR" sz="900" b="1" dirty="0">
              <a:solidFill>
                <a:schemeClr val="tx1"/>
              </a:solidFill>
            </a:endParaRPr>
          </a:p>
          <a:p>
            <a:pPr marL="171450" indent="-171450">
              <a:buFont typeface="Wingdings" panose="05000000000000000000" pitchFamily="2" charset="2"/>
              <a:buChar char="§"/>
            </a:pPr>
            <a:endParaRPr lang="en-US" altLang="ko-KR" sz="900" dirty="0">
              <a:solidFill>
                <a:schemeClr val="tx1"/>
              </a:solidFill>
            </a:endParaRPr>
          </a:p>
          <a:p>
            <a:pPr marL="266700" indent="-171450">
              <a:buFont typeface="Wingdings" panose="05000000000000000000" pitchFamily="2" charset="2"/>
              <a:buChar char="ü"/>
            </a:pP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매출채권</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재고자산</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매입채무</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국내 회전기일 준용</a:t>
            </a:r>
            <a:endPar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266700" indent="-171450">
              <a:buFont typeface="Wingdings" panose="05000000000000000000" pitchFamily="2" charset="2"/>
              <a:buChar char="ü"/>
            </a:pPr>
            <a:endParaRPr lang="en-US" altLang="ko-KR" sz="900" kern="0" dirty="0">
              <a:solidFill>
                <a:srgbClr val="000000"/>
              </a:solidFill>
              <a:latin typeface="Arial" panose="020B0604020202020204" pitchFamily="34" charset="0"/>
              <a:cs typeface="Arial" panose="020B0604020202020204" pitchFamily="34" charset="0"/>
            </a:endParaRPr>
          </a:p>
          <a:p>
            <a:pPr marL="266700" indent="-171450">
              <a:buFont typeface="Wingdings" panose="05000000000000000000" pitchFamily="2" charset="2"/>
              <a:buChar char="ü"/>
            </a:pP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미지급금</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사업계획 및 인터뷰상 지급수수료</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용역비</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지급임차료 발생되지 않을 것으로 예상되어 관련 미지급금이 발생하지 않을 것으로 추정</a:t>
            </a:r>
            <a:endPar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266700" indent="-171450">
              <a:buFont typeface="Wingdings" panose="05000000000000000000" pitchFamily="2" charset="2"/>
              <a:buChar char="ü"/>
            </a:pPr>
            <a:endPar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266700" indent="-171450">
              <a:buFont typeface="Wingdings" panose="05000000000000000000" pitchFamily="2" charset="2"/>
              <a:buChar char="ü"/>
            </a:pPr>
            <a:endPar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266700" indent="-171450">
              <a:buFont typeface="Wingdings" panose="05000000000000000000" pitchFamily="2" charset="2"/>
              <a:buChar char="ü"/>
            </a:pPr>
            <a:endParaRPr lang="en-US" altLang="ko-KR" sz="900" dirty="0">
              <a:solidFill>
                <a:schemeClr val="tx1"/>
              </a:solidFill>
              <a:latin typeface="Arial" panose="020B0604020202020204" pitchFamily="34" charset="0"/>
              <a:cs typeface="Arial" panose="020B0604020202020204" pitchFamily="34" charset="0"/>
            </a:endParaRPr>
          </a:p>
          <a:p>
            <a:pPr marL="266700" indent="-171450">
              <a:buFont typeface="Wingdings" panose="05000000000000000000" pitchFamily="2" charset="2"/>
              <a:buChar char="ü"/>
            </a:pPr>
            <a:endParaRPr lang="ko-KR" altLang="en-US" sz="900" dirty="0">
              <a:solidFill>
                <a:schemeClr val="tx1"/>
              </a:solidFill>
              <a:latin typeface="Arial" panose="020B0604020202020204" pitchFamily="34" charset="0"/>
              <a:cs typeface="Arial" panose="020B0604020202020204" pitchFamily="34" charset="0"/>
            </a:endParaRPr>
          </a:p>
        </p:txBody>
      </p:sp>
      <p:sp>
        <p:nvSpPr>
          <p:cNvPr id="16" name="TextBox 15">
            <a:extLst>
              <a:ext uri="{FF2B5EF4-FFF2-40B4-BE49-F238E27FC236}">
                <a16:creationId xmlns:a16="http://schemas.microsoft.com/office/drawing/2014/main" id="{4DBFE6DB-7177-49B3-A611-5A201CC8D3AA}"/>
              </a:ext>
            </a:extLst>
          </p:cNvPr>
          <p:cNvSpPr txBox="1"/>
          <p:nvPr/>
        </p:nvSpPr>
        <p:spPr>
          <a:xfrm>
            <a:off x="5135482" y="1342615"/>
            <a:ext cx="4275218" cy="126364"/>
          </a:xfrm>
          <a:prstGeom prst="rect">
            <a:avLst/>
          </a:prstGeom>
          <a:noFill/>
        </p:spPr>
        <p:txBody>
          <a:bodyPr wrap="square" lIns="0" tIns="0" rIns="0" bIns="0" rtlCol="0">
            <a:spAutoFit/>
          </a:bodyPr>
          <a:lstStyle/>
          <a:p>
            <a:pPr algn="r"/>
            <a:r>
              <a:rPr lang="en-US" altLang="ko-KR" sz="800" dirty="0">
                <a:latin typeface="Arial" panose="020B0604020202020204" pitchFamily="34" charset="0"/>
                <a:ea typeface="+mj-ea"/>
                <a:cs typeface="Arial" panose="020B0604020202020204" pitchFamily="34" charset="0"/>
              </a:rPr>
              <a:t>(Source: </a:t>
            </a:r>
            <a:r>
              <a:rPr lang="ko-KR" altLang="en-US" sz="800" dirty="0">
                <a:latin typeface="Arial" panose="020B0604020202020204" pitchFamily="34" charset="0"/>
                <a:ea typeface="+mj-ea"/>
                <a:cs typeface="Arial" panose="020B0604020202020204" pitchFamily="34" charset="0"/>
              </a:rPr>
              <a:t>사업부 제시 자료</a:t>
            </a:r>
            <a:r>
              <a:rPr lang="en-US" altLang="ko-KR" sz="800" dirty="0">
                <a:latin typeface="Arial" panose="020B0604020202020204" pitchFamily="34" charset="0"/>
                <a:ea typeface="+mj-ea"/>
                <a:cs typeface="Arial" panose="020B0604020202020204" pitchFamily="34" charset="0"/>
              </a:rPr>
              <a:t>, KPMG Analysis)</a:t>
            </a:r>
          </a:p>
        </p:txBody>
      </p:sp>
      <p:sp>
        <p:nvSpPr>
          <p:cNvPr id="12" name="직사각형 11">
            <a:extLst>
              <a:ext uri="{FF2B5EF4-FFF2-40B4-BE49-F238E27FC236}">
                <a16:creationId xmlns:a16="http://schemas.microsoft.com/office/drawing/2014/main" id="{EA59CC4F-4D48-47A0-A1B2-1E93A6647DA3}"/>
              </a:ext>
            </a:extLst>
          </p:cNvPr>
          <p:cNvSpPr/>
          <p:nvPr/>
        </p:nvSpPr>
        <p:spPr>
          <a:xfrm>
            <a:off x="647614" y="2743200"/>
            <a:ext cx="910341" cy="165088"/>
          </a:xfrm>
          <a:prstGeom prst="rect">
            <a:avLst/>
          </a:prstGeom>
          <a:solidFill>
            <a:srgbClr val="00338D"/>
          </a:solidFill>
          <a:ln w="635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altLang="ko-KR" sz="900" b="1" dirty="0">
                <a:solidFill>
                  <a:schemeClr val="bg1"/>
                </a:solidFill>
                <a:latin typeface="Arial" panose="020B0604020202020204" pitchFamily="34" charset="0"/>
                <a:cs typeface="Arial" panose="020B0604020202020204" pitchFamily="34" charset="0"/>
              </a:rPr>
              <a:t>Case </a:t>
            </a:r>
            <a:r>
              <a:rPr lang="ko-KR" altLang="en-US" sz="900" b="1" dirty="0">
                <a:solidFill>
                  <a:schemeClr val="bg1"/>
                </a:solidFill>
                <a:latin typeface="Arial" panose="020B0604020202020204" pitchFamily="34" charset="0"/>
                <a:cs typeface="Arial" panose="020B0604020202020204" pitchFamily="34" charset="0"/>
              </a:rPr>
              <a:t>공통</a:t>
            </a:r>
          </a:p>
        </p:txBody>
      </p:sp>
      <p:sp>
        <p:nvSpPr>
          <p:cNvPr id="13" name="직사각형 12">
            <a:extLst>
              <a:ext uri="{FF2B5EF4-FFF2-40B4-BE49-F238E27FC236}">
                <a16:creationId xmlns:a16="http://schemas.microsoft.com/office/drawing/2014/main" id="{60909A33-A61F-4765-BFE1-2048AF1D1584}"/>
              </a:ext>
            </a:extLst>
          </p:cNvPr>
          <p:cNvSpPr/>
          <p:nvPr/>
        </p:nvSpPr>
        <p:spPr>
          <a:xfrm>
            <a:off x="5202769" y="2753008"/>
            <a:ext cx="910341" cy="165088"/>
          </a:xfrm>
          <a:prstGeom prst="rect">
            <a:avLst/>
          </a:prstGeom>
          <a:solidFill>
            <a:srgbClr val="00338D"/>
          </a:solidFill>
          <a:ln w="635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altLang="ko-KR" sz="900" b="1" dirty="0">
                <a:solidFill>
                  <a:schemeClr val="bg1"/>
                </a:solidFill>
                <a:latin typeface="Arial" panose="020B0604020202020204" pitchFamily="34" charset="0"/>
                <a:cs typeface="Arial" panose="020B0604020202020204" pitchFamily="34" charset="0"/>
              </a:rPr>
              <a:t>Case 1,2</a:t>
            </a:r>
            <a:endParaRPr lang="ko-KR" altLang="en-US" sz="900"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446126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제목 2">
            <a:extLst>
              <a:ext uri="{FF2B5EF4-FFF2-40B4-BE49-F238E27FC236}">
                <a16:creationId xmlns:a16="http://schemas.microsoft.com/office/drawing/2014/main" id="{EC31AAB1-348F-4B38-BBAE-3ED466156B32}"/>
              </a:ext>
            </a:extLst>
          </p:cNvPr>
          <p:cNvSpPr txBox="1">
            <a:spLocks/>
          </p:cNvSpPr>
          <p:nvPr/>
        </p:nvSpPr>
        <p:spPr>
          <a:xfrm>
            <a:off x="399665" y="496343"/>
            <a:ext cx="8591450" cy="586535"/>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4400" b="1" dirty="0">
                <a:solidFill>
                  <a:srgbClr val="00338D"/>
                </a:solidFill>
                <a:latin typeface="KPMG Extralight" panose="020B0303030202040204" pitchFamily="34" charset="0"/>
              </a:rPr>
              <a:t>Major</a:t>
            </a:r>
            <a:r>
              <a:rPr lang="ko-KR" altLang="en-US" sz="4400" b="1" dirty="0">
                <a:solidFill>
                  <a:srgbClr val="00338D"/>
                </a:solidFill>
                <a:latin typeface="KPMG Extralight" panose="020B0303030202040204" pitchFamily="34" charset="0"/>
              </a:rPr>
              <a:t> </a:t>
            </a:r>
            <a:r>
              <a:rPr lang="en-US" altLang="ko-KR" sz="4400" b="1" dirty="0">
                <a:solidFill>
                  <a:srgbClr val="00338D"/>
                </a:solidFill>
                <a:latin typeface="KPMG Extralight" panose="020B0303030202040204" pitchFamily="34" charset="0"/>
              </a:rPr>
              <a:t>Assumptions (17/17)</a:t>
            </a:r>
          </a:p>
        </p:txBody>
      </p:sp>
      <p:sp>
        <p:nvSpPr>
          <p:cNvPr id="10" name="제목 2">
            <a:extLst>
              <a:ext uri="{FF2B5EF4-FFF2-40B4-BE49-F238E27FC236}">
                <a16:creationId xmlns:a16="http://schemas.microsoft.com/office/drawing/2014/main" id="{3C3ECB29-B165-4523-8AEA-B139D1820DD2}"/>
              </a:ext>
            </a:extLst>
          </p:cNvPr>
          <p:cNvSpPr txBox="1">
            <a:spLocks/>
          </p:cNvSpPr>
          <p:nvPr/>
        </p:nvSpPr>
        <p:spPr>
          <a:xfrm>
            <a:off x="399665" y="227197"/>
            <a:ext cx="8591450" cy="273424"/>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2500" b="1">
                <a:solidFill>
                  <a:srgbClr val="00338D"/>
                </a:solidFill>
                <a:latin typeface="KPMG Extralight" panose="020B0303030202040204" pitchFamily="34" charset="0"/>
              </a:rPr>
              <a:t>Assumptions &amp; Results</a:t>
            </a:r>
          </a:p>
        </p:txBody>
      </p:sp>
      <p:sp>
        <p:nvSpPr>
          <p:cNvPr id="23" name="Rectangle 41">
            <a:extLst>
              <a:ext uri="{FF2B5EF4-FFF2-40B4-BE49-F238E27FC236}">
                <a16:creationId xmlns:a16="http://schemas.microsoft.com/office/drawing/2014/main" id="{93D674CF-A236-4C36-856E-A809C9B90530}"/>
              </a:ext>
            </a:extLst>
          </p:cNvPr>
          <p:cNvSpPr>
            <a:spLocks noChangeArrowheads="1"/>
          </p:cNvSpPr>
          <p:nvPr/>
        </p:nvSpPr>
        <p:spPr bwMode="auto">
          <a:xfrm>
            <a:off x="495300" y="1099709"/>
            <a:ext cx="3763131" cy="360000"/>
          </a:xfrm>
          <a:prstGeom prst="rect">
            <a:avLst/>
          </a:prstGeom>
          <a:noFill/>
          <a:ln w="9525">
            <a:noFill/>
            <a:miter lim="800000"/>
            <a:headEnd/>
            <a:tailEnd/>
          </a:ln>
        </p:spPr>
        <p:txBody>
          <a:bodyPr lIns="0" tIns="0" rIns="0" bIns="0" anchor="ctr"/>
          <a:lstStyle/>
          <a:p>
            <a:pPr fontAlgn="base">
              <a:lnSpc>
                <a:spcPct val="120000"/>
              </a:lnSpc>
              <a:spcBef>
                <a:spcPct val="0"/>
              </a:spcBef>
              <a:spcAft>
                <a:spcPct val="0"/>
              </a:spcAft>
            </a:pPr>
            <a:r>
              <a:rPr lang="ko-KR" altLang="en-US" sz="1200" b="1">
                <a:solidFill>
                  <a:srgbClr val="00338D"/>
                </a:solidFill>
                <a:latin typeface="Arial" panose="020B0604020202020204" pitchFamily="34" charset="0"/>
                <a:cs typeface="Arial" panose="020B0604020202020204" pitchFamily="34" charset="0"/>
              </a:rPr>
              <a:t>▌</a:t>
            </a:r>
            <a:r>
              <a:rPr lang="en-US" altLang="ko-KR" sz="1200" b="1">
                <a:solidFill>
                  <a:srgbClr val="00338D"/>
                </a:solidFill>
                <a:latin typeface="Arial" panose="020B0604020202020204" pitchFamily="34" charset="0"/>
                <a:cs typeface="Arial" panose="020B0604020202020204" pitchFamily="34" charset="0"/>
              </a:rPr>
              <a:t>Net Debt</a:t>
            </a:r>
            <a:endParaRPr lang="en-US" altLang="ko-KR" sz="1400" b="1">
              <a:solidFill>
                <a:srgbClr val="00338D"/>
              </a:solidFill>
              <a:latin typeface="Arial" panose="020B0604020202020204" pitchFamily="34" charset="0"/>
              <a:cs typeface="Arial" panose="020B0604020202020204" pitchFamily="34" charset="0"/>
            </a:endParaRPr>
          </a:p>
        </p:txBody>
      </p:sp>
      <p:graphicFrame>
        <p:nvGraphicFramePr>
          <p:cNvPr id="11" name="표 10">
            <a:extLst>
              <a:ext uri="{FF2B5EF4-FFF2-40B4-BE49-F238E27FC236}">
                <a16:creationId xmlns:a16="http://schemas.microsoft.com/office/drawing/2014/main" id="{42D008E6-EA37-4886-8A4F-25D92116CF65}"/>
              </a:ext>
            </a:extLst>
          </p:cNvPr>
          <p:cNvGraphicFramePr>
            <a:graphicFrameLocks noGrp="1"/>
          </p:cNvGraphicFramePr>
          <p:nvPr>
            <p:extLst>
              <p:ext uri="{D42A27DB-BD31-4B8C-83A1-F6EECF244321}">
                <p14:modId xmlns:p14="http://schemas.microsoft.com/office/powerpoint/2010/main" val="1712658057"/>
              </p:ext>
            </p:extLst>
          </p:nvPr>
        </p:nvGraphicFramePr>
        <p:xfrm>
          <a:off x="495300" y="1512638"/>
          <a:ext cx="8416589" cy="1154364"/>
        </p:xfrm>
        <a:graphic>
          <a:graphicData uri="http://schemas.openxmlformats.org/drawingml/2006/table">
            <a:tbl>
              <a:tblPr/>
              <a:tblGrid>
                <a:gridCol w="2340000">
                  <a:extLst>
                    <a:ext uri="{9D8B030D-6E8A-4147-A177-3AD203B41FA5}">
                      <a16:colId xmlns:a16="http://schemas.microsoft.com/office/drawing/2014/main" val="3908774361"/>
                    </a:ext>
                  </a:extLst>
                </a:gridCol>
                <a:gridCol w="1036589">
                  <a:extLst>
                    <a:ext uri="{9D8B030D-6E8A-4147-A177-3AD203B41FA5}">
                      <a16:colId xmlns:a16="http://schemas.microsoft.com/office/drawing/2014/main" val="3870105182"/>
                    </a:ext>
                  </a:extLst>
                </a:gridCol>
                <a:gridCol w="5040000">
                  <a:extLst>
                    <a:ext uri="{9D8B030D-6E8A-4147-A177-3AD203B41FA5}">
                      <a16:colId xmlns:a16="http://schemas.microsoft.com/office/drawing/2014/main" val="2528425381"/>
                    </a:ext>
                  </a:extLst>
                </a:gridCol>
              </a:tblGrid>
              <a:tr h="192394">
                <a:tc>
                  <a:txBody>
                    <a:bodyPr/>
                    <a:lstStyle/>
                    <a:p>
                      <a:pPr algn="l" fontAlgn="ctr"/>
                      <a:r>
                        <a:rPr lang="en-US" altLang="ko-KR"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a:t>
                      </a:r>
                      <a:r>
                        <a:rPr lang="ko-KR" altLang="en-US"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단위</a:t>
                      </a:r>
                      <a:r>
                        <a:rPr lang="en-US" altLang="ko-KR"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r>
                        <a:rPr lang="ko-KR" altLang="en-US"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백만원</a:t>
                      </a:r>
                      <a:r>
                        <a:rPr lang="en-US" altLang="ko-KR"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ko-KR" altLang="en-US"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금액</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altLang="ko-KR"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Description</a:t>
                      </a:r>
                      <a:endParaRPr lang="ko-KR" altLang="en-US"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extLst>
                  <a:ext uri="{0D108BD9-81ED-4DB2-BD59-A6C34878D82A}">
                    <a16:rowId xmlns:a16="http://schemas.microsoft.com/office/drawing/2014/main" val="3590381507"/>
                  </a:ext>
                </a:extLst>
              </a:tr>
              <a:tr h="192394">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이자부부채</a:t>
                      </a: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r>
                        <a:rPr 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IBD)</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5,763</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marL="271463" indent="-177800" algn="l" fontAlgn="ctr">
                        <a:buFont typeface="Wingdings" panose="05000000000000000000" pitchFamily="2" charset="2"/>
                        <a:buChar char="§"/>
                      </a:pP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2022</a:t>
                      </a: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년 </a:t>
                      </a: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a:t>
                      </a: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월말 기준 산업은행</a:t>
                      </a: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우리은행 차입금 잔액에 해당됨</a:t>
                      </a:r>
                      <a:endPar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extLst>
                  <a:ext uri="{0D108BD9-81ED-4DB2-BD59-A6C34878D82A}">
                    <a16:rowId xmlns:a16="http://schemas.microsoft.com/office/drawing/2014/main" val="489750913"/>
                  </a:ext>
                </a:extLst>
              </a:tr>
              <a:tr h="192394">
                <a:tc>
                  <a:txBody>
                    <a:bodyPr/>
                    <a:lstStyle/>
                    <a:p>
                      <a:pPr algn="l" fontAlgn="ctr"/>
                      <a:r>
                        <a:rPr 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Debt-like Items</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777</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marL="266700" indent="-174625" algn="l" fontAlgn="ctr">
                        <a:buFont typeface="Wingdings" panose="05000000000000000000" pitchFamily="2" charset="2"/>
                        <a:buChar char="§"/>
                      </a:pP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2022</a:t>
                      </a: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년 </a:t>
                      </a: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a:t>
                      </a: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월말 기준 </a:t>
                      </a:r>
                      <a:r>
                        <a:rPr lang="ko-KR" altLang="en-US" sz="900" b="0" i="0" u="none" strike="noStrike" err="1">
                          <a:solidFill>
                            <a:srgbClr val="000000"/>
                          </a:solidFill>
                          <a:effectLst/>
                          <a:latin typeface="Arial" panose="020B0604020202020204" pitchFamily="34" charset="0"/>
                          <a:ea typeface="맑은 고딕" panose="020B0503020000020004" pitchFamily="50" charset="-127"/>
                          <a:cs typeface="Arial" panose="020B0604020202020204" pitchFamily="34" charset="0"/>
                        </a:rPr>
                        <a:t>본지사</a:t>
                      </a: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채무 약 </a:t>
                      </a: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18.7</a:t>
                      </a: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억원 中 상환 의무 금액 약 </a:t>
                      </a: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7.7</a:t>
                      </a: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억원에 해당됨</a:t>
                      </a:r>
                      <a:endPar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extLst>
                  <a:ext uri="{0D108BD9-81ED-4DB2-BD59-A6C34878D82A}">
                    <a16:rowId xmlns:a16="http://schemas.microsoft.com/office/drawing/2014/main" val="3608356489"/>
                  </a:ext>
                </a:extLst>
              </a:tr>
              <a:tr h="192394">
                <a:tc>
                  <a:txBody>
                    <a:bodyPr/>
                    <a:lstStyle/>
                    <a:p>
                      <a:pPr algn="l" fontAlgn="ctr"/>
                      <a:r>
                        <a:rPr lang="ko-KR" altLang="en-US" sz="900" b="0" i="0" u="none" strike="noStrike" err="1">
                          <a:solidFill>
                            <a:srgbClr val="000000"/>
                          </a:solidFill>
                          <a:effectLst/>
                          <a:latin typeface="Arial" panose="020B0604020202020204" pitchFamily="34" charset="0"/>
                          <a:ea typeface="맑은 고딕" panose="020B0503020000020004" pitchFamily="50" charset="-127"/>
                          <a:cs typeface="Arial" panose="020B0604020202020204" pitchFamily="34" charset="0"/>
                        </a:rPr>
                        <a:t>현금및현금등가물</a:t>
                      </a: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r>
                        <a:rPr 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Cash and Equivalents)</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marL="266700" indent="-174625" algn="l" fontAlgn="ctr">
                        <a:buFont typeface="Wingdings" panose="05000000000000000000" pitchFamily="2" charset="2"/>
                        <a:buChar char="§"/>
                      </a:pP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2022</a:t>
                      </a: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년 </a:t>
                      </a: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a:t>
                      </a: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월말 기준 현금 및 보통예금 잔액에 해당됨</a:t>
                      </a:r>
                      <a:endPar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extLst>
                  <a:ext uri="{0D108BD9-81ED-4DB2-BD59-A6C34878D82A}">
                    <a16:rowId xmlns:a16="http://schemas.microsoft.com/office/drawing/2014/main" val="2175177717"/>
                  </a:ext>
                </a:extLst>
              </a:tr>
              <a:tr h="192394">
                <a:tc>
                  <a:txBody>
                    <a:bodyPr/>
                    <a:lstStyle/>
                    <a:p>
                      <a:pPr algn="l" fontAlgn="ctr"/>
                      <a:r>
                        <a:rPr 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Cash-like Items</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marL="92075" indent="0" algn="l" fontAlgn="ctr">
                        <a:buFont typeface="Wingdings" panose="05000000000000000000" pitchFamily="2" charset="2"/>
                        <a:buNone/>
                      </a:pPr>
                      <a:endPar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extLst>
                  <a:ext uri="{0D108BD9-81ED-4DB2-BD59-A6C34878D82A}">
                    <a16:rowId xmlns:a16="http://schemas.microsoft.com/office/drawing/2014/main" val="3932533944"/>
                  </a:ext>
                </a:extLst>
              </a:tr>
              <a:tr h="192394">
                <a:tc>
                  <a:txBody>
                    <a:bodyPr/>
                    <a:lstStyle/>
                    <a:p>
                      <a:pPr algn="l" fontAlgn="ctr"/>
                      <a:r>
                        <a:rPr lang="en-US"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Net Debt</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r"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6,539</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marL="171450" indent="-171450" algn="l" fontAlgn="ctr">
                        <a:buFont typeface="Wingdings" panose="05000000000000000000" pitchFamily="2" charset="2"/>
                        <a:buChar char="§"/>
                      </a:pPr>
                      <a:endParaRPr lang="en-US" altLang="ko-KR" sz="9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extLst>
                  <a:ext uri="{0D108BD9-81ED-4DB2-BD59-A6C34878D82A}">
                    <a16:rowId xmlns:a16="http://schemas.microsoft.com/office/drawing/2014/main" val="3238686606"/>
                  </a:ext>
                </a:extLst>
              </a:tr>
            </a:tbl>
          </a:graphicData>
        </a:graphic>
      </p:graphicFrame>
      <p:sp>
        <p:nvSpPr>
          <p:cNvPr id="12" name="Rectangle 41">
            <a:extLst>
              <a:ext uri="{FF2B5EF4-FFF2-40B4-BE49-F238E27FC236}">
                <a16:creationId xmlns:a16="http://schemas.microsoft.com/office/drawing/2014/main" id="{4F07B6DD-4214-423E-BBC0-0F74579D9E56}"/>
              </a:ext>
            </a:extLst>
          </p:cNvPr>
          <p:cNvSpPr>
            <a:spLocks noChangeArrowheads="1"/>
          </p:cNvSpPr>
          <p:nvPr/>
        </p:nvSpPr>
        <p:spPr bwMode="auto">
          <a:xfrm>
            <a:off x="495300" y="2916762"/>
            <a:ext cx="3763131" cy="360000"/>
          </a:xfrm>
          <a:prstGeom prst="rect">
            <a:avLst/>
          </a:prstGeom>
          <a:noFill/>
          <a:ln w="9525">
            <a:noFill/>
            <a:miter lim="800000"/>
            <a:headEnd/>
            <a:tailEnd/>
          </a:ln>
        </p:spPr>
        <p:txBody>
          <a:bodyPr lIns="0" tIns="0" rIns="0" bIns="0" anchor="ctr"/>
          <a:lstStyle/>
          <a:p>
            <a:pPr fontAlgn="base">
              <a:lnSpc>
                <a:spcPct val="120000"/>
              </a:lnSpc>
              <a:spcBef>
                <a:spcPct val="0"/>
              </a:spcBef>
              <a:spcAft>
                <a:spcPct val="0"/>
              </a:spcAft>
            </a:pPr>
            <a:r>
              <a:rPr lang="ko-KR" altLang="en-US" sz="1200" b="1">
                <a:solidFill>
                  <a:srgbClr val="00338D"/>
                </a:solidFill>
                <a:latin typeface="Arial" panose="020B0604020202020204" pitchFamily="34" charset="0"/>
                <a:cs typeface="Arial" panose="020B0604020202020204" pitchFamily="34" charset="0"/>
              </a:rPr>
              <a:t>▌</a:t>
            </a:r>
            <a:r>
              <a:rPr lang="en-US" altLang="ko-KR" sz="1200" b="1">
                <a:solidFill>
                  <a:srgbClr val="00338D"/>
                </a:solidFill>
                <a:latin typeface="Arial" panose="020B0604020202020204" pitchFamily="34" charset="0"/>
                <a:cs typeface="Arial" panose="020B0604020202020204" pitchFamily="34" charset="0"/>
              </a:rPr>
              <a:t>NOA</a:t>
            </a:r>
            <a:endParaRPr lang="en-US" altLang="ko-KR" sz="1400" b="1">
              <a:solidFill>
                <a:srgbClr val="00338D"/>
              </a:solidFill>
              <a:latin typeface="Arial" panose="020B0604020202020204" pitchFamily="34" charset="0"/>
              <a:cs typeface="Arial" panose="020B0604020202020204" pitchFamily="34" charset="0"/>
            </a:endParaRPr>
          </a:p>
        </p:txBody>
      </p:sp>
      <p:sp>
        <p:nvSpPr>
          <p:cNvPr id="15" name="직사각형 14">
            <a:extLst>
              <a:ext uri="{FF2B5EF4-FFF2-40B4-BE49-F238E27FC236}">
                <a16:creationId xmlns:a16="http://schemas.microsoft.com/office/drawing/2014/main" id="{DFF63D54-78CC-409B-9AC0-DEFA07A97525}"/>
              </a:ext>
            </a:extLst>
          </p:cNvPr>
          <p:cNvSpPr/>
          <p:nvPr/>
        </p:nvSpPr>
        <p:spPr>
          <a:xfrm>
            <a:off x="495299" y="3276763"/>
            <a:ext cx="8416589" cy="360000"/>
          </a:xfrm>
          <a:prstGeom prst="rect">
            <a:avLst/>
          </a:prstGeom>
          <a:noFill/>
          <a:ln w="635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54000" tIns="0" rIns="54000" bIns="0" rtlCol="0" anchor="t"/>
          <a:lstStyle/>
          <a:p>
            <a:r>
              <a:rPr lang="en-US" altLang="ko-KR" sz="900" dirty="0">
                <a:solidFill>
                  <a:schemeClr val="bg1"/>
                </a:solidFill>
              </a:rPr>
              <a:t>Dd</a:t>
            </a:r>
          </a:p>
          <a:p>
            <a:pPr marL="171450" indent="-171450">
              <a:buFont typeface="Wingdings" panose="05000000000000000000" pitchFamily="2" charset="2"/>
              <a:buChar char="§"/>
            </a:pPr>
            <a:r>
              <a:rPr kumimoji="0" lang="en-US" altLang="ko-KR" sz="10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2022</a:t>
            </a:r>
            <a:r>
              <a:rPr kumimoji="0" lang="ko-KR" altLang="en-US" sz="10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년 </a:t>
            </a:r>
            <a:r>
              <a:rPr kumimoji="0" lang="en-US" altLang="ko-KR" sz="10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6</a:t>
            </a:r>
            <a:r>
              <a:rPr kumimoji="0" lang="ko-KR" altLang="en-US" sz="10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월말 기준 해당 사업부의 비영업용자산은 존재하지 아니함</a:t>
            </a:r>
            <a:endParaRPr kumimoji="0" lang="en-US" altLang="ko-KR" sz="10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171450" indent="-171450">
              <a:buFont typeface="Wingdings" panose="05000000000000000000" pitchFamily="2" charset="2"/>
              <a:buChar char="§"/>
            </a:pPr>
            <a:endParaRPr lang="en-US" altLang="ko-KR" sz="900" b="1" dirty="0">
              <a:solidFill>
                <a:schemeClr val="tx1"/>
              </a:solidFill>
            </a:endParaRPr>
          </a:p>
          <a:p>
            <a:pPr marL="266700" indent="-171450">
              <a:buFont typeface="Wingdings" panose="05000000000000000000" pitchFamily="2" charset="2"/>
              <a:buChar char="ü"/>
            </a:pPr>
            <a:endParaRPr lang="ko-KR" altLang="en-US" sz="900" dirty="0">
              <a:solidFill>
                <a:schemeClr val="tx1"/>
              </a:solidFill>
              <a:latin typeface="Arial" panose="020B0604020202020204" pitchFamily="34" charset="0"/>
              <a:cs typeface="Arial" panose="020B0604020202020204" pitchFamily="34" charset="0"/>
            </a:endParaRPr>
          </a:p>
        </p:txBody>
      </p:sp>
      <p:sp>
        <p:nvSpPr>
          <p:cNvPr id="16" name="TextBox 15">
            <a:extLst>
              <a:ext uri="{FF2B5EF4-FFF2-40B4-BE49-F238E27FC236}">
                <a16:creationId xmlns:a16="http://schemas.microsoft.com/office/drawing/2014/main" id="{B9161168-4746-41DF-9D76-2D33848D0842}"/>
              </a:ext>
            </a:extLst>
          </p:cNvPr>
          <p:cNvSpPr txBox="1"/>
          <p:nvPr/>
        </p:nvSpPr>
        <p:spPr>
          <a:xfrm>
            <a:off x="4636670" y="1368016"/>
            <a:ext cx="4275218" cy="126364"/>
          </a:xfrm>
          <a:prstGeom prst="rect">
            <a:avLst/>
          </a:prstGeom>
          <a:noFill/>
        </p:spPr>
        <p:txBody>
          <a:bodyPr wrap="square" lIns="0" tIns="0" rIns="0" bIns="0" rtlCol="0">
            <a:spAutoFit/>
          </a:bodyPr>
          <a:lstStyle/>
          <a:p>
            <a:pPr algn="r"/>
            <a:r>
              <a:rPr lang="en-US" altLang="ko-KR" sz="800" dirty="0">
                <a:latin typeface="Arial" panose="020B0604020202020204" pitchFamily="34" charset="0"/>
                <a:ea typeface="+mj-ea"/>
                <a:cs typeface="Arial" panose="020B0604020202020204" pitchFamily="34" charset="0"/>
              </a:rPr>
              <a:t>(Source: </a:t>
            </a:r>
            <a:r>
              <a:rPr lang="ko-KR" altLang="en-US" sz="800" dirty="0">
                <a:latin typeface="Arial" panose="020B0604020202020204" pitchFamily="34" charset="0"/>
                <a:ea typeface="+mj-ea"/>
                <a:cs typeface="Arial" panose="020B0604020202020204" pitchFamily="34" charset="0"/>
              </a:rPr>
              <a:t>사업부 제시 자료</a:t>
            </a:r>
            <a:r>
              <a:rPr lang="en-US" altLang="ko-KR" sz="800" dirty="0">
                <a:latin typeface="Arial" panose="020B0604020202020204" pitchFamily="34" charset="0"/>
                <a:ea typeface="+mj-ea"/>
                <a:cs typeface="Arial" panose="020B0604020202020204" pitchFamily="34" charset="0"/>
              </a:rPr>
              <a:t>, KPMG Analysis)</a:t>
            </a:r>
          </a:p>
        </p:txBody>
      </p:sp>
    </p:spTree>
    <p:extLst>
      <p:ext uri="{BB962C8B-B14F-4D97-AF65-F5344CB8AC3E}">
        <p14:creationId xmlns:p14="http://schemas.microsoft.com/office/powerpoint/2010/main" val="25463112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au 7"/>
          <p:cNvGraphicFramePr>
            <a:graphicFrameLocks noGrp="1"/>
          </p:cNvGraphicFramePr>
          <p:nvPr>
            <p:extLst>
              <p:ext uri="{D42A27DB-BD31-4B8C-83A1-F6EECF244321}">
                <p14:modId xmlns:p14="http://schemas.microsoft.com/office/powerpoint/2010/main" val="2374335402"/>
              </p:ext>
            </p:extLst>
          </p:nvPr>
        </p:nvGraphicFramePr>
        <p:xfrm>
          <a:off x="4326288" y="1876892"/>
          <a:ext cx="4483355" cy="1998114"/>
        </p:xfrm>
        <a:graphic>
          <a:graphicData uri="http://schemas.openxmlformats.org/drawingml/2006/table">
            <a:tbl>
              <a:tblPr firstRow="1" bandRow="1">
                <a:tableStyleId>{5C22544A-7EE6-4342-B048-85BDC9FD1C3A}</a:tableStyleId>
              </a:tblPr>
              <a:tblGrid>
                <a:gridCol w="473426">
                  <a:extLst>
                    <a:ext uri="{9D8B030D-6E8A-4147-A177-3AD203B41FA5}">
                      <a16:colId xmlns:a16="http://schemas.microsoft.com/office/drawing/2014/main" val="20000"/>
                    </a:ext>
                  </a:extLst>
                </a:gridCol>
                <a:gridCol w="3559217">
                  <a:extLst>
                    <a:ext uri="{9D8B030D-6E8A-4147-A177-3AD203B41FA5}">
                      <a16:colId xmlns:a16="http://schemas.microsoft.com/office/drawing/2014/main" val="20001"/>
                    </a:ext>
                  </a:extLst>
                </a:gridCol>
                <a:gridCol w="450712">
                  <a:extLst>
                    <a:ext uri="{9D8B030D-6E8A-4147-A177-3AD203B41FA5}">
                      <a16:colId xmlns:a16="http://schemas.microsoft.com/office/drawing/2014/main" val="20002"/>
                    </a:ext>
                  </a:extLst>
                </a:gridCol>
              </a:tblGrid>
              <a:tr h="666038">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GB" sz="2200" b="0" kern="1200">
                          <a:solidFill>
                            <a:schemeClr val="accent1">
                              <a:lumMod val="40000"/>
                              <a:lumOff val="60000"/>
                            </a:schemeClr>
                          </a:solidFill>
                          <a:latin typeface="Arial" panose="020B0604020202020204" pitchFamily="34" charset="0"/>
                          <a:ea typeface="+mj-ea"/>
                          <a:cs typeface="Arial" panose="020B0604020202020204" pitchFamily="34" charset="0"/>
                        </a:rPr>
                        <a:t>1</a:t>
                      </a:r>
                    </a:p>
                  </a:txBody>
                  <a:tcPr marL="84406" marR="84406" marT="42203" marB="42203" anchor="ctr">
                    <a:lnL w="12700" cmpd="sng">
                      <a:noFill/>
                    </a:lnL>
                    <a:lnR w="12700" cmpd="sng">
                      <a:noFill/>
                    </a:lnR>
                    <a:lnT w="12700" cmpd="sng">
                      <a:noFill/>
                    </a:lnT>
                    <a:lnB w="285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algn="l" defTabSz="914400" rtl="0" eaLnBrk="1" latinLnBrk="1" hangingPunct="1"/>
                      <a:r>
                        <a:rPr lang="en-US" sz="1100" b="0" kern="1200">
                          <a:solidFill>
                            <a:schemeClr val="bg1">
                              <a:lumMod val="65000"/>
                            </a:schemeClr>
                          </a:solidFill>
                          <a:latin typeface="Arial" panose="020B0604020202020204" pitchFamily="34" charset="0"/>
                          <a:ea typeface="+mj-ea"/>
                          <a:cs typeface="Arial" panose="020B0604020202020204" pitchFamily="34" charset="0"/>
                        </a:rPr>
                        <a:t>Executive Summary</a:t>
                      </a:r>
                      <a:endParaRPr lang="en-GB" sz="1100" b="0" kern="1200">
                        <a:solidFill>
                          <a:schemeClr val="bg1">
                            <a:lumMod val="65000"/>
                          </a:schemeClr>
                        </a:solidFill>
                        <a:latin typeface="Arial" panose="020B0604020202020204" pitchFamily="34" charset="0"/>
                        <a:ea typeface="+mj-ea"/>
                        <a:cs typeface="Arial" panose="020B0604020202020204" pitchFamily="34" charset="0"/>
                      </a:endParaRPr>
                    </a:p>
                  </a:txBody>
                  <a:tcPr marL="33231" marR="0" marT="199385" marB="42203" anchor="ctr">
                    <a:lnL w="12700" cmpd="sng">
                      <a:noFill/>
                    </a:lnL>
                    <a:lnR w="12700" cmpd="sng">
                      <a:noFill/>
                    </a:lnR>
                    <a:lnT w="12700" cmpd="sng">
                      <a:noFill/>
                    </a:lnT>
                    <a:lnB w="285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1" hangingPunct="1"/>
                      <a:r>
                        <a:rPr lang="en-GB" sz="1100" b="0" kern="1200">
                          <a:solidFill>
                            <a:schemeClr val="bg1">
                              <a:lumMod val="65000"/>
                            </a:schemeClr>
                          </a:solidFill>
                          <a:latin typeface="Arial" panose="020B0604020202020204" pitchFamily="34" charset="0"/>
                          <a:ea typeface="+mj-ea"/>
                          <a:cs typeface="Arial" panose="020B0604020202020204" pitchFamily="34" charset="0"/>
                        </a:rPr>
                        <a:t>2</a:t>
                      </a:r>
                    </a:p>
                  </a:txBody>
                  <a:tcPr marL="84406" marR="84406" marT="199385" marB="42203" anchor="ctr">
                    <a:lnL w="12700" cmpd="sng">
                      <a:noFill/>
                    </a:lnL>
                    <a:lnR w="12700" cmpd="sng">
                      <a:noFill/>
                    </a:lnR>
                    <a:lnT w="12700" cmpd="sng">
                      <a:noFill/>
                    </a:lnT>
                    <a:lnB w="285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666038">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GB" sz="2200" b="0" kern="1200">
                          <a:solidFill>
                            <a:schemeClr val="accent1">
                              <a:lumMod val="40000"/>
                              <a:lumOff val="60000"/>
                            </a:schemeClr>
                          </a:solidFill>
                          <a:latin typeface="Arial" panose="020B0604020202020204" pitchFamily="34" charset="0"/>
                          <a:ea typeface="+mj-ea"/>
                          <a:cs typeface="Arial" panose="020B0604020202020204" pitchFamily="34" charset="0"/>
                        </a:rPr>
                        <a:t>2</a:t>
                      </a:r>
                    </a:p>
                  </a:txBody>
                  <a:tcPr marL="84406" marR="84406" marT="42203" marB="42203" anchor="ctr">
                    <a:lnL w="12700" cmpd="sng">
                      <a:noFill/>
                    </a:lnL>
                    <a:lnR w="12700" cmpd="sng">
                      <a:noFill/>
                    </a:lnR>
                    <a:lnT w="28575" cap="flat" cmpd="sng" algn="ctr">
                      <a:noFill/>
                      <a:prstDash val="sysDot"/>
                      <a:round/>
                      <a:headEnd type="none" w="med" len="med"/>
                      <a:tailEnd type="none" w="med" len="med"/>
                    </a:lnT>
                    <a:lnB w="285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algn="l" defTabSz="914400" rtl="0" eaLnBrk="1" latinLnBrk="1" hangingPunct="1"/>
                      <a:r>
                        <a:rPr lang="en-US" altLang="ko-KR" sz="1100" b="0" kern="1200">
                          <a:solidFill>
                            <a:schemeClr val="bg1">
                              <a:lumMod val="65000"/>
                            </a:schemeClr>
                          </a:solidFill>
                          <a:latin typeface="Arial" panose="020B0604020202020204" pitchFamily="34" charset="0"/>
                          <a:ea typeface="+mj-ea"/>
                          <a:cs typeface="Arial" panose="020B0604020202020204" pitchFamily="34" charset="0"/>
                        </a:rPr>
                        <a:t>Assumption &amp; Results</a:t>
                      </a:r>
                      <a:endParaRPr lang="en-GB" sz="1100" b="0" kern="1200">
                        <a:solidFill>
                          <a:schemeClr val="bg1">
                            <a:lumMod val="65000"/>
                          </a:schemeClr>
                        </a:solidFill>
                        <a:latin typeface="Arial" panose="020B0604020202020204" pitchFamily="34" charset="0"/>
                        <a:ea typeface="+mj-ea"/>
                        <a:cs typeface="Arial" panose="020B0604020202020204" pitchFamily="34" charset="0"/>
                      </a:endParaRPr>
                    </a:p>
                  </a:txBody>
                  <a:tcPr marL="33231" marR="0" marT="199385" marB="42203" anchor="ctr">
                    <a:lnL w="12700" cmpd="sng">
                      <a:noFill/>
                    </a:lnL>
                    <a:lnR w="12700" cmpd="sng">
                      <a:noFill/>
                    </a:lnR>
                    <a:lnT w="28575" cap="flat" cmpd="sng" algn="ctr">
                      <a:noFill/>
                      <a:prstDash val="sysDot"/>
                      <a:round/>
                      <a:headEnd type="none" w="med" len="med"/>
                      <a:tailEnd type="none" w="med" len="med"/>
                    </a:lnT>
                    <a:lnB w="285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1" hangingPunct="1"/>
                      <a:r>
                        <a:rPr lang="en-GB" sz="1100" b="0" kern="1200">
                          <a:solidFill>
                            <a:schemeClr val="bg1">
                              <a:lumMod val="65000"/>
                            </a:schemeClr>
                          </a:solidFill>
                          <a:latin typeface="Arial" panose="020B0604020202020204" pitchFamily="34" charset="0"/>
                          <a:ea typeface="+mj-ea"/>
                          <a:cs typeface="Arial" panose="020B0604020202020204" pitchFamily="34" charset="0"/>
                        </a:rPr>
                        <a:t>10</a:t>
                      </a:r>
                    </a:p>
                  </a:txBody>
                  <a:tcPr marL="84406" marR="84406" marT="199385" marB="42203" anchor="ctr">
                    <a:lnL w="12700" cmpd="sng">
                      <a:noFill/>
                    </a:lnL>
                    <a:lnR w="12700" cmpd="sng">
                      <a:noFill/>
                    </a:lnR>
                    <a:lnT w="28575" cap="flat" cmpd="sng" algn="ctr">
                      <a:noFill/>
                      <a:prstDash val="sysDot"/>
                      <a:round/>
                      <a:headEnd type="none" w="med" len="med"/>
                      <a:tailEnd type="none" w="med" len="med"/>
                    </a:lnT>
                    <a:lnB w="285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666038">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GB" altLang="ko-KR" sz="2200" b="0" kern="1200">
                          <a:solidFill>
                            <a:schemeClr val="accent3"/>
                          </a:solidFill>
                          <a:latin typeface="Arial" panose="020B0604020202020204" pitchFamily="34" charset="0"/>
                          <a:ea typeface="+mj-ea"/>
                          <a:cs typeface="Arial" panose="020B0604020202020204" pitchFamily="34" charset="0"/>
                        </a:rPr>
                        <a:t>3</a:t>
                      </a:r>
                    </a:p>
                  </a:txBody>
                  <a:tcPr marL="84406" marR="84406" marT="42203" marB="42203" anchor="ctr">
                    <a:lnL w="12700" cmpd="sng">
                      <a:noFill/>
                    </a:lnL>
                    <a:lnR w="12700" cmpd="sng">
                      <a:noFill/>
                    </a:lnR>
                    <a:lnT w="28575" cap="flat" cmpd="sng" algn="ctr">
                      <a:noFill/>
                      <a:prstDash val="sysDot"/>
                      <a:round/>
                      <a:headEnd type="none" w="med" len="med"/>
                      <a:tailEnd type="none" w="med" len="med"/>
                    </a:lnT>
                    <a:lnB w="285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algn="l" defTabSz="914400" rtl="0" eaLnBrk="1" latinLnBrk="1" hangingPunct="1"/>
                      <a:r>
                        <a:rPr lang="en-US" altLang="ko-KR" sz="1100" b="0" kern="1200">
                          <a:solidFill>
                            <a:schemeClr val="tx1"/>
                          </a:solidFill>
                          <a:latin typeface="Arial" panose="020B0604020202020204" pitchFamily="34" charset="0"/>
                          <a:ea typeface="+mj-ea"/>
                          <a:cs typeface="Arial" panose="020B0604020202020204" pitchFamily="34" charset="0"/>
                        </a:rPr>
                        <a:t>Appendices</a:t>
                      </a:r>
                    </a:p>
                  </a:txBody>
                  <a:tcPr marL="33231" marR="0" marT="199385" marB="42203" anchor="ctr">
                    <a:lnL w="12700" cmpd="sng">
                      <a:noFill/>
                    </a:lnL>
                    <a:lnR w="12700" cmpd="sng">
                      <a:noFill/>
                    </a:lnR>
                    <a:lnT w="28575" cap="flat" cmpd="sng" algn="ctr">
                      <a:noFill/>
                      <a:prstDash val="sysDot"/>
                      <a:round/>
                      <a:headEnd type="none" w="med" len="med"/>
                      <a:tailEnd type="none" w="med" len="med"/>
                    </a:lnT>
                    <a:lnB w="285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1" hangingPunct="1"/>
                      <a:r>
                        <a:rPr lang="en-GB" sz="1100" b="0" kern="1200">
                          <a:solidFill>
                            <a:schemeClr val="tx1"/>
                          </a:solidFill>
                          <a:latin typeface="Arial" panose="020B0604020202020204" pitchFamily="34" charset="0"/>
                          <a:ea typeface="+mj-ea"/>
                          <a:cs typeface="Arial" panose="020B0604020202020204" pitchFamily="34" charset="0"/>
                        </a:rPr>
                        <a:t>26</a:t>
                      </a:r>
                    </a:p>
                  </a:txBody>
                  <a:tcPr marL="84406" marR="84406" marT="199385" marB="42203" anchor="ctr">
                    <a:lnL w="12700" cmpd="sng">
                      <a:noFill/>
                    </a:lnL>
                    <a:lnR w="12700" cmpd="sng">
                      <a:noFill/>
                    </a:lnR>
                    <a:lnT w="28575" cap="flat" cmpd="sng" algn="ctr">
                      <a:noFill/>
                      <a:prstDash val="sysDot"/>
                      <a:round/>
                      <a:headEnd type="none" w="med" len="med"/>
                      <a:tailEnd type="none" w="med" len="med"/>
                    </a:lnT>
                    <a:lnB w="285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32991344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3" name="차트 32">
            <a:extLst>
              <a:ext uri="{FF2B5EF4-FFF2-40B4-BE49-F238E27FC236}">
                <a16:creationId xmlns:a16="http://schemas.microsoft.com/office/drawing/2014/main" id="{00000000-0008-0000-0400-000031000000}"/>
              </a:ext>
            </a:extLst>
          </p:cNvPr>
          <p:cNvGraphicFramePr>
            <a:graphicFrameLocks/>
          </p:cNvGraphicFramePr>
          <p:nvPr>
            <p:extLst>
              <p:ext uri="{D42A27DB-BD31-4B8C-83A1-F6EECF244321}">
                <p14:modId xmlns:p14="http://schemas.microsoft.com/office/powerpoint/2010/main" val="86016366"/>
              </p:ext>
            </p:extLst>
          </p:nvPr>
        </p:nvGraphicFramePr>
        <p:xfrm>
          <a:off x="414729" y="1560306"/>
          <a:ext cx="4930395" cy="4339360"/>
        </p:xfrm>
        <a:graphic>
          <a:graphicData uri="http://schemas.openxmlformats.org/drawingml/2006/chart">
            <c:chart xmlns:c="http://schemas.openxmlformats.org/drawingml/2006/chart" xmlns:r="http://schemas.openxmlformats.org/officeDocument/2006/relationships" r:id="rId2"/>
          </a:graphicData>
        </a:graphic>
      </p:graphicFrame>
      <p:sp>
        <p:nvSpPr>
          <p:cNvPr id="32" name="직사각형 31">
            <a:extLst>
              <a:ext uri="{FF2B5EF4-FFF2-40B4-BE49-F238E27FC236}">
                <a16:creationId xmlns:a16="http://schemas.microsoft.com/office/drawing/2014/main" id="{4B254FE1-33F4-4849-AD48-5D5C9C44346B}"/>
              </a:ext>
            </a:extLst>
          </p:cNvPr>
          <p:cNvSpPr/>
          <p:nvPr/>
        </p:nvSpPr>
        <p:spPr>
          <a:xfrm>
            <a:off x="2101041" y="1560306"/>
            <a:ext cx="2340000" cy="4138458"/>
          </a:xfrm>
          <a:prstGeom prst="rect">
            <a:avLst/>
          </a:prstGeom>
          <a:solidFill>
            <a:srgbClr val="EAAA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lang="ko-KR" altLang="en-US" dirty="0">
              <a:latin typeface="Arial" panose="020B0604020202020204" pitchFamily="34" charset="0"/>
              <a:cs typeface="Arial" panose="020B0604020202020204" pitchFamily="34" charset="0"/>
            </a:endParaRPr>
          </a:p>
        </p:txBody>
      </p:sp>
      <p:grpSp>
        <p:nvGrpSpPr>
          <p:cNvPr id="36" name="그룹 35">
            <a:extLst>
              <a:ext uri="{FF2B5EF4-FFF2-40B4-BE49-F238E27FC236}">
                <a16:creationId xmlns:a16="http://schemas.microsoft.com/office/drawing/2014/main" id="{4588D6DE-B037-4A5E-A91E-1F19AD16CE36}"/>
              </a:ext>
            </a:extLst>
          </p:cNvPr>
          <p:cNvGrpSpPr/>
          <p:nvPr/>
        </p:nvGrpSpPr>
        <p:grpSpPr>
          <a:xfrm>
            <a:off x="5465503" y="1714207"/>
            <a:ext cx="4090283" cy="1144863"/>
            <a:chOff x="5904671" y="1973911"/>
            <a:chExt cx="3516430" cy="1240267"/>
          </a:xfrm>
        </p:grpSpPr>
        <p:sp>
          <p:nvSpPr>
            <p:cNvPr id="37" name="TextBox 36">
              <a:extLst>
                <a:ext uri="{FF2B5EF4-FFF2-40B4-BE49-F238E27FC236}">
                  <a16:creationId xmlns:a16="http://schemas.microsoft.com/office/drawing/2014/main" id="{ABCBEBD6-CE2D-41BA-ACB5-AB9281DEBB18}"/>
                </a:ext>
              </a:extLst>
            </p:cNvPr>
            <p:cNvSpPr txBox="1"/>
            <p:nvPr/>
          </p:nvSpPr>
          <p:spPr>
            <a:xfrm>
              <a:off x="6001101" y="2181420"/>
              <a:ext cx="3420000" cy="1032758"/>
            </a:xfrm>
            <a:prstGeom prst="rect">
              <a:avLst/>
            </a:prstGeom>
            <a:noFill/>
          </p:spPr>
          <p:txBody>
            <a:bodyPr wrap="square" lIns="0" tIns="33231" rIns="0" bIns="33231" rtlCol="0">
              <a:spAutoFit/>
            </a:bodyPr>
            <a:lstStyle/>
            <a:p>
              <a:pPr marL="132926" indent="-132926" algn="just" latinLnBrk="1">
                <a:lnSpc>
                  <a:spcPct val="108000"/>
                </a:lnSpc>
                <a:buFont typeface="Wingdings" pitchFamily="2" charset="2"/>
                <a:buChar char="§"/>
              </a:pPr>
              <a:r>
                <a:rPr kumimoji="1" lang="ko-KR" altLang="en-US" sz="900" dirty="0">
                  <a:solidFill>
                    <a:srgbClr val="000000"/>
                  </a:solidFill>
                  <a:latin typeface="Arial" panose="020B0604020202020204" pitchFamily="34" charset="0"/>
                  <a:ea typeface="맑은 고딕" pitchFamily="50" charset="-127"/>
                  <a:cs typeface="Arial" panose="020B0604020202020204" pitchFamily="34" charset="0"/>
                </a:rPr>
                <a:t>자기자본가치에 영향을 미칠 수 있는 하기 주요 변수를 기준으로 </a:t>
              </a:r>
              <a:r>
                <a:rPr kumimoji="1" lang="en-US" altLang="ko-KR" sz="900" dirty="0">
                  <a:solidFill>
                    <a:srgbClr val="000000"/>
                  </a:solidFill>
                  <a:latin typeface="Arial" panose="020B0604020202020204" pitchFamily="34" charset="0"/>
                  <a:ea typeface="맑은 고딕" pitchFamily="50" charset="-127"/>
                  <a:cs typeface="Arial" panose="020B0604020202020204" pitchFamily="34" charset="0"/>
                </a:rPr>
                <a:t>Case</a:t>
              </a:r>
              <a:r>
                <a:rPr kumimoji="1" lang="ko-KR" altLang="en-US" sz="900" dirty="0">
                  <a:solidFill>
                    <a:srgbClr val="000000"/>
                  </a:solidFill>
                  <a:latin typeface="Arial" panose="020B0604020202020204" pitchFamily="34" charset="0"/>
                  <a:ea typeface="맑은 고딕" pitchFamily="50" charset="-127"/>
                  <a:cs typeface="Arial" panose="020B0604020202020204" pitchFamily="34" charset="0"/>
                </a:rPr>
                <a:t>를 구분하여 평가대상 사업부의 가치 추정</a:t>
              </a:r>
              <a:endParaRPr kumimoji="1" lang="en-US" altLang="ko-KR" sz="900" dirty="0">
                <a:solidFill>
                  <a:srgbClr val="000000"/>
                </a:solidFill>
                <a:latin typeface="Arial" panose="020B0604020202020204" pitchFamily="34" charset="0"/>
                <a:ea typeface="맑은 고딕" pitchFamily="50" charset="-127"/>
                <a:cs typeface="Arial" panose="020B0604020202020204" pitchFamily="34" charset="0"/>
              </a:endParaRPr>
            </a:p>
            <a:p>
              <a:pPr marL="132926" indent="-132926" algn="just" latinLnBrk="1">
                <a:lnSpc>
                  <a:spcPct val="108000"/>
                </a:lnSpc>
                <a:buFont typeface="Wingdings" pitchFamily="2" charset="2"/>
                <a:buChar char="§"/>
              </a:pPr>
              <a:r>
                <a:rPr kumimoji="1" lang="ko-KR" altLang="en-US" sz="900" dirty="0">
                  <a:solidFill>
                    <a:srgbClr val="000000"/>
                  </a:solidFill>
                  <a:latin typeface="Arial" panose="020B0604020202020204" pitchFamily="34" charset="0"/>
                  <a:ea typeface="맑은 고딕" pitchFamily="50" charset="-127"/>
                  <a:cs typeface="Arial" panose="020B0604020202020204" pitchFamily="34" charset="0"/>
                </a:rPr>
                <a:t>국내와 해외를 구분</a:t>
              </a:r>
              <a:r>
                <a:rPr kumimoji="1" lang="en-US" altLang="ko-KR" sz="900" dirty="0">
                  <a:solidFill>
                    <a:srgbClr val="000000"/>
                  </a:solidFill>
                  <a:latin typeface="Arial" panose="020B0604020202020204" pitchFamily="34" charset="0"/>
                  <a:ea typeface="맑은 고딕" pitchFamily="50" charset="-127"/>
                  <a:cs typeface="Arial" panose="020B0604020202020204" pitchFamily="34" charset="0"/>
                </a:rPr>
                <a:t>,</a:t>
              </a:r>
              <a:r>
                <a:rPr kumimoji="1" lang="ko-KR" altLang="en-US" sz="900" dirty="0">
                  <a:solidFill>
                    <a:srgbClr val="000000"/>
                  </a:solidFill>
                  <a:latin typeface="Arial" panose="020B0604020202020204" pitchFamily="34" charset="0"/>
                  <a:ea typeface="맑은 고딕" pitchFamily="50" charset="-127"/>
                  <a:cs typeface="Arial" panose="020B0604020202020204" pitchFamily="34" charset="0"/>
                </a:rPr>
                <a:t> 사업계획 상 시장점유율 및 삼성</a:t>
              </a:r>
              <a:r>
                <a:rPr kumimoji="1" lang="en-US" altLang="ko-KR" sz="900" dirty="0">
                  <a:solidFill>
                    <a:srgbClr val="000000"/>
                  </a:solidFill>
                  <a:latin typeface="Arial" panose="020B0604020202020204" pitchFamily="34" charset="0"/>
                  <a:ea typeface="맑은 고딕" pitchFamily="50" charset="-127"/>
                  <a:cs typeface="Arial" panose="020B0604020202020204" pitchFamily="34" charset="0"/>
                </a:rPr>
                <a:t>SDI</a:t>
              </a:r>
              <a:r>
                <a:rPr kumimoji="1" lang="ko-KR" altLang="en-US" sz="900" dirty="0">
                  <a:solidFill>
                    <a:srgbClr val="000000"/>
                  </a:solidFill>
                  <a:latin typeface="Arial" panose="020B0604020202020204" pitchFamily="34" charset="0"/>
                  <a:ea typeface="맑은 고딕" pitchFamily="50" charset="-127"/>
                  <a:cs typeface="Arial" panose="020B0604020202020204" pitchFamily="34" charset="0"/>
                </a:rPr>
                <a:t>의 해외진출시 요구 물량과 </a:t>
              </a:r>
              <a:r>
                <a:rPr kumimoji="1" lang="en-US" altLang="ko-KR" sz="900" dirty="0">
                  <a:solidFill>
                    <a:srgbClr val="000000"/>
                  </a:solidFill>
                  <a:latin typeface="Arial" panose="020B0604020202020204" pitchFamily="34" charset="0"/>
                  <a:ea typeface="맑은 고딕" pitchFamily="50" charset="-127"/>
                  <a:cs typeface="Arial" panose="020B0604020202020204" pitchFamily="34" charset="0"/>
                </a:rPr>
                <a:t>CDD </a:t>
              </a:r>
              <a:r>
                <a:rPr kumimoji="1" lang="ko-KR" altLang="en-US" sz="900" dirty="0">
                  <a:solidFill>
                    <a:srgbClr val="000000"/>
                  </a:solidFill>
                  <a:latin typeface="Arial" panose="020B0604020202020204" pitchFamily="34" charset="0"/>
                  <a:ea typeface="맑은 고딕" pitchFamily="50" charset="-127"/>
                  <a:cs typeface="Arial" panose="020B0604020202020204" pitchFamily="34" charset="0"/>
                </a:rPr>
                <a:t>추정 판매물량을 </a:t>
              </a:r>
              <a:r>
                <a:rPr kumimoji="1" lang="en-US" altLang="ko-KR" sz="900" dirty="0">
                  <a:solidFill>
                    <a:srgbClr val="000000"/>
                  </a:solidFill>
                  <a:latin typeface="Arial" panose="020B0604020202020204" pitchFamily="34" charset="0"/>
                  <a:ea typeface="맑은 고딕" pitchFamily="50" charset="-127"/>
                  <a:cs typeface="Arial" panose="020B0604020202020204" pitchFamily="34" charset="0"/>
                </a:rPr>
                <a:t>Case</a:t>
              </a:r>
              <a:r>
                <a:rPr kumimoji="1" lang="ko-KR" altLang="en-US" sz="900" dirty="0">
                  <a:solidFill>
                    <a:srgbClr val="000000"/>
                  </a:solidFill>
                  <a:latin typeface="Arial" panose="020B0604020202020204" pitchFamily="34" charset="0"/>
                  <a:ea typeface="맑은 고딕" pitchFamily="50" charset="-127"/>
                  <a:cs typeface="Arial" panose="020B0604020202020204" pitchFamily="34" charset="0"/>
                </a:rPr>
                <a:t>별로 반영하여 매출 </a:t>
              </a:r>
              <a:r>
                <a:rPr kumimoji="1" lang="en-US" altLang="ko-KR" sz="900" dirty="0">
                  <a:solidFill>
                    <a:srgbClr val="000000"/>
                  </a:solidFill>
                  <a:latin typeface="Arial" panose="020B0604020202020204" pitchFamily="34" charset="0"/>
                  <a:ea typeface="맑은 고딕" pitchFamily="50" charset="-127"/>
                  <a:cs typeface="Arial" panose="020B0604020202020204" pitchFamily="34" charset="0"/>
                </a:rPr>
                <a:t>Top-line </a:t>
              </a:r>
              <a:r>
                <a:rPr kumimoji="1" lang="ko-KR" altLang="en-US" sz="900" dirty="0">
                  <a:solidFill>
                    <a:srgbClr val="000000"/>
                  </a:solidFill>
                  <a:latin typeface="Arial" panose="020B0604020202020204" pitchFamily="34" charset="0"/>
                  <a:ea typeface="맑은 고딕" pitchFamily="50" charset="-127"/>
                  <a:cs typeface="Arial" panose="020B0604020202020204" pitchFamily="34" charset="0"/>
                </a:rPr>
                <a:t>추정치를 적용</a:t>
              </a:r>
              <a:endParaRPr kumimoji="1" lang="en-US" altLang="ko-KR" sz="900" dirty="0">
                <a:solidFill>
                  <a:srgbClr val="000000"/>
                </a:solidFill>
                <a:latin typeface="Arial" panose="020B0604020202020204" pitchFamily="34" charset="0"/>
                <a:ea typeface="맑은 고딕" pitchFamily="50" charset="-127"/>
                <a:cs typeface="Arial" panose="020B0604020202020204" pitchFamily="34" charset="0"/>
              </a:endParaRPr>
            </a:p>
            <a:p>
              <a:pPr marL="132926" indent="-132926" algn="just" latinLnBrk="1">
                <a:lnSpc>
                  <a:spcPct val="108000"/>
                </a:lnSpc>
                <a:buFont typeface="Wingdings" pitchFamily="2" charset="2"/>
                <a:buChar char="§"/>
              </a:pPr>
              <a:r>
                <a:rPr kumimoji="1" lang="ko-KR" altLang="en-US" sz="900" dirty="0">
                  <a:solidFill>
                    <a:srgbClr val="000000"/>
                  </a:solidFill>
                  <a:latin typeface="Arial" panose="020B0604020202020204" pitchFamily="34" charset="0"/>
                  <a:ea typeface="맑은 고딕" pitchFamily="50" charset="-127"/>
                  <a:cs typeface="Arial" panose="020B0604020202020204" pitchFamily="34" charset="0"/>
                </a:rPr>
                <a:t>할인율 및 영구성장률의 민감도에 따른 평가대상 사업부 가치의 범위 추정</a:t>
              </a:r>
              <a:endParaRPr kumimoji="1" lang="en-US" altLang="ko-KR" sz="900" dirty="0">
                <a:solidFill>
                  <a:srgbClr val="000000"/>
                </a:solidFill>
                <a:latin typeface="Arial" panose="020B0604020202020204" pitchFamily="34" charset="0"/>
                <a:ea typeface="맑은 고딕" pitchFamily="50" charset="-127"/>
                <a:cs typeface="Arial" panose="020B0604020202020204" pitchFamily="34" charset="0"/>
              </a:endParaRPr>
            </a:p>
          </p:txBody>
        </p:sp>
        <p:grpSp>
          <p:nvGrpSpPr>
            <p:cNvPr id="38" name="그룹 37">
              <a:extLst>
                <a:ext uri="{FF2B5EF4-FFF2-40B4-BE49-F238E27FC236}">
                  <a16:creationId xmlns:a16="http://schemas.microsoft.com/office/drawing/2014/main" id="{0385A25B-7903-4F21-AE80-EF7B2F36DC7C}"/>
                </a:ext>
              </a:extLst>
            </p:cNvPr>
            <p:cNvGrpSpPr/>
            <p:nvPr/>
          </p:nvGrpSpPr>
          <p:grpSpPr>
            <a:xfrm>
              <a:off x="5904671" y="1973911"/>
              <a:ext cx="2928125" cy="180000"/>
              <a:chOff x="5904671" y="1975893"/>
              <a:chExt cx="2928125" cy="180000"/>
            </a:xfrm>
          </p:grpSpPr>
          <p:sp>
            <p:nvSpPr>
              <p:cNvPr id="39" name="Rectangle 41">
                <a:extLst>
                  <a:ext uri="{FF2B5EF4-FFF2-40B4-BE49-F238E27FC236}">
                    <a16:creationId xmlns:a16="http://schemas.microsoft.com/office/drawing/2014/main" id="{2D839581-4CCA-443B-81BD-64200B0F94DF}"/>
                  </a:ext>
                </a:extLst>
              </p:cNvPr>
              <p:cNvSpPr>
                <a:spLocks noChangeArrowheads="1"/>
              </p:cNvSpPr>
              <p:nvPr/>
            </p:nvSpPr>
            <p:spPr bwMode="auto">
              <a:xfrm>
                <a:off x="5952796" y="1975893"/>
                <a:ext cx="2880000" cy="180000"/>
              </a:xfrm>
              <a:prstGeom prst="rect">
                <a:avLst/>
              </a:prstGeom>
              <a:noFill/>
              <a:ln w="9525">
                <a:noFill/>
                <a:miter lim="800000"/>
                <a:headEnd/>
                <a:tailEnd/>
              </a:ln>
            </p:spPr>
            <p:txBody>
              <a:bodyPr lIns="0" tIns="0" rIns="0" bIns="0" anchor="ctr"/>
              <a:lstStyle/>
              <a:p>
                <a:pPr marL="168524" fontAlgn="base">
                  <a:lnSpc>
                    <a:spcPct val="120000"/>
                  </a:lnSpc>
                  <a:spcBef>
                    <a:spcPct val="0"/>
                  </a:spcBef>
                  <a:spcAft>
                    <a:spcPct val="0"/>
                  </a:spcAft>
                </a:pPr>
                <a:r>
                  <a:rPr lang="ko-KR" altLang="en-US" sz="1000" b="1">
                    <a:solidFill>
                      <a:srgbClr val="00338D"/>
                    </a:solidFill>
                    <a:latin typeface="Arial" panose="020B0604020202020204" pitchFamily="34" charset="0"/>
                    <a:ea typeface="맑은 고딕" panose="020B0503020000020004" pitchFamily="50" charset="-127"/>
                    <a:cs typeface="Arial" panose="020B0604020202020204" pitchFamily="34" charset="0"/>
                  </a:rPr>
                  <a:t>현금흐름할인법 </a:t>
                </a:r>
                <a:r>
                  <a:rPr lang="en-US" altLang="ko-KR" sz="1000" b="1">
                    <a:solidFill>
                      <a:srgbClr val="00338D"/>
                    </a:solidFill>
                    <a:latin typeface="Arial" panose="020B0604020202020204" pitchFamily="34" charset="0"/>
                    <a:ea typeface="맑은 고딕" panose="020B0503020000020004" pitchFamily="50" charset="-127"/>
                    <a:cs typeface="Arial" panose="020B0604020202020204" pitchFamily="34" charset="0"/>
                  </a:rPr>
                  <a:t>(DCF</a:t>
                </a:r>
                <a:r>
                  <a:rPr lang="ko-KR" altLang="en-US" sz="1000" b="1">
                    <a:solidFill>
                      <a:srgbClr val="00338D"/>
                    </a:solidFill>
                    <a:latin typeface="Arial" panose="020B0604020202020204" pitchFamily="34" charset="0"/>
                    <a:ea typeface="맑은 고딕" panose="020B0503020000020004" pitchFamily="50" charset="-127"/>
                    <a:cs typeface="Arial" panose="020B0604020202020204" pitchFamily="34" charset="0"/>
                  </a:rPr>
                  <a:t>법</a:t>
                </a:r>
                <a:r>
                  <a:rPr lang="en-US" altLang="ko-KR" sz="1000" b="1">
                    <a:solidFill>
                      <a:srgbClr val="00338D"/>
                    </a:solidFill>
                    <a:latin typeface="Arial" panose="020B0604020202020204" pitchFamily="34" charset="0"/>
                    <a:ea typeface="맑은 고딕" panose="020B0503020000020004" pitchFamily="50" charset="-127"/>
                    <a:cs typeface="Arial" panose="020B0604020202020204" pitchFamily="34" charset="0"/>
                  </a:rPr>
                  <a:t>)</a:t>
                </a:r>
              </a:p>
            </p:txBody>
          </p:sp>
          <p:sp>
            <p:nvSpPr>
              <p:cNvPr id="40" name="Oval 10">
                <a:extLst>
                  <a:ext uri="{FF2B5EF4-FFF2-40B4-BE49-F238E27FC236}">
                    <a16:creationId xmlns:a16="http://schemas.microsoft.com/office/drawing/2014/main" id="{C4B189B6-D9D9-4913-BE72-5B4C90F5BE4C}"/>
                  </a:ext>
                </a:extLst>
              </p:cNvPr>
              <p:cNvSpPr/>
              <p:nvPr/>
            </p:nvSpPr>
            <p:spPr>
              <a:xfrm>
                <a:off x="5904671" y="1985351"/>
                <a:ext cx="157112" cy="161085"/>
              </a:xfrm>
              <a:prstGeom prst="ellipse">
                <a:avLst/>
              </a:prstGeom>
              <a:solidFill>
                <a:schemeClr val="accent3">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831" b="1">
                    <a:solidFill>
                      <a:schemeClr val="bg1"/>
                    </a:solidFill>
                    <a:latin typeface="Arial" panose="020B0604020202020204" pitchFamily="34" charset="0"/>
                    <a:cs typeface="Arial" panose="020B0604020202020204" pitchFamily="34" charset="0"/>
                  </a:rPr>
                  <a:t>1</a:t>
                </a:r>
                <a:endParaRPr lang="ko-KR" altLang="en-US" sz="831" b="1">
                  <a:solidFill>
                    <a:schemeClr val="bg1"/>
                  </a:solidFill>
                  <a:latin typeface="Arial" panose="020B0604020202020204" pitchFamily="34" charset="0"/>
                  <a:cs typeface="Arial" panose="020B0604020202020204" pitchFamily="34" charset="0"/>
                </a:endParaRPr>
              </a:p>
            </p:txBody>
          </p:sp>
        </p:grpSp>
      </p:grpSp>
      <p:grpSp>
        <p:nvGrpSpPr>
          <p:cNvPr id="43" name="그룹 42">
            <a:extLst>
              <a:ext uri="{FF2B5EF4-FFF2-40B4-BE49-F238E27FC236}">
                <a16:creationId xmlns:a16="http://schemas.microsoft.com/office/drawing/2014/main" id="{08042DBB-64EE-48BD-877C-5A101C140731}"/>
              </a:ext>
            </a:extLst>
          </p:cNvPr>
          <p:cNvGrpSpPr/>
          <p:nvPr/>
        </p:nvGrpSpPr>
        <p:grpSpPr>
          <a:xfrm>
            <a:off x="5465502" y="4240111"/>
            <a:ext cx="4090283" cy="1736582"/>
            <a:chOff x="5904671" y="2730409"/>
            <a:chExt cx="3605777" cy="1948970"/>
          </a:xfrm>
        </p:grpSpPr>
        <p:sp>
          <p:nvSpPr>
            <p:cNvPr id="48" name="TextBox 47">
              <a:extLst>
                <a:ext uri="{FF2B5EF4-FFF2-40B4-BE49-F238E27FC236}">
                  <a16:creationId xmlns:a16="http://schemas.microsoft.com/office/drawing/2014/main" id="{F5699BBF-2F62-4401-A834-881C9C1C732B}"/>
                </a:ext>
              </a:extLst>
            </p:cNvPr>
            <p:cNvSpPr txBox="1"/>
            <p:nvPr/>
          </p:nvSpPr>
          <p:spPr>
            <a:xfrm>
              <a:off x="6001101" y="2937920"/>
              <a:ext cx="3420000" cy="1741459"/>
            </a:xfrm>
            <a:prstGeom prst="rect">
              <a:avLst/>
            </a:prstGeom>
            <a:noFill/>
          </p:spPr>
          <p:txBody>
            <a:bodyPr wrap="square" lIns="0" tIns="33231" rIns="0" bIns="33231" rtlCol="0">
              <a:spAutoFit/>
            </a:bodyPr>
            <a:lstStyle/>
            <a:p>
              <a:pPr marL="132926" indent="-132926" algn="just" latinLnBrk="1">
                <a:lnSpc>
                  <a:spcPct val="108000"/>
                </a:lnSpc>
                <a:buFont typeface="Wingdings" pitchFamily="2" charset="2"/>
                <a:buChar char="§"/>
              </a:pPr>
              <a:r>
                <a:rPr kumimoji="1" lang="en-US" altLang="ko-KR" sz="900" b="1" dirty="0">
                  <a:solidFill>
                    <a:srgbClr val="000000"/>
                  </a:solidFill>
                  <a:latin typeface="Arial" panose="020B0604020202020204" pitchFamily="34" charset="0"/>
                  <a:ea typeface="+mj-ea"/>
                  <a:cs typeface="Arial" panose="020B0604020202020204" pitchFamily="34" charset="0"/>
                </a:rPr>
                <a:t>GPCM : </a:t>
              </a:r>
              <a:r>
                <a:rPr lang="ko-KR" altLang="en-US" sz="900" kern="0" dirty="0">
                  <a:solidFill>
                    <a:srgbClr val="000000"/>
                  </a:solidFill>
                  <a:latin typeface="Arial" panose="020B0604020202020204" pitchFamily="34" charset="0"/>
                  <a:ea typeface="+mj-ea"/>
                  <a:cs typeface="Arial" panose="020B0604020202020204" pitchFamily="34" charset="0"/>
                </a:rPr>
                <a:t>사업의 유사성</a:t>
              </a:r>
              <a:r>
                <a:rPr lang="en-US" altLang="ko-KR" sz="900" kern="0" dirty="0">
                  <a:solidFill>
                    <a:srgbClr val="000000"/>
                  </a:solidFill>
                  <a:latin typeface="Arial" panose="020B0604020202020204" pitchFamily="34" charset="0"/>
                  <a:ea typeface="+mj-ea"/>
                  <a:cs typeface="Arial" panose="020B0604020202020204" pitchFamily="34" charset="0"/>
                </a:rPr>
                <a:t>, </a:t>
              </a:r>
              <a:r>
                <a:rPr lang="ko-KR" altLang="en-US" sz="900" kern="0" dirty="0">
                  <a:solidFill>
                    <a:srgbClr val="000000"/>
                  </a:solidFill>
                  <a:latin typeface="Arial" panose="020B0604020202020204" pitchFamily="34" charset="0"/>
                  <a:ea typeface="+mj-ea"/>
                  <a:cs typeface="Arial" panose="020B0604020202020204" pitchFamily="34" charset="0"/>
                </a:rPr>
                <a:t>규모 등을 고려하여 최종적으로 국내 유사상장회사 </a:t>
              </a:r>
              <a:r>
                <a:rPr lang="en-US" altLang="ko-KR" sz="900" kern="0" dirty="0">
                  <a:solidFill>
                    <a:srgbClr val="000000"/>
                  </a:solidFill>
                  <a:latin typeface="Arial" panose="020B0604020202020204" pitchFamily="34" charset="0"/>
                  <a:ea typeface="+mj-ea"/>
                  <a:cs typeface="Arial" panose="020B0604020202020204" pitchFamily="34" charset="0"/>
                </a:rPr>
                <a:t>5</a:t>
              </a:r>
              <a:r>
                <a:rPr lang="ko-KR" altLang="en-US" sz="900" kern="0" dirty="0">
                  <a:solidFill>
                    <a:srgbClr val="000000"/>
                  </a:solidFill>
                  <a:latin typeface="Arial" panose="020B0604020202020204" pitchFamily="34" charset="0"/>
                  <a:ea typeface="+mj-ea"/>
                  <a:cs typeface="Arial" panose="020B0604020202020204" pitchFamily="34" charset="0"/>
                </a:rPr>
                <a:t>개를 선정한 뒤</a:t>
              </a:r>
              <a:r>
                <a:rPr lang="en-US" altLang="ko-KR" sz="900" kern="0" dirty="0">
                  <a:solidFill>
                    <a:srgbClr val="000000"/>
                  </a:solidFill>
                  <a:latin typeface="Arial" panose="020B0604020202020204" pitchFamily="34" charset="0"/>
                  <a:ea typeface="+mj-ea"/>
                  <a:cs typeface="Arial" panose="020B0604020202020204" pitchFamily="34" charset="0"/>
                </a:rPr>
                <a:t>, </a:t>
              </a:r>
              <a:r>
                <a:rPr lang="ko-KR" altLang="en-US" sz="900" kern="0" dirty="0">
                  <a:solidFill>
                    <a:srgbClr val="000000"/>
                  </a:solidFill>
                  <a:latin typeface="Arial" panose="020B0604020202020204" pitchFamily="34" charset="0"/>
                  <a:ea typeface="+mj-ea"/>
                  <a:cs typeface="Arial" panose="020B0604020202020204" pitchFamily="34" charset="0"/>
                </a:rPr>
                <a:t>이로부터 산출된 </a:t>
              </a:r>
              <a:r>
                <a:rPr lang="en-US" altLang="ko-KR" sz="900" kern="0" dirty="0">
                  <a:solidFill>
                    <a:srgbClr val="000000"/>
                  </a:solidFill>
                  <a:latin typeface="Arial" panose="020B0604020202020204" pitchFamily="34" charset="0"/>
                  <a:ea typeface="+mj-ea"/>
                  <a:cs typeface="Arial" panose="020B0604020202020204" pitchFamily="34" charset="0"/>
                </a:rPr>
                <a:t>EV/EBITDA Trading Multiple</a:t>
              </a:r>
              <a:r>
                <a:rPr lang="ko-KR" altLang="en-US" sz="900" kern="0" dirty="0">
                  <a:solidFill>
                    <a:srgbClr val="000000"/>
                  </a:solidFill>
                  <a:latin typeface="Arial" panose="020B0604020202020204" pitchFamily="34" charset="0"/>
                  <a:ea typeface="+mj-ea"/>
                  <a:cs typeface="Arial" panose="020B0604020202020204" pitchFamily="34" charset="0"/>
                </a:rPr>
                <a:t>을 대상 사업부 </a:t>
              </a:r>
              <a:r>
                <a:rPr lang="en-US" altLang="ko-KR" sz="900" kern="0" dirty="0">
                  <a:solidFill>
                    <a:srgbClr val="000000"/>
                  </a:solidFill>
                  <a:latin typeface="Arial" panose="020B0604020202020204" pitchFamily="34" charset="0"/>
                  <a:ea typeface="+mj-ea"/>
                  <a:cs typeface="Arial" panose="020B0604020202020204" pitchFamily="34" charset="0"/>
                </a:rPr>
                <a:t>2022</a:t>
              </a:r>
              <a:r>
                <a:rPr lang="ko-KR" altLang="en-US" sz="900" kern="0" dirty="0">
                  <a:solidFill>
                    <a:srgbClr val="000000"/>
                  </a:solidFill>
                  <a:latin typeface="Arial" panose="020B0604020202020204" pitchFamily="34" charset="0"/>
                  <a:ea typeface="+mj-ea"/>
                  <a:cs typeface="Arial" panose="020B0604020202020204" pitchFamily="34" charset="0"/>
                </a:rPr>
                <a:t>년 </a:t>
              </a:r>
              <a:r>
                <a:rPr lang="en-US" altLang="ko-KR" sz="900" kern="0" dirty="0">
                  <a:solidFill>
                    <a:srgbClr val="000000"/>
                  </a:solidFill>
                  <a:latin typeface="Arial" panose="020B0604020202020204" pitchFamily="34" charset="0"/>
                  <a:ea typeface="+mj-ea"/>
                  <a:cs typeface="Arial" panose="020B0604020202020204" pitchFamily="34" charset="0"/>
                </a:rPr>
                <a:t>6</a:t>
              </a:r>
              <a:r>
                <a:rPr lang="ko-KR" altLang="en-US" sz="900" kern="0" dirty="0">
                  <a:solidFill>
                    <a:srgbClr val="000000"/>
                  </a:solidFill>
                  <a:latin typeface="Arial" panose="020B0604020202020204" pitchFamily="34" charset="0"/>
                  <a:ea typeface="+mj-ea"/>
                  <a:cs typeface="Arial" panose="020B0604020202020204" pitchFamily="34" charset="0"/>
                </a:rPr>
                <a:t>월말 </a:t>
              </a:r>
              <a:r>
                <a:rPr lang="en-US" altLang="ko-KR" sz="900" kern="0" dirty="0">
                  <a:solidFill>
                    <a:srgbClr val="000000"/>
                  </a:solidFill>
                  <a:latin typeface="Arial" panose="020B0604020202020204" pitchFamily="34" charset="0"/>
                  <a:ea typeface="+mj-ea"/>
                  <a:cs typeface="Arial" panose="020B0604020202020204" pitchFamily="34" charset="0"/>
                </a:rPr>
                <a:t>LTM </a:t>
              </a:r>
              <a:r>
                <a:rPr lang="ko-KR" altLang="en-US" sz="900" kern="0" dirty="0">
                  <a:solidFill>
                    <a:srgbClr val="000000"/>
                  </a:solidFill>
                  <a:latin typeface="Arial" panose="020B0604020202020204" pitchFamily="34" charset="0"/>
                  <a:ea typeface="+mj-ea"/>
                  <a:cs typeface="Arial" panose="020B0604020202020204" pitchFamily="34" charset="0"/>
                </a:rPr>
                <a:t>기준 </a:t>
              </a:r>
              <a:r>
                <a:rPr lang="en-US" altLang="ko-KR" sz="900" kern="0" dirty="0">
                  <a:solidFill>
                    <a:srgbClr val="000000"/>
                  </a:solidFill>
                  <a:latin typeface="Arial" panose="020B0604020202020204" pitchFamily="34" charset="0"/>
                  <a:ea typeface="+mj-ea"/>
                  <a:cs typeface="Arial" panose="020B0604020202020204" pitchFamily="34" charset="0"/>
                </a:rPr>
                <a:t>EBITDA</a:t>
              </a:r>
              <a:r>
                <a:rPr lang="ko-KR" altLang="en-US" sz="900" kern="0" dirty="0">
                  <a:solidFill>
                    <a:srgbClr val="000000"/>
                  </a:solidFill>
                  <a:latin typeface="Arial" panose="020B0604020202020204" pitchFamily="34" charset="0"/>
                  <a:ea typeface="+mj-ea"/>
                  <a:cs typeface="Arial" panose="020B0604020202020204" pitchFamily="34" charset="0"/>
                </a:rPr>
                <a:t>에 적용한</a:t>
              </a:r>
              <a:r>
                <a:rPr lang="en-US" altLang="ko-KR" sz="900" kern="0" dirty="0">
                  <a:solidFill>
                    <a:srgbClr val="000000"/>
                  </a:solidFill>
                  <a:latin typeface="Arial" panose="020B0604020202020204" pitchFamily="34" charset="0"/>
                  <a:ea typeface="+mj-ea"/>
                  <a:cs typeface="Arial" panose="020B0604020202020204" pitchFamily="34" charset="0"/>
                </a:rPr>
                <a:t> </a:t>
              </a:r>
              <a:r>
                <a:rPr lang="ko-KR" altLang="en-US" sz="900" kern="0" dirty="0">
                  <a:solidFill>
                    <a:srgbClr val="000000"/>
                  </a:solidFill>
                  <a:latin typeface="Arial" panose="020B0604020202020204" pitchFamily="34" charset="0"/>
                  <a:ea typeface="+mj-ea"/>
                  <a:cs typeface="Arial" panose="020B0604020202020204" pitchFamily="34" charset="0"/>
                </a:rPr>
                <a:t>대상 사업부의 가치의 범위에</a:t>
              </a:r>
              <a:r>
                <a:rPr lang="en-US" altLang="ko-KR" sz="900" kern="0" dirty="0">
                  <a:solidFill>
                    <a:srgbClr val="000000"/>
                  </a:solidFill>
                  <a:latin typeface="Arial" panose="020B0604020202020204" pitchFamily="34" charset="0"/>
                  <a:ea typeface="+mj-ea"/>
                  <a:cs typeface="Arial" panose="020B0604020202020204" pitchFamily="34" charset="0"/>
                </a:rPr>
                <a:t> </a:t>
              </a:r>
              <a:r>
                <a:rPr lang="ko-KR" altLang="en-US" sz="900" kern="0" dirty="0">
                  <a:solidFill>
                    <a:srgbClr val="000000"/>
                  </a:solidFill>
                  <a:latin typeface="Arial" panose="020B0604020202020204" pitchFamily="34" charset="0"/>
                  <a:ea typeface="+mj-ea"/>
                  <a:cs typeface="Arial" panose="020B0604020202020204" pitchFamily="34" charset="0"/>
                </a:rPr>
                <a:t>해당함</a:t>
              </a:r>
              <a:r>
                <a:rPr kumimoji="1" lang="en-US" altLang="ko-KR" sz="900" dirty="0">
                  <a:solidFill>
                    <a:srgbClr val="000000"/>
                  </a:solidFill>
                  <a:latin typeface="Arial" panose="020B0604020202020204" pitchFamily="34" charset="0"/>
                  <a:ea typeface="+mj-ea"/>
                  <a:cs typeface="Arial" panose="020B0604020202020204" pitchFamily="34" charset="0"/>
                </a:rPr>
                <a:t> </a:t>
              </a:r>
              <a:r>
                <a:rPr lang="en-US" altLang="ko-KR" sz="900" kern="0" dirty="0">
                  <a:solidFill>
                    <a:srgbClr val="000000"/>
                  </a:solidFill>
                  <a:latin typeface="Arial" panose="020B0604020202020204" pitchFamily="34" charset="0"/>
                  <a:ea typeface="+mj-ea"/>
                  <a:cs typeface="Arial" panose="020B0604020202020204" pitchFamily="34" charset="0"/>
                </a:rPr>
                <a:t> </a:t>
              </a:r>
              <a:endParaRPr kumimoji="1" lang="en-US" altLang="ko-KR" sz="900" dirty="0">
                <a:solidFill>
                  <a:srgbClr val="000000"/>
                </a:solidFill>
                <a:latin typeface="Arial" panose="020B0604020202020204" pitchFamily="34" charset="0"/>
                <a:ea typeface="+mj-ea"/>
                <a:cs typeface="Arial" panose="020B0604020202020204" pitchFamily="34" charset="0"/>
              </a:endParaRPr>
            </a:p>
            <a:p>
              <a:pPr marL="132926" indent="-132926" algn="just" latinLnBrk="1">
                <a:lnSpc>
                  <a:spcPct val="108000"/>
                </a:lnSpc>
                <a:buFont typeface="Wingdings" pitchFamily="2" charset="2"/>
                <a:buChar char="§"/>
              </a:pPr>
              <a:r>
                <a:rPr kumimoji="1" lang="en-US" altLang="ko-KR" sz="900" b="1" dirty="0">
                  <a:solidFill>
                    <a:srgbClr val="000000"/>
                  </a:solidFill>
                  <a:latin typeface="Arial" panose="020B0604020202020204" pitchFamily="34" charset="0"/>
                  <a:ea typeface="+mj-ea"/>
                  <a:cs typeface="Arial" panose="020B0604020202020204" pitchFamily="34" charset="0"/>
                </a:rPr>
                <a:t>GTM : </a:t>
              </a:r>
              <a:r>
                <a:rPr lang="ko-KR" altLang="en-US" sz="900" kern="0" dirty="0">
                  <a:solidFill>
                    <a:srgbClr val="000000"/>
                  </a:solidFill>
                  <a:latin typeface="Arial" panose="020B0604020202020204" pitchFamily="34" charset="0"/>
                  <a:ea typeface="+mj-ea"/>
                  <a:cs typeface="Arial" panose="020B0604020202020204" pitchFamily="34" charset="0"/>
                </a:rPr>
                <a:t>사업의 유사성</a:t>
              </a:r>
              <a:r>
                <a:rPr lang="en-US" altLang="ko-KR" sz="900" kern="0" dirty="0">
                  <a:solidFill>
                    <a:srgbClr val="000000"/>
                  </a:solidFill>
                  <a:latin typeface="Arial" panose="020B0604020202020204" pitchFamily="34" charset="0"/>
                  <a:ea typeface="+mj-ea"/>
                  <a:cs typeface="Arial" panose="020B0604020202020204" pitchFamily="34" charset="0"/>
                </a:rPr>
                <a:t>, </a:t>
              </a:r>
              <a:r>
                <a:rPr lang="ko-KR" altLang="en-US" sz="900" kern="0" dirty="0">
                  <a:solidFill>
                    <a:srgbClr val="000000"/>
                  </a:solidFill>
                  <a:latin typeface="Arial" panose="020B0604020202020204" pitchFamily="34" charset="0"/>
                  <a:ea typeface="+mj-ea"/>
                  <a:cs typeface="Arial" panose="020B0604020202020204" pitchFamily="34" charset="0"/>
                </a:rPr>
                <a:t>규모</a:t>
              </a:r>
              <a:r>
                <a:rPr lang="en-US" altLang="ko-KR" sz="900" kern="0" dirty="0">
                  <a:solidFill>
                    <a:srgbClr val="000000"/>
                  </a:solidFill>
                  <a:latin typeface="Arial" panose="020B0604020202020204" pitchFamily="34" charset="0"/>
                  <a:ea typeface="+mj-ea"/>
                  <a:cs typeface="Arial" panose="020B0604020202020204" pitchFamily="34" charset="0"/>
                </a:rPr>
                <a:t>, </a:t>
              </a:r>
              <a:r>
                <a:rPr lang="ko-KR" altLang="en-US" sz="900" kern="0" dirty="0">
                  <a:solidFill>
                    <a:srgbClr val="000000"/>
                  </a:solidFill>
                  <a:latin typeface="Arial" panose="020B0604020202020204" pitchFamily="34" charset="0"/>
                  <a:ea typeface="+mj-ea"/>
                  <a:cs typeface="Arial" panose="020B0604020202020204" pitchFamily="34" charset="0"/>
                </a:rPr>
                <a:t>거래시기 등을 고려하여 최종적으로 국내 거래사례 </a:t>
              </a:r>
              <a:r>
                <a:rPr lang="en-US" altLang="ko-KR" sz="900" kern="0" dirty="0">
                  <a:solidFill>
                    <a:srgbClr val="000000"/>
                  </a:solidFill>
                  <a:latin typeface="Arial" panose="020B0604020202020204" pitchFamily="34" charset="0"/>
                  <a:ea typeface="+mj-ea"/>
                  <a:cs typeface="Arial" panose="020B0604020202020204" pitchFamily="34" charset="0"/>
                </a:rPr>
                <a:t>5</a:t>
              </a:r>
              <a:r>
                <a:rPr lang="ko-KR" altLang="en-US" sz="900" kern="0" dirty="0">
                  <a:solidFill>
                    <a:srgbClr val="000000"/>
                  </a:solidFill>
                  <a:latin typeface="Arial" panose="020B0604020202020204" pitchFamily="34" charset="0"/>
                  <a:ea typeface="+mj-ea"/>
                  <a:cs typeface="Arial" panose="020B0604020202020204" pitchFamily="34" charset="0"/>
                </a:rPr>
                <a:t>건을 선정한 뒤</a:t>
              </a:r>
              <a:r>
                <a:rPr lang="en-US" altLang="ko-KR" sz="900" kern="0" dirty="0">
                  <a:solidFill>
                    <a:srgbClr val="000000"/>
                  </a:solidFill>
                  <a:latin typeface="Arial" panose="020B0604020202020204" pitchFamily="34" charset="0"/>
                  <a:ea typeface="+mj-ea"/>
                  <a:cs typeface="Arial" panose="020B0604020202020204" pitchFamily="34" charset="0"/>
                </a:rPr>
                <a:t>, </a:t>
              </a:r>
              <a:r>
                <a:rPr lang="ko-KR" altLang="en-US" sz="900" kern="0" dirty="0">
                  <a:solidFill>
                    <a:srgbClr val="000000"/>
                  </a:solidFill>
                  <a:latin typeface="Arial" panose="020B0604020202020204" pitchFamily="34" charset="0"/>
                  <a:ea typeface="+mj-ea"/>
                  <a:cs typeface="Arial" panose="020B0604020202020204" pitchFamily="34" charset="0"/>
                </a:rPr>
                <a:t>이로부터 산출된 </a:t>
              </a:r>
              <a:r>
                <a:rPr lang="en-US" altLang="ko-KR" sz="900" kern="0" dirty="0">
                  <a:solidFill>
                    <a:srgbClr val="000000"/>
                  </a:solidFill>
                  <a:latin typeface="Arial" panose="020B0604020202020204" pitchFamily="34" charset="0"/>
                  <a:ea typeface="+mj-ea"/>
                  <a:cs typeface="Arial" panose="020B0604020202020204" pitchFamily="34" charset="0"/>
                </a:rPr>
                <a:t>EV/EBITDA Transaction Multiple</a:t>
              </a:r>
              <a:r>
                <a:rPr lang="ko-KR" altLang="en-US" sz="900" kern="0" dirty="0">
                  <a:solidFill>
                    <a:srgbClr val="000000"/>
                  </a:solidFill>
                  <a:latin typeface="Arial" panose="020B0604020202020204" pitchFamily="34" charset="0"/>
                  <a:ea typeface="+mj-ea"/>
                  <a:cs typeface="Arial" panose="020B0604020202020204" pitchFamily="34" charset="0"/>
                </a:rPr>
                <a:t>을 대상 사업부 </a:t>
              </a:r>
              <a:r>
                <a:rPr lang="en-US" altLang="ko-KR" sz="900" kern="0" dirty="0">
                  <a:solidFill>
                    <a:srgbClr val="000000"/>
                  </a:solidFill>
                  <a:latin typeface="Arial" panose="020B0604020202020204" pitchFamily="34" charset="0"/>
                  <a:ea typeface="+mj-ea"/>
                  <a:cs typeface="Arial" panose="020B0604020202020204" pitchFamily="34" charset="0"/>
                </a:rPr>
                <a:t>2022</a:t>
              </a:r>
              <a:r>
                <a:rPr lang="ko-KR" altLang="en-US" sz="900" kern="0" dirty="0">
                  <a:solidFill>
                    <a:srgbClr val="000000"/>
                  </a:solidFill>
                  <a:latin typeface="Arial" panose="020B0604020202020204" pitchFamily="34" charset="0"/>
                  <a:ea typeface="+mj-ea"/>
                  <a:cs typeface="Arial" panose="020B0604020202020204" pitchFamily="34" charset="0"/>
                </a:rPr>
                <a:t>년 </a:t>
              </a:r>
              <a:r>
                <a:rPr lang="en-US" altLang="ko-KR" sz="900" kern="0" dirty="0">
                  <a:solidFill>
                    <a:srgbClr val="000000"/>
                  </a:solidFill>
                  <a:latin typeface="Arial" panose="020B0604020202020204" pitchFamily="34" charset="0"/>
                  <a:ea typeface="+mj-ea"/>
                  <a:cs typeface="Arial" panose="020B0604020202020204" pitchFamily="34" charset="0"/>
                </a:rPr>
                <a:t>6</a:t>
              </a:r>
              <a:r>
                <a:rPr lang="ko-KR" altLang="en-US" sz="900" kern="0" dirty="0">
                  <a:solidFill>
                    <a:srgbClr val="000000"/>
                  </a:solidFill>
                  <a:latin typeface="Arial" panose="020B0604020202020204" pitchFamily="34" charset="0"/>
                  <a:ea typeface="+mj-ea"/>
                  <a:cs typeface="Arial" panose="020B0604020202020204" pitchFamily="34" charset="0"/>
                </a:rPr>
                <a:t>월말 </a:t>
              </a:r>
              <a:r>
                <a:rPr lang="en-US" altLang="ko-KR" sz="900" kern="0" dirty="0">
                  <a:solidFill>
                    <a:srgbClr val="000000"/>
                  </a:solidFill>
                  <a:latin typeface="Arial" panose="020B0604020202020204" pitchFamily="34" charset="0"/>
                  <a:ea typeface="+mj-ea"/>
                  <a:cs typeface="Arial" panose="020B0604020202020204" pitchFamily="34" charset="0"/>
                </a:rPr>
                <a:t>LTM </a:t>
              </a:r>
              <a:r>
                <a:rPr lang="ko-KR" altLang="en-US" sz="900" kern="0" dirty="0">
                  <a:solidFill>
                    <a:srgbClr val="000000"/>
                  </a:solidFill>
                  <a:latin typeface="Arial" panose="020B0604020202020204" pitchFamily="34" charset="0"/>
                  <a:ea typeface="+mj-ea"/>
                  <a:cs typeface="Arial" panose="020B0604020202020204" pitchFamily="34" charset="0"/>
                </a:rPr>
                <a:t>기준 </a:t>
              </a:r>
              <a:r>
                <a:rPr lang="en-US" altLang="ko-KR" sz="900" kern="0" dirty="0">
                  <a:solidFill>
                    <a:srgbClr val="000000"/>
                  </a:solidFill>
                  <a:latin typeface="Arial" panose="020B0604020202020204" pitchFamily="34" charset="0"/>
                  <a:ea typeface="+mj-ea"/>
                  <a:cs typeface="Arial" panose="020B0604020202020204" pitchFamily="34" charset="0"/>
                </a:rPr>
                <a:t>EBITDA</a:t>
              </a:r>
              <a:r>
                <a:rPr lang="ko-KR" altLang="en-US" sz="900" kern="0" dirty="0">
                  <a:solidFill>
                    <a:srgbClr val="000000"/>
                  </a:solidFill>
                  <a:latin typeface="Arial" panose="020B0604020202020204" pitchFamily="34" charset="0"/>
                  <a:ea typeface="+mj-ea"/>
                  <a:cs typeface="Arial" panose="020B0604020202020204" pitchFamily="34" charset="0"/>
                </a:rPr>
                <a:t>에 적용한</a:t>
              </a:r>
              <a:r>
                <a:rPr lang="en-US" altLang="ko-KR" sz="900" kern="0" dirty="0">
                  <a:solidFill>
                    <a:srgbClr val="000000"/>
                  </a:solidFill>
                  <a:latin typeface="Arial" panose="020B0604020202020204" pitchFamily="34" charset="0"/>
                  <a:ea typeface="+mj-ea"/>
                  <a:cs typeface="Arial" panose="020B0604020202020204" pitchFamily="34" charset="0"/>
                </a:rPr>
                <a:t> </a:t>
              </a:r>
              <a:r>
                <a:rPr lang="ko-KR" altLang="en-US" sz="900" kern="0" dirty="0">
                  <a:solidFill>
                    <a:srgbClr val="000000"/>
                  </a:solidFill>
                  <a:latin typeface="Arial" panose="020B0604020202020204" pitchFamily="34" charset="0"/>
                  <a:ea typeface="+mj-ea"/>
                  <a:cs typeface="Arial" panose="020B0604020202020204" pitchFamily="34" charset="0"/>
                </a:rPr>
                <a:t>대상 사업부의 가치의 범위</a:t>
              </a:r>
              <a:endParaRPr lang="en-US" altLang="ko-KR" sz="900" kern="0" dirty="0">
                <a:solidFill>
                  <a:srgbClr val="000000"/>
                </a:solidFill>
                <a:latin typeface="Arial" panose="020B0604020202020204" pitchFamily="34" charset="0"/>
                <a:ea typeface="+mj-ea"/>
                <a:cs typeface="Arial" panose="020B0604020202020204" pitchFamily="34" charset="0"/>
              </a:endParaRPr>
            </a:p>
            <a:p>
              <a:pPr marL="132926" indent="-132926" algn="just" latinLnBrk="1">
                <a:lnSpc>
                  <a:spcPct val="108000"/>
                </a:lnSpc>
                <a:buFont typeface="Wingdings" pitchFamily="2" charset="2"/>
                <a:buChar char="§"/>
              </a:pPr>
              <a:r>
                <a:rPr kumimoji="1" lang="ko-KR" altLang="en-US" sz="900" kern="0" dirty="0">
                  <a:solidFill>
                    <a:srgbClr val="000000"/>
                  </a:solidFill>
                  <a:latin typeface="Arial" panose="020B0604020202020204" pitchFamily="34" charset="0"/>
                  <a:ea typeface="+mj-ea"/>
                  <a:cs typeface="Arial" panose="020B0604020202020204" pitchFamily="34" charset="0"/>
                </a:rPr>
                <a:t>선정된 사례의 </a:t>
              </a:r>
              <a:r>
                <a:rPr kumimoji="1" lang="en-US" altLang="ko-KR" sz="900" kern="0" dirty="0">
                  <a:solidFill>
                    <a:srgbClr val="000000"/>
                  </a:solidFill>
                  <a:latin typeface="Arial" panose="020B0604020202020204" pitchFamily="34" charset="0"/>
                  <a:ea typeface="+mj-ea"/>
                  <a:cs typeface="Arial" panose="020B0604020202020204" pitchFamily="34" charset="0"/>
                </a:rPr>
                <a:t>Mean </a:t>
              </a:r>
              <a:r>
                <a:rPr kumimoji="1" lang="ko-KR" altLang="en-US" sz="900" kern="0" dirty="0">
                  <a:solidFill>
                    <a:srgbClr val="000000"/>
                  </a:solidFill>
                  <a:latin typeface="Arial" panose="020B0604020202020204" pitchFamily="34" charset="0"/>
                  <a:ea typeface="+mj-ea"/>
                  <a:cs typeface="Arial" panose="020B0604020202020204" pitchFamily="34" charset="0"/>
                </a:rPr>
                <a:t>값을 표기하되</a:t>
              </a:r>
              <a:r>
                <a:rPr kumimoji="1" lang="en-US" altLang="ko-KR" sz="900" kern="0" dirty="0">
                  <a:solidFill>
                    <a:srgbClr val="000000"/>
                  </a:solidFill>
                  <a:latin typeface="Arial" panose="020B0604020202020204" pitchFamily="34" charset="0"/>
                  <a:ea typeface="+mj-ea"/>
                  <a:cs typeface="Arial" panose="020B0604020202020204" pitchFamily="34" charset="0"/>
                </a:rPr>
                <a:t>, </a:t>
              </a:r>
              <a:r>
                <a:rPr kumimoji="1" lang="ko-KR" altLang="en-US" sz="900" kern="0" dirty="0">
                  <a:solidFill>
                    <a:srgbClr val="000000"/>
                  </a:solidFill>
                  <a:latin typeface="Arial" panose="020B0604020202020204" pitchFamily="34" charset="0"/>
                  <a:ea typeface="+mj-ea"/>
                  <a:cs typeface="Arial" panose="020B0604020202020204" pitchFamily="34" charset="0"/>
                </a:rPr>
                <a:t>개별사례 </a:t>
              </a:r>
              <a:r>
                <a:rPr kumimoji="1" lang="en-US" altLang="ko-KR" sz="900" kern="0" dirty="0">
                  <a:solidFill>
                    <a:srgbClr val="000000"/>
                  </a:solidFill>
                  <a:latin typeface="Arial" panose="020B0604020202020204" pitchFamily="34" charset="0"/>
                  <a:ea typeface="+mj-ea"/>
                  <a:cs typeface="Arial" panose="020B0604020202020204" pitchFamily="34" charset="0"/>
                </a:rPr>
                <a:t>Multiple</a:t>
              </a:r>
              <a:r>
                <a:rPr kumimoji="1" lang="ko-KR" altLang="en-US" sz="900" kern="0" dirty="0">
                  <a:solidFill>
                    <a:srgbClr val="000000"/>
                  </a:solidFill>
                  <a:latin typeface="Arial" panose="020B0604020202020204" pitchFamily="34" charset="0"/>
                  <a:ea typeface="+mj-ea"/>
                  <a:cs typeface="Arial" panose="020B0604020202020204" pitchFamily="34" charset="0"/>
                </a:rPr>
                <a:t>의 </a:t>
              </a:r>
              <a:r>
                <a:rPr kumimoji="1" lang="en-US" altLang="ko-KR" sz="900" kern="0" dirty="0">
                  <a:solidFill>
                    <a:srgbClr val="000000"/>
                  </a:solidFill>
                  <a:latin typeface="Arial" panose="020B0604020202020204" pitchFamily="34" charset="0"/>
                  <a:ea typeface="+mj-ea"/>
                  <a:cs typeface="Arial" panose="020B0604020202020204" pitchFamily="34" charset="0"/>
                </a:rPr>
                <a:t>Min, Max </a:t>
              </a:r>
              <a:r>
                <a:rPr kumimoji="1" lang="ko-KR" altLang="en-US" sz="900" kern="0" dirty="0">
                  <a:solidFill>
                    <a:srgbClr val="000000"/>
                  </a:solidFill>
                  <a:latin typeface="Arial" panose="020B0604020202020204" pitchFamily="34" charset="0"/>
                  <a:ea typeface="+mj-ea"/>
                  <a:cs typeface="Arial" panose="020B0604020202020204" pitchFamily="34" charset="0"/>
                </a:rPr>
                <a:t>값에 따른 평가대상 사업부의 가치의 범위 추정</a:t>
              </a:r>
              <a:endParaRPr kumimoji="1" lang="en-US" altLang="ko-KR" sz="800" dirty="0">
                <a:solidFill>
                  <a:srgbClr val="000000"/>
                </a:solidFill>
                <a:latin typeface="Arial" panose="020B0604020202020204" pitchFamily="34" charset="0"/>
                <a:ea typeface="+mj-ea"/>
                <a:cs typeface="Arial" panose="020B0604020202020204" pitchFamily="34" charset="0"/>
              </a:endParaRPr>
            </a:p>
          </p:txBody>
        </p:sp>
        <p:grpSp>
          <p:nvGrpSpPr>
            <p:cNvPr id="51" name="그룹 50">
              <a:extLst>
                <a:ext uri="{FF2B5EF4-FFF2-40B4-BE49-F238E27FC236}">
                  <a16:creationId xmlns:a16="http://schemas.microsoft.com/office/drawing/2014/main" id="{AFB92253-3482-4B32-9CF2-CFCE6E2FA840}"/>
                </a:ext>
              </a:extLst>
            </p:cNvPr>
            <p:cNvGrpSpPr/>
            <p:nvPr/>
          </p:nvGrpSpPr>
          <p:grpSpPr>
            <a:xfrm>
              <a:off x="5904671" y="2730409"/>
              <a:ext cx="3605777" cy="180000"/>
              <a:chOff x="5904671" y="2866152"/>
              <a:chExt cx="3605777" cy="180000"/>
            </a:xfrm>
          </p:grpSpPr>
          <p:sp>
            <p:nvSpPr>
              <p:cNvPr id="52" name="Rectangle 41">
                <a:extLst>
                  <a:ext uri="{FF2B5EF4-FFF2-40B4-BE49-F238E27FC236}">
                    <a16:creationId xmlns:a16="http://schemas.microsoft.com/office/drawing/2014/main" id="{FEF1F01E-F810-4573-A971-68015FE7F20B}"/>
                  </a:ext>
                </a:extLst>
              </p:cNvPr>
              <p:cNvSpPr>
                <a:spLocks noChangeArrowheads="1"/>
              </p:cNvSpPr>
              <p:nvPr/>
            </p:nvSpPr>
            <p:spPr bwMode="auto">
              <a:xfrm>
                <a:off x="5952796" y="2866152"/>
                <a:ext cx="3557652" cy="180000"/>
              </a:xfrm>
              <a:prstGeom prst="rect">
                <a:avLst/>
              </a:prstGeom>
              <a:noFill/>
              <a:ln w="9525">
                <a:noFill/>
                <a:miter lim="800000"/>
                <a:headEnd/>
                <a:tailEnd/>
              </a:ln>
            </p:spPr>
            <p:txBody>
              <a:bodyPr lIns="0" tIns="0" rIns="0" bIns="0" anchor="ctr"/>
              <a:lstStyle/>
              <a:p>
                <a:pPr marL="168524" fontAlgn="base">
                  <a:lnSpc>
                    <a:spcPct val="120000"/>
                  </a:lnSpc>
                  <a:spcBef>
                    <a:spcPct val="0"/>
                  </a:spcBef>
                  <a:spcAft>
                    <a:spcPct val="0"/>
                  </a:spcAft>
                </a:pPr>
                <a:r>
                  <a:rPr lang="ko-KR" altLang="en-US" sz="1000" b="1" dirty="0">
                    <a:solidFill>
                      <a:srgbClr val="00338D"/>
                    </a:solidFill>
                    <a:latin typeface="Arial" panose="020B0604020202020204" pitchFamily="34" charset="0"/>
                    <a:ea typeface="맑은 고딕" panose="020B0503020000020004" pitchFamily="50" charset="-127"/>
                    <a:cs typeface="Arial" panose="020B0604020202020204" pitchFamily="34" charset="0"/>
                  </a:rPr>
                  <a:t>유사상장회사 비교법(</a:t>
                </a:r>
                <a:r>
                  <a:rPr lang="en-US" altLang="ko-KR" sz="1000" b="1" dirty="0">
                    <a:solidFill>
                      <a:srgbClr val="00338D"/>
                    </a:solidFill>
                    <a:latin typeface="Arial" panose="020B0604020202020204" pitchFamily="34" charset="0"/>
                    <a:ea typeface="맑은 고딕" panose="020B0503020000020004" pitchFamily="50" charset="-127"/>
                    <a:cs typeface="Arial" panose="020B0604020202020204" pitchFamily="34" charset="0"/>
                  </a:rPr>
                  <a:t>GPCM) / </a:t>
                </a:r>
                <a:r>
                  <a:rPr lang="ko-KR" altLang="en-US" sz="1000" b="1" dirty="0">
                    <a:solidFill>
                      <a:srgbClr val="00338D"/>
                    </a:solidFill>
                    <a:latin typeface="Arial" panose="020B0604020202020204" pitchFamily="34" charset="0"/>
                    <a:ea typeface="맑은 고딕" panose="020B0503020000020004" pitchFamily="50" charset="-127"/>
                    <a:cs typeface="Arial" panose="020B0604020202020204" pitchFamily="34" charset="0"/>
                  </a:rPr>
                  <a:t>유사거래 비교법</a:t>
                </a:r>
                <a:r>
                  <a:rPr lang="en-US" altLang="ko-KR" sz="1000" b="1" dirty="0">
                    <a:solidFill>
                      <a:srgbClr val="00338D"/>
                    </a:solidFill>
                    <a:latin typeface="Arial" panose="020B0604020202020204" pitchFamily="34" charset="0"/>
                    <a:ea typeface="맑은 고딕" panose="020B0503020000020004" pitchFamily="50" charset="-127"/>
                    <a:cs typeface="Arial" panose="020B0604020202020204" pitchFamily="34" charset="0"/>
                  </a:rPr>
                  <a:t>(GTM)</a:t>
                </a:r>
              </a:p>
            </p:txBody>
          </p:sp>
          <p:sp>
            <p:nvSpPr>
              <p:cNvPr id="55" name="Oval 89">
                <a:extLst>
                  <a:ext uri="{FF2B5EF4-FFF2-40B4-BE49-F238E27FC236}">
                    <a16:creationId xmlns:a16="http://schemas.microsoft.com/office/drawing/2014/main" id="{39AEA1F6-098C-4641-9F50-8E78538717E3}"/>
                  </a:ext>
                </a:extLst>
              </p:cNvPr>
              <p:cNvSpPr/>
              <p:nvPr/>
            </p:nvSpPr>
            <p:spPr>
              <a:xfrm>
                <a:off x="5904671" y="2875610"/>
                <a:ext cx="157112" cy="161085"/>
              </a:xfrm>
              <a:prstGeom prst="ellipse">
                <a:avLst/>
              </a:prstGeom>
              <a:solidFill>
                <a:srgbClr val="005EB8"/>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831" b="1">
                    <a:solidFill>
                      <a:schemeClr val="bg1"/>
                    </a:solidFill>
                    <a:latin typeface="Arial" panose="020B0604020202020204" pitchFamily="34" charset="0"/>
                    <a:cs typeface="Arial" panose="020B0604020202020204" pitchFamily="34" charset="0"/>
                  </a:rPr>
                  <a:t>2</a:t>
                </a:r>
                <a:endParaRPr lang="ko-KR" altLang="en-US" sz="831" b="1">
                  <a:solidFill>
                    <a:schemeClr val="bg1"/>
                  </a:solidFill>
                  <a:latin typeface="Arial" panose="020B0604020202020204" pitchFamily="34" charset="0"/>
                  <a:cs typeface="Arial" panose="020B0604020202020204" pitchFamily="34" charset="0"/>
                </a:endParaRPr>
              </a:p>
            </p:txBody>
          </p:sp>
        </p:grpSp>
      </p:grpSp>
      <p:sp>
        <p:nvSpPr>
          <p:cNvPr id="45" name="제목 2">
            <a:extLst>
              <a:ext uri="{FF2B5EF4-FFF2-40B4-BE49-F238E27FC236}">
                <a16:creationId xmlns:a16="http://schemas.microsoft.com/office/drawing/2014/main" id="{DC93C338-4F40-4E88-9101-2C5C87908399}"/>
              </a:ext>
            </a:extLst>
          </p:cNvPr>
          <p:cNvSpPr txBox="1">
            <a:spLocks/>
          </p:cNvSpPr>
          <p:nvPr/>
        </p:nvSpPr>
        <p:spPr>
          <a:xfrm>
            <a:off x="399665" y="496343"/>
            <a:ext cx="8591450" cy="586535"/>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4400" b="1">
                <a:solidFill>
                  <a:srgbClr val="00338D"/>
                </a:solidFill>
                <a:latin typeface="KPMG Extralight" panose="020B0303030202040204" pitchFamily="34" charset="0"/>
              </a:rPr>
              <a:t>Price Analysis Results</a:t>
            </a:r>
          </a:p>
        </p:txBody>
      </p:sp>
      <p:sp>
        <p:nvSpPr>
          <p:cNvPr id="46" name="제목 2">
            <a:extLst>
              <a:ext uri="{FF2B5EF4-FFF2-40B4-BE49-F238E27FC236}">
                <a16:creationId xmlns:a16="http://schemas.microsoft.com/office/drawing/2014/main" id="{96D9897D-B670-4BC5-96D0-D40901284EE6}"/>
              </a:ext>
            </a:extLst>
          </p:cNvPr>
          <p:cNvSpPr txBox="1">
            <a:spLocks/>
          </p:cNvSpPr>
          <p:nvPr/>
        </p:nvSpPr>
        <p:spPr>
          <a:xfrm>
            <a:off x="399665" y="227197"/>
            <a:ext cx="8591450" cy="273424"/>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2500" b="1">
                <a:ea typeface="맑은 고딕" panose="020B0503020000020004" pitchFamily="50" charset="-127"/>
              </a:rPr>
              <a:t>Executive Summary</a:t>
            </a:r>
          </a:p>
        </p:txBody>
      </p:sp>
      <p:sp>
        <p:nvSpPr>
          <p:cNvPr id="81" name="직사각형 80">
            <a:extLst>
              <a:ext uri="{FF2B5EF4-FFF2-40B4-BE49-F238E27FC236}">
                <a16:creationId xmlns:a16="http://schemas.microsoft.com/office/drawing/2014/main" id="{B4397B15-7254-48EE-A9E6-0E5B883B48AE}"/>
              </a:ext>
            </a:extLst>
          </p:cNvPr>
          <p:cNvSpPr/>
          <p:nvPr/>
        </p:nvSpPr>
        <p:spPr>
          <a:xfrm>
            <a:off x="470144" y="6007323"/>
            <a:ext cx="6441444" cy="247568"/>
          </a:xfrm>
          <a:prstGeom prst="rect">
            <a:avLst/>
          </a:prstGeom>
        </p:spPr>
        <p:txBody>
          <a:bodyPr wrap="square" lIns="0" tIns="0" rIns="0" bIns="0" anchor="b">
            <a:spAutoFit/>
          </a:bodyPr>
          <a:lstStyle/>
          <a:p>
            <a:pPr>
              <a:lnSpc>
                <a:spcPts val="960"/>
              </a:lnSpc>
              <a:defRPr/>
            </a:pPr>
            <a:r>
              <a:rPr lang="en-US" altLang="ko-KR" sz="800" kern="0">
                <a:latin typeface="Arial" panose="020B0604020202020204" pitchFamily="34" charset="0"/>
                <a:cs typeface="Arial" panose="020B0604020202020204" pitchFamily="34" charset="0"/>
              </a:rPr>
              <a:t>Note 1: EV/EBITDA </a:t>
            </a:r>
            <a:r>
              <a:rPr lang="en-US" altLang="ko-KR" sz="800" kern="0">
                <a:solidFill>
                  <a:srgbClr val="000000"/>
                </a:solidFill>
                <a:latin typeface="Arial" panose="020B0604020202020204" pitchFamily="34" charset="0"/>
                <a:cs typeface="Arial" panose="020B0604020202020204" pitchFamily="34" charset="0"/>
              </a:rPr>
              <a:t>Trading Multiple</a:t>
            </a:r>
            <a:r>
              <a:rPr lang="ko-KR" altLang="en-US" sz="800" kern="0">
                <a:solidFill>
                  <a:srgbClr val="000000"/>
                </a:solidFill>
                <a:latin typeface="Arial" panose="020B0604020202020204" pitchFamily="34" charset="0"/>
                <a:cs typeface="Arial" panose="020B0604020202020204" pitchFamily="34" charset="0"/>
              </a:rPr>
              <a:t>을 대상 사업부 </a:t>
            </a:r>
            <a:r>
              <a:rPr lang="en-US" altLang="ko-KR" sz="800" kern="0">
                <a:solidFill>
                  <a:srgbClr val="000000"/>
                </a:solidFill>
                <a:latin typeface="Arial" panose="020B0604020202020204" pitchFamily="34" charset="0"/>
                <a:cs typeface="Arial" panose="020B0604020202020204" pitchFamily="34" charset="0"/>
              </a:rPr>
              <a:t>2022</a:t>
            </a:r>
            <a:r>
              <a:rPr lang="ko-KR" altLang="en-US" sz="800" kern="0">
                <a:solidFill>
                  <a:srgbClr val="000000"/>
                </a:solidFill>
                <a:latin typeface="Arial" panose="020B0604020202020204" pitchFamily="34" charset="0"/>
                <a:cs typeface="Arial" panose="020B0604020202020204" pitchFamily="34" charset="0"/>
              </a:rPr>
              <a:t>년 </a:t>
            </a:r>
            <a:r>
              <a:rPr lang="en-US" altLang="ko-KR" sz="800" kern="0">
                <a:solidFill>
                  <a:srgbClr val="000000"/>
                </a:solidFill>
                <a:latin typeface="Arial" panose="020B0604020202020204" pitchFamily="34" charset="0"/>
                <a:cs typeface="Arial" panose="020B0604020202020204" pitchFamily="34" charset="0"/>
              </a:rPr>
              <a:t>6</a:t>
            </a:r>
            <a:r>
              <a:rPr lang="ko-KR" altLang="en-US" sz="800" kern="0">
                <a:solidFill>
                  <a:srgbClr val="000000"/>
                </a:solidFill>
                <a:latin typeface="Arial" panose="020B0604020202020204" pitchFamily="34" charset="0"/>
                <a:cs typeface="Arial" panose="020B0604020202020204" pitchFamily="34" charset="0"/>
              </a:rPr>
              <a:t>월말 </a:t>
            </a:r>
            <a:r>
              <a:rPr lang="en-US" altLang="ko-KR" sz="800" kern="0">
                <a:solidFill>
                  <a:srgbClr val="000000"/>
                </a:solidFill>
                <a:latin typeface="Arial" panose="020B0604020202020204" pitchFamily="34" charset="0"/>
                <a:cs typeface="Arial" panose="020B0604020202020204" pitchFamily="34" charset="0"/>
              </a:rPr>
              <a:t>LTM </a:t>
            </a:r>
            <a:r>
              <a:rPr lang="ko-KR" altLang="en-US" sz="800" kern="0">
                <a:solidFill>
                  <a:srgbClr val="000000"/>
                </a:solidFill>
                <a:latin typeface="Arial" panose="020B0604020202020204" pitchFamily="34" charset="0"/>
                <a:cs typeface="Arial" panose="020B0604020202020204" pitchFamily="34" charset="0"/>
              </a:rPr>
              <a:t>기준 </a:t>
            </a:r>
            <a:r>
              <a:rPr lang="en-US" altLang="ko-KR" sz="800" kern="0">
                <a:solidFill>
                  <a:srgbClr val="000000"/>
                </a:solidFill>
                <a:latin typeface="Arial" panose="020B0604020202020204" pitchFamily="34" charset="0"/>
                <a:cs typeface="Arial" panose="020B0604020202020204" pitchFamily="34" charset="0"/>
              </a:rPr>
              <a:t>EBITDA</a:t>
            </a:r>
            <a:r>
              <a:rPr lang="ko-KR" altLang="en-US" sz="800" kern="0">
                <a:solidFill>
                  <a:srgbClr val="000000"/>
                </a:solidFill>
                <a:latin typeface="Arial" panose="020B0604020202020204" pitchFamily="34" charset="0"/>
                <a:cs typeface="Arial" panose="020B0604020202020204" pitchFamily="34" charset="0"/>
              </a:rPr>
              <a:t>에 적용할 경우</a:t>
            </a:r>
            <a:r>
              <a:rPr lang="en-US" altLang="ko-KR" sz="800" kern="0">
                <a:solidFill>
                  <a:srgbClr val="000000"/>
                </a:solidFill>
                <a:latin typeface="Arial" panose="020B0604020202020204" pitchFamily="34" charset="0"/>
                <a:cs typeface="Arial" panose="020B0604020202020204" pitchFamily="34" charset="0"/>
              </a:rPr>
              <a:t>, </a:t>
            </a:r>
            <a:r>
              <a:rPr lang="ko-KR" altLang="en-US" sz="800" kern="0">
                <a:solidFill>
                  <a:srgbClr val="000000"/>
                </a:solidFill>
                <a:latin typeface="Arial" panose="020B0604020202020204" pitchFamily="34" charset="0"/>
                <a:cs typeface="Arial" panose="020B0604020202020204" pitchFamily="34" charset="0"/>
              </a:rPr>
              <a:t>평가대상 사업부의 가치의 범위</a:t>
            </a:r>
            <a:endParaRPr lang="en-US" altLang="ko-KR" sz="800" kern="0">
              <a:solidFill>
                <a:srgbClr val="000000"/>
              </a:solidFill>
              <a:latin typeface="Arial" panose="020B0604020202020204" pitchFamily="34" charset="0"/>
              <a:cs typeface="Arial" panose="020B0604020202020204" pitchFamily="34" charset="0"/>
            </a:endParaRPr>
          </a:p>
          <a:p>
            <a:pPr>
              <a:lnSpc>
                <a:spcPts val="960"/>
              </a:lnSpc>
              <a:defRPr/>
            </a:pPr>
            <a:r>
              <a:rPr lang="en-US" altLang="ko-KR" sz="800" kern="0">
                <a:solidFill>
                  <a:srgbClr val="000000"/>
                </a:solidFill>
                <a:latin typeface="Arial" panose="020B0604020202020204" pitchFamily="34" charset="0"/>
                <a:cs typeface="Arial" panose="020B0604020202020204" pitchFamily="34" charset="0"/>
              </a:rPr>
              <a:t>Note 2: </a:t>
            </a:r>
            <a:r>
              <a:rPr lang="en-US" altLang="ko-KR" sz="800" kern="0">
                <a:latin typeface="Arial" panose="020B0604020202020204" pitchFamily="34" charset="0"/>
                <a:cs typeface="Arial" panose="020B0604020202020204" pitchFamily="34" charset="0"/>
              </a:rPr>
              <a:t>EV/EBITDA </a:t>
            </a:r>
            <a:r>
              <a:rPr lang="en-US" altLang="ko-KR" sz="800" kern="0">
                <a:solidFill>
                  <a:srgbClr val="000000"/>
                </a:solidFill>
                <a:latin typeface="Arial" panose="020B0604020202020204" pitchFamily="34" charset="0"/>
                <a:cs typeface="Arial" panose="020B0604020202020204" pitchFamily="34" charset="0"/>
              </a:rPr>
              <a:t>Transaction Multiple</a:t>
            </a:r>
            <a:r>
              <a:rPr lang="ko-KR" altLang="en-US" sz="800" kern="0">
                <a:solidFill>
                  <a:srgbClr val="000000"/>
                </a:solidFill>
                <a:latin typeface="Arial" panose="020B0604020202020204" pitchFamily="34" charset="0"/>
                <a:cs typeface="Arial" panose="020B0604020202020204" pitchFamily="34" charset="0"/>
              </a:rPr>
              <a:t>을 대상 사업부 </a:t>
            </a:r>
            <a:r>
              <a:rPr lang="en-US" altLang="ko-KR" sz="800" kern="0">
                <a:solidFill>
                  <a:srgbClr val="000000"/>
                </a:solidFill>
                <a:latin typeface="Arial" panose="020B0604020202020204" pitchFamily="34" charset="0"/>
                <a:cs typeface="Arial" panose="020B0604020202020204" pitchFamily="34" charset="0"/>
              </a:rPr>
              <a:t>2022</a:t>
            </a:r>
            <a:r>
              <a:rPr lang="ko-KR" altLang="en-US" sz="800" kern="0">
                <a:solidFill>
                  <a:srgbClr val="000000"/>
                </a:solidFill>
                <a:latin typeface="Arial" panose="020B0604020202020204" pitchFamily="34" charset="0"/>
                <a:cs typeface="Arial" panose="020B0604020202020204" pitchFamily="34" charset="0"/>
              </a:rPr>
              <a:t>년 </a:t>
            </a:r>
            <a:r>
              <a:rPr lang="en-US" altLang="ko-KR" sz="800" kern="0">
                <a:solidFill>
                  <a:srgbClr val="000000"/>
                </a:solidFill>
                <a:latin typeface="Arial" panose="020B0604020202020204" pitchFamily="34" charset="0"/>
                <a:cs typeface="Arial" panose="020B0604020202020204" pitchFamily="34" charset="0"/>
              </a:rPr>
              <a:t>6</a:t>
            </a:r>
            <a:r>
              <a:rPr lang="ko-KR" altLang="en-US" sz="800" kern="0">
                <a:solidFill>
                  <a:srgbClr val="000000"/>
                </a:solidFill>
                <a:latin typeface="Arial" panose="020B0604020202020204" pitchFamily="34" charset="0"/>
                <a:cs typeface="Arial" panose="020B0604020202020204" pitchFamily="34" charset="0"/>
              </a:rPr>
              <a:t>월말 </a:t>
            </a:r>
            <a:r>
              <a:rPr lang="en-US" altLang="ko-KR" sz="800" kern="0">
                <a:solidFill>
                  <a:srgbClr val="000000"/>
                </a:solidFill>
                <a:latin typeface="Arial" panose="020B0604020202020204" pitchFamily="34" charset="0"/>
                <a:cs typeface="Arial" panose="020B0604020202020204" pitchFamily="34" charset="0"/>
              </a:rPr>
              <a:t>LTM </a:t>
            </a:r>
            <a:r>
              <a:rPr lang="ko-KR" altLang="en-US" sz="800" kern="0">
                <a:solidFill>
                  <a:srgbClr val="000000"/>
                </a:solidFill>
                <a:latin typeface="Arial" panose="020B0604020202020204" pitchFamily="34" charset="0"/>
                <a:cs typeface="Arial" panose="020B0604020202020204" pitchFamily="34" charset="0"/>
              </a:rPr>
              <a:t>기준 </a:t>
            </a:r>
            <a:r>
              <a:rPr lang="en-US" altLang="ko-KR" sz="800" kern="0">
                <a:solidFill>
                  <a:srgbClr val="000000"/>
                </a:solidFill>
                <a:latin typeface="Arial" panose="020B0604020202020204" pitchFamily="34" charset="0"/>
                <a:cs typeface="Arial" panose="020B0604020202020204" pitchFamily="34" charset="0"/>
              </a:rPr>
              <a:t>EBITDA</a:t>
            </a:r>
            <a:r>
              <a:rPr lang="ko-KR" altLang="en-US" sz="800" kern="0">
                <a:solidFill>
                  <a:srgbClr val="000000"/>
                </a:solidFill>
                <a:latin typeface="Arial" panose="020B0604020202020204" pitchFamily="34" charset="0"/>
                <a:cs typeface="Arial" panose="020B0604020202020204" pitchFamily="34" charset="0"/>
              </a:rPr>
              <a:t>에 적용할 경우</a:t>
            </a:r>
            <a:r>
              <a:rPr lang="en-US" altLang="ko-KR" sz="800" kern="0">
                <a:solidFill>
                  <a:srgbClr val="000000"/>
                </a:solidFill>
                <a:latin typeface="Arial" panose="020B0604020202020204" pitchFamily="34" charset="0"/>
                <a:cs typeface="Arial" panose="020B0604020202020204" pitchFamily="34" charset="0"/>
              </a:rPr>
              <a:t>, </a:t>
            </a:r>
            <a:r>
              <a:rPr lang="ko-KR" altLang="en-US" sz="800" kern="0">
                <a:solidFill>
                  <a:srgbClr val="000000"/>
                </a:solidFill>
                <a:latin typeface="Arial" panose="020B0604020202020204" pitchFamily="34" charset="0"/>
                <a:cs typeface="Arial" panose="020B0604020202020204" pitchFamily="34" charset="0"/>
              </a:rPr>
              <a:t>평가대상 사업부의 가치의 범위</a:t>
            </a:r>
            <a:endParaRPr lang="en-US" altLang="ko-KR" sz="800" kern="0">
              <a:latin typeface="Arial" panose="020B0604020202020204" pitchFamily="34" charset="0"/>
              <a:cs typeface="Arial" panose="020B0604020202020204" pitchFamily="34" charset="0"/>
            </a:endParaRPr>
          </a:p>
        </p:txBody>
      </p:sp>
      <p:sp>
        <p:nvSpPr>
          <p:cNvPr id="49" name="직사각형 48">
            <a:extLst>
              <a:ext uri="{FF2B5EF4-FFF2-40B4-BE49-F238E27FC236}">
                <a16:creationId xmlns:a16="http://schemas.microsoft.com/office/drawing/2014/main" id="{7C2EA121-B126-4E85-8B35-B89A02010CB1}"/>
              </a:ext>
            </a:extLst>
          </p:cNvPr>
          <p:cNvSpPr/>
          <p:nvPr/>
        </p:nvSpPr>
        <p:spPr>
          <a:xfrm>
            <a:off x="550783" y="1100504"/>
            <a:ext cx="8787950" cy="4925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just">
              <a:lnSpc>
                <a:spcPct val="110000"/>
              </a:lnSpc>
              <a:buClr>
                <a:schemeClr val="tx2"/>
              </a:buClr>
            </a:pPr>
            <a:r>
              <a:rPr lang="ko-KR" altLang="en-US" sz="1200" b="1" dirty="0">
                <a:solidFill>
                  <a:schemeClr val="tx1"/>
                </a:solidFill>
                <a:ea typeface="맑은 고딕" panose="020B0503020000020004" pitchFamily="50" charset="-127"/>
                <a:sym typeface="Wingdings" pitchFamily="2" charset="2"/>
              </a:rPr>
              <a:t>이익기준 평가접근법 중 현금흐름할인법</a:t>
            </a:r>
            <a:r>
              <a:rPr lang="en-US" altLang="ko-KR" sz="1200" b="1" dirty="0">
                <a:solidFill>
                  <a:schemeClr val="tx1"/>
                </a:solidFill>
                <a:ea typeface="맑은 고딕" panose="020B0503020000020004" pitchFamily="50" charset="-127"/>
                <a:sym typeface="Wingdings" pitchFamily="2" charset="2"/>
              </a:rPr>
              <a:t>(DCF</a:t>
            </a:r>
            <a:r>
              <a:rPr lang="ko-KR" altLang="en-US" sz="1200" b="1" dirty="0">
                <a:solidFill>
                  <a:schemeClr val="tx1"/>
                </a:solidFill>
                <a:ea typeface="맑은 고딕" panose="020B0503020000020004" pitchFamily="50" charset="-127"/>
                <a:sym typeface="Wingdings" pitchFamily="2" charset="2"/>
              </a:rPr>
              <a:t>법</a:t>
            </a:r>
            <a:r>
              <a:rPr lang="en-US" altLang="ko-KR" sz="1200" b="1" dirty="0">
                <a:solidFill>
                  <a:schemeClr val="tx1"/>
                </a:solidFill>
                <a:ea typeface="맑은 고딕" panose="020B0503020000020004" pitchFamily="50" charset="-127"/>
                <a:sym typeface="Wingdings" pitchFamily="2" charset="2"/>
              </a:rPr>
              <a:t>),</a:t>
            </a:r>
            <a:r>
              <a:rPr lang="ko-KR" altLang="en-US" sz="1200" b="1" dirty="0">
                <a:solidFill>
                  <a:schemeClr val="tx1"/>
                </a:solidFill>
                <a:ea typeface="맑은 고딕" panose="020B0503020000020004" pitchFamily="50" charset="-127"/>
                <a:sym typeface="Wingdings" pitchFamily="2" charset="2"/>
              </a:rPr>
              <a:t> 시장기준 평가접근법 중 유사상장회사 비교법</a:t>
            </a:r>
            <a:r>
              <a:rPr lang="en-US" altLang="ko-KR" sz="1200" b="1" dirty="0">
                <a:solidFill>
                  <a:schemeClr val="tx1"/>
                </a:solidFill>
                <a:ea typeface="맑은 고딕" panose="020B0503020000020004" pitchFamily="50" charset="-127"/>
                <a:sym typeface="Wingdings" pitchFamily="2" charset="2"/>
              </a:rPr>
              <a:t>(GPCM) </a:t>
            </a:r>
            <a:r>
              <a:rPr lang="ko-KR" altLang="en-US" sz="1200" b="1" dirty="0">
                <a:solidFill>
                  <a:schemeClr val="tx1"/>
                </a:solidFill>
                <a:ea typeface="맑은 고딕" panose="020B0503020000020004" pitchFamily="50" charset="-127"/>
                <a:sym typeface="Wingdings" pitchFamily="2" charset="2"/>
              </a:rPr>
              <a:t>및 유사거래 비교법</a:t>
            </a:r>
            <a:r>
              <a:rPr lang="en-US" altLang="ko-KR" sz="1200" b="1" dirty="0">
                <a:solidFill>
                  <a:schemeClr val="tx1"/>
                </a:solidFill>
                <a:ea typeface="맑은 고딕" panose="020B0503020000020004" pitchFamily="50" charset="-127"/>
                <a:sym typeface="Wingdings" pitchFamily="2" charset="2"/>
              </a:rPr>
              <a:t>(GTM)</a:t>
            </a:r>
            <a:r>
              <a:rPr lang="ko-KR" altLang="en-US" sz="1200" b="1" dirty="0">
                <a:solidFill>
                  <a:schemeClr val="tx1"/>
                </a:solidFill>
                <a:ea typeface="맑은 고딕" panose="020B0503020000020004" pitchFamily="50" charset="-127"/>
                <a:sym typeface="Wingdings" pitchFamily="2" charset="2"/>
              </a:rPr>
              <a:t>에 의해 산정한</a:t>
            </a:r>
            <a:r>
              <a:rPr lang="en-US" altLang="ko-KR" sz="1200" b="1" dirty="0">
                <a:solidFill>
                  <a:schemeClr val="tx1"/>
                </a:solidFill>
                <a:ea typeface="맑은 고딕" panose="020B0503020000020004" pitchFamily="50" charset="-127"/>
                <a:sym typeface="Wingdings" pitchFamily="2" charset="2"/>
              </a:rPr>
              <a:t> </a:t>
            </a:r>
            <a:r>
              <a:rPr lang="ko-KR" altLang="en-US" sz="1200" b="1" dirty="0">
                <a:solidFill>
                  <a:schemeClr val="tx1"/>
                </a:solidFill>
                <a:ea typeface="맑은 고딕" panose="020B0503020000020004" pitchFamily="50" charset="-127"/>
                <a:sym typeface="Wingdings" pitchFamily="2" charset="2"/>
              </a:rPr>
              <a:t>평가대상 사업부의 가치의 범위는 다음과 같으며</a:t>
            </a:r>
            <a:r>
              <a:rPr lang="en-US" altLang="ko-KR" sz="1200" b="1" dirty="0">
                <a:solidFill>
                  <a:schemeClr val="tx1"/>
                </a:solidFill>
                <a:ea typeface="맑은 고딕" panose="020B0503020000020004" pitchFamily="50" charset="-127"/>
                <a:sym typeface="Wingdings" pitchFamily="2" charset="2"/>
              </a:rPr>
              <a:t>, </a:t>
            </a:r>
            <a:r>
              <a:rPr lang="ko-KR" altLang="en-US" sz="1200" b="1" dirty="0">
                <a:solidFill>
                  <a:schemeClr val="tx1"/>
                </a:solidFill>
                <a:ea typeface="맑은 고딕" panose="020B0503020000020004" pitchFamily="50" charset="-127"/>
                <a:sym typeface="Wingdings" pitchFamily="2" charset="2"/>
              </a:rPr>
              <a:t>주요 구간은 약 </a:t>
            </a:r>
            <a:r>
              <a:rPr lang="en-US" altLang="ko-KR" sz="1200" b="1" dirty="0">
                <a:solidFill>
                  <a:schemeClr val="tx1"/>
                </a:solidFill>
                <a:ea typeface="맑은 고딕" panose="020B0503020000020004" pitchFamily="50" charset="-127"/>
                <a:sym typeface="Wingdings" pitchFamily="2" charset="2"/>
              </a:rPr>
              <a:t>225~682</a:t>
            </a:r>
            <a:r>
              <a:rPr lang="ko-KR" altLang="en-US" sz="1200" b="1" dirty="0">
                <a:solidFill>
                  <a:schemeClr val="tx1"/>
                </a:solidFill>
                <a:ea typeface="맑은 고딕" panose="020B0503020000020004" pitchFamily="50" charset="-127"/>
                <a:sym typeface="Wingdings" pitchFamily="2" charset="2"/>
              </a:rPr>
              <a:t>억원에 해당함</a:t>
            </a:r>
            <a:endParaRPr lang="en-US" altLang="ko-KR" sz="1200" b="1" dirty="0">
              <a:solidFill>
                <a:schemeClr val="tx1"/>
              </a:solidFill>
              <a:ea typeface="맑은 고딕" panose="020B0503020000020004" pitchFamily="50" charset="-127"/>
              <a:sym typeface="Wingdings" pitchFamily="2" charset="2"/>
            </a:endParaRPr>
          </a:p>
        </p:txBody>
      </p:sp>
      <p:sp>
        <p:nvSpPr>
          <p:cNvPr id="34" name="TextBox 33">
            <a:extLst>
              <a:ext uri="{FF2B5EF4-FFF2-40B4-BE49-F238E27FC236}">
                <a16:creationId xmlns:a16="http://schemas.microsoft.com/office/drawing/2014/main" id="{622B55AE-1A6F-4451-9B20-A65B8A791733}"/>
              </a:ext>
            </a:extLst>
          </p:cNvPr>
          <p:cNvSpPr txBox="1"/>
          <p:nvPr/>
        </p:nvSpPr>
        <p:spPr>
          <a:xfrm>
            <a:off x="4493307" y="1720135"/>
            <a:ext cx="851817" cy="229658"/>
          </a:xfrm>
          <a:prstGeom prst="rect">
            <a:avLst/>
          </a:prstGeom>
          <a:noFill/>
        </p:spPr>
        <p:txBody>
          <a:bodyPr wrap="square" lIns="50409" tIns="50409" rIns="50409" bIns="50409" rtlCol="0">
            <a:spAutoFit/>
          </a:bodyPr>
          <a:lstStyle/>
          <a:p>
            <a:pPr algn="r">
              <a:spcAft>
                <a:spcPts val="554"/>
              </a:spcAft>
            </a:pPr>
            <a:r>
              <a:rPr lang="en-US" altLang="ko-KR" sz="831" dirty="0">
                <a:latin typeface="Arial" panose="020B0604020202020204" pitchFamily="34" charset="0"/>
                <a:ea typeface="맑은 고딕" panose="020B0503020000020004" pitchFamily="50" charset="-127"/>
                <a:cs typeface="Arial" panose="020B0604020202020204" pitchFamily="34" charset="0"/>
              </a:rPr>
              <a:t>(</a:t>
            </a:r>
            <a:r>
              <a:rPr lang="ko-KR" altLang="en-US" sz="831" dirty="0">
                <a:latin typeface="Arial" panose="020B0604020202020204" pitchFamily="34" charset="0"/>
                <a:ea typeface="맑은 고딕" panose="020B0503020000020004" pitchFamily="50" charset="-127"/>
                <a:cs typeface="Arial" panose="020B0604020202020204" pitchFamily="34" charset="0"/>
              </a:rPr>
              <a:t>단위</a:t>
            </a:r>
            <a:r>
              <a:rPr lang="en-US" altLang="ko-KR" sz="831" dirty="0">
                <a:latin typeface="Arial" panose="020B0604020202020204" pitchFamily="34" charset="0"/>
                <a:ea typeface="맑은 고딕" panose="020B0503020000020004" pitchFamily="50" charset="-127"/>
                <a:cs typeface="Arial" panose="020B0604020202020204" pitchFamily="34" charset="0"/>
              </a:rPr>
              <a:t>:</a:t>
            </a:r>
            <a:r>
              <a:rPr lang="ko-KR" altLang="en-US" sz="831" dirty="0">
                <a:latin typeface="Arial" panose="020B0604020202020204" pitchFamily="34" charset="0"/>
                <a:ea typeface="맑은 고딕" panose="020B0503020000020004" pitchFamily="50" charset="-127"/>
                <a:cs typeface="Arial" panose="020B0604020202020204" pitchFamily="34" charset="0"/>
              </a:rPr>
              <a:t>백만원</a:t>
            </a:r>
            <a:r>
              <a:rPr lang="en-US" altLang="ko-KR" sz="831" dirty="0">
                <a:latin typeface="Arial" panose="020B0604020202020204" pitchFamily="34" charset="0"/>
                <a:ea typeface="맑은 고딕" panose="020B0503020000020004" pitchFamily="50" charset="-127"/>
                <a:cs typeface="Arial" panose="020B0604020202020204" pitchFamily="34" charset="0"/>
              </a:rPr>
              <a:t>)</a:t>
            </a:r>
            <a:endParaRPr lang="ko-KR" altLang="en-US" sz="831" dirty="0">
              <a:latin typeface="Arial" panose="020B0604020202020204" pitchFamily="34" charset="0"/>
              <a:ea typeface="맑은 고딕" panose="020B0503020000020004" pitchFamily="50" charset="-127"/>
              <a:cs typeface="Arial" panose="020B0604020202020204" pitchFamily="34" charset="0"/>
            </a:endParaRPr>
          </a:p>
        </p:txBody>
      </p:sp>
      <p:sp>
        <p:nvSpPr>
          <p:cNvPr id="35" name="이등변 삼각형 34">
            <a:extLst>
              <a:ext uri="{FF2B5EF4-FFF2-40B4-BE49-F238E27FC236}">
                <a16:creationId xmlns:a16="http://schemas.microsoft.com/office/drawing/2014/main" id="{765FC42D-0CDD-4335-B423-B11D95FF1697}"/>
              </a:ext>
            </a:extLst>
          </p:cNvPr>
          <p:cNvSpPr/>
          <p:nvPr/>
        </p:nvSpPr>
        <p:spPr>
          <a:xfrm flipV="1">
            <a:off x="2149756" y="3375549"/>
            <a:ext cx="82354" cy="119575"/>
          </a:xfrm>
          <a:prstGeom prst="triangle">
            <a:avLst/>
          </a:prstGeom>
          <a:solidFill>
            <a:srgbClr val="BC204B"/>
          </a:solidFill>
          <a:ln>
            <a:noFill/>
          </a:ln>
        </p:spPr>
        <p:style>
          <a:lnRef idx="2">
            <a:schemeClr val="accent1">
              <a:shade val="50000"/>
            </a:schemeClr>
          </a:lnRef>
          <a:fillRef idx="1">
            <a:schemeClr val="accent1"/>
          </a:fillRef>
          <a:effectRef idx="0">
            <a:schemeClr val="accent1"/>
          </a:effectRef>
          <a:fontRef idx="minor">
            <a:schemeClr val="lt1"/>
          </a:fontRef>
        </p:style>
        <p:txBody>
          <a:bodyPr lIns="49846" tIns="49846" rIns="49846" bIns="49846" rtlCol="0" anchor="ctr"/>
          <a:lstStyle/>
          <a:p>
            <a:pPr algn="ctr"/>
            <a:endParaRPr lang="ko-KR" altLang="en-US" sz="831">
              <a:solidFill>
                <a:srgbClr val="C00000"/>
              </a:solidFill>
              <a:latin typeface="Arial" panose="020B0604020202020204" pitchFamily="34" charset="0"/>
              <a:ea typeface="맑은 고딕" panose="020B0503020000020004" pitchFamily="50" charset="-127"/>
              <a:cs typeface="Arial" panose="020B0604020202020204" pitchFamily="34" charset="0"/>
            </a:endParaRPr>
          </a:p>
        </p:txBody>
      </p:sp>
      <p:sp>
        <p:nvSpPr>
          <p:cNvPr id="42" name="TextBox 41">
            <a:extLst>
              <a:ext uri="{FF2B5EF4-FFF2-40B4-BE49-F238E27FC236}">
                <a16:creationId xmlns:a16="http://schemas.microsoft.com/office/drawing/2014/main" id="{3BFCFC6C-CF4E-4D99-9609-3B26750C97C9}"/>
              </a:ext>
            </a:extLst>
          </p:cNvPr>
          <p:cNvSpPr txBox="1"/>
          <p:nvPr/>
        </p:nvSpPr>
        <p:spPr>
          <a:xfrm>
            <a:off x="1749679" y="3191106"/>
            <a:ext cx="946673" cy="218049"/>
          </a:xfrm>
          <a:prstGeom prst="rect">
            <a:avLst/>
          </a:prstGeom>
          <a:noFill/>
        </p:spPr>
        <p:txBody>
          <a:bodyPr wrap="square" lIns="50409" tIns="50409" rIns="50409" bIns="50409" rtlCol="0">
            <a:noAutofit/>
          </a:bodyPr>
          <a:lstStyle/>
          <a:p>
            <a:pPr algn="ctr">
              <a:spcAft>
                <a:spcPts val="554"/>
              </a:spcAft>
            </a:pPr>
            <a:r>
              <a:rPr lang="en-US" altLang="ko-KR" sz="900" b="1" i="1" dirty="0">
                <a:solidFill>
                  <a:srgbClr val="BC204B"/>
                </a:solidFill>
                <a:latin typeface="Arial" panose="020B0604020202020204" pitchFamily="34" charset="0"/>
                <a:ea typeface="+mj-ea"/>
                <a:cs typeface="Arial" panose="020B0604020202020204" pitchFamily="34" charset="0"/>
              </a:rPr>
              <a:t>Mean 24,108</a:t>
            </a:r>
          </a:p>
        </p:txBody>
      </p:sp>
      <p:sp>
        <p:nvSpPr>
          <p:cNvPr id="44" name="TextBox 43">
            <a:extLst>
              <a:ext uri="{FF2B5EF4-FFF2-40B4-BE49-F238E27FC236}">
                <a16:creationId xmlns:a16="http://schemas.microsoft.com/office/drawing/2014/main" id="{FBF2743A-1C30-43E1-A964-38829208B845}"/>
              </a:ext>
            </a:extLst>
          </p:cNvPr>
          <p:cNvSpPr txBox="1"/>
          <p:nvPr/>
        </p:nvSpPr>
        <p:spPr>
          <a:xfrm>
            <a:off x="753692" y="4311752"/>
            <a:ext cx="201027" cy="187082"/>
          </a:xfrm>
          <a:prstGeom prst="rect">
            <a:avLst/>
          </a:prstGeom>
          <a:noFill/>
        </p:spPr>
        <p:txBody>
          <a:bodyPr wrap="square" lIns="50409" tIns="50409" rIns="50409" bIns="50409" rtlCol="0">
            <a:spAutoFit/>
          </a:bodyPr>
          <a:lstStyle/>
          <a:p>
            <a:pPr algn="r">
              <a:spcAft>
                <a:spcPts val="554"/>
              </a:spcAft>
            </a:pPr>
            <a:r>
              <a:rPr lang="en-US" altLang="ko-KR" sz="831" baseline="30000" dirty="0">
                <a:latin typeface="Arial" panose="020B0604020202020204" pitchFamily="34" charset="0"/>
                <a:ea typeface="맑은 고딕" panose="020B0503020000020004" pitchFamily="50" charset="-127"/>
                <a:cs typeface="Arial" panose="020B0604020202020204" pitchFamily="34" charset="0"/>
              </a:rPr>
              <a:t>1</a:t>
            </a:r>
            <a:endParaRPr lang="ko-KR" altLang="en-US" sz="831" baseline="30000" dirty="0">
              <a:latin typeface="Arial" panose="020B0604020202020204" pitchFamily="34" charset="0"/>
              <a:ea typeface="맑은 고딕" panose="020B0503020000020004" pitchFamily="50" charset="-127"/>
              <a:cs typeface="Arial" panose="020B0604020202020204" pitchFamily="34" charset="0"/>
            </a:endParaRPr>
          </a:p>
        </p:txBody>
      </p:sp>
      <p:sp>
        <p:nvSpPr>
          <p:cNvPr id="47" name="TextBox 46">
            <a:extLst>
              <a:ext uri="{FF2B5EF4-FFF2-40B4-BE49-F238E27FC236}">
                <a16:creationId xmlns:a16="http://schemas.microsoft.com/office/drawing/2014/main" id="{41000489-8070-4F3B-9E62-0A474639639A}"/>
              </a:ext>
            </a:extLst>
          </p:cNvPr>
          <p:cNvSpPr txBox="1"/>
          <p:nvPr/>
        </p:nvSpPr>
        <p:spPr>
          <a:xfrm>
            <a:off x="763218" y="5110612"/>
            <a:ext cx="201027" cy="187082"/>
          </a:xfrm>
          <a:prstGeom prst="rect">
            <a:avLst/>
          </a:prstGeom>
          <a:noFill/>
        </p:spPr>
        <p:txBody>
          <a:bodyPr wrap="square" lIns="50409" tIns="50409" rIns="50409" bIns="50409" rtlCol="0">
            <a:spAutoFit/>
          </a:bodyPr>
          <a:lstStyle/>
          <a:p>
            <a:pPr algn="r">
              <a:spcAft>
                <a:spcPts val="554"/>
              </a:spcAft>
            </a:pPr>
            <a:r>
              <a:rPr lang="en-US" altLang="ko-KR" sz="831" baseline="30000">
                <a:latin typeface="Arial" panose="020B0604020202020204" pitchFamily="34" charset="0"/>
                <a:ea typeface="맑은 고딕" panose="020B0503020000020004" pitchFamily="50" charset="-127"/>
                <a:cs typeface="Arial" panose="020B0604020202020204" pitchFamily="34" charset="0"/>
              </a:rPr>
              <a:t>2</a:t>
            </a:r>
            <a:endParaRPr lang="ko-KR" altLang="en-US" sz="831" baseline="30000">
              <a:latin typeface="Arial" panose="020B0604020202020204" pitchFamily="34" charset="0"/>
              <a:ea typeface="맑은 고딕" panose="020B0503020000020004" pitchFamily="50" charset="-127"/>
              <a:cs typeface="Arial" panose="020B0604020202020204" pitchFamily="34" charset="0"/>
            </a:endParaRPr>
          </a:p>
        </p:txBody>
      </p:sp>
      <p:sp>
        <p:nvSpPr>
          <p:cNvPr id="53" name="이등변 삼각형 52">
            <a:extLst>
              <a:ext uri="{FF2B5EF4-FFF2-40B4-BE49-F238E27FC236}">
                <a16:creationId xmlns:a16="http://schemas.microsoft.com/office/drawing/2014/main" id="{5EBD64FB-736B-4B79-884C-7295C20B8032}"/>
              </a:ext>
            </a:extLst>
          </p:cNvPr>
          <p:cNvSpPr/>
          <p:nvPr/>
        </p:nvSpPr>
        <p:spPr>
          <a:xfrm flipV="1">
            <a:off x="2151165" y="4941366"/>
            <a:ext cx="82354" cy="119575"/>
          </a:xfrm>
          <a:prstGeom prst="triangle">
            <a:avLst/>
          </a:prstGeom>
          <a:solidFill>
            <a:srgbClr val="BC204B"/>
          </a:solidFill>
          <a:ln>
            <a:noFill/>
          </a:ln>
        </p:spPr>
        <p:style>
          <a:lnRef idx="2">
            <a:schemeClr val="accent1">
              <a:shade val="50000"/>
            </a:schemeClr>
          </a:lnRef>
          <a:fillRef idx="1">
            <a:schemeClr val="accent1"/>
          </a:fillRef>
          <a:effectRef idx="0">
            <a:schemeClr val="accent1"/>
          </a:effectRef>
          <a:fontRef idx="minor">
            <a:schemeClr val="lt1"/>
          </a:fontRef>
        </p:style>
        <p:txBody>
          <a:bodyPr lIns="49846" tIns="49846" rIns="49846" bIns="49846" rtlCol="0" anchor="ctr"/>
          <a:lstStyle/>
          <a:p>
            <a:pPr algn="ctr"/>
            <a:endParaRPr lang="ko-KR" altLang="en-US" sz="831">
              <a:solidFill>
                <a:srgbClr val="C00000"/>
              </a:solidFill>
              <a:latin typeface="Arial" panose="020B0604020202020204" pitchFamily="34" charset="0"/>
              <a:ea typeface="맑은 고딕" panose="020B0503020000020004" pitchFamily="50" charset="-127"/>
              <a:cs typeface="Arial" panose="020B0604020202020204" pitchFamily="34" charset="0"/>
            </a:endParaRPr>
          </a:p>
        </p:txBody>
      </p:sp>
      <p:sp>
        <p:nvSpPr>
          <p:cNvPr id="54" name="TextBox 53">
            <a:extLst>
              <a:ext uri="{FF2B5EF4-FFF2-40B4-BE49-F238E27FC236}">
                <a16:creationId xmlns:a16="http://schemas.microsoft.com/office/drawing/2014/main" id="{5C3863CC-A761-4034-987E-C4B20FD9B49C}"/>
              </a:ext>
            </a:extLst>
          </p:cNvPr>
          <p:cNvSpPr txBox="1"/>
          <p:nvPr/>
        </p:nvSpPr>
        <p:spPr>
          <a:xfrm>
            <a:off x="1751088" y="4756923"/>
            <a:ext cx="946673" cy="218049"/>
          </a:xfrm>
          <a:prstGeom prst="rect">
            <a:avLst/>
          </a:prstGeom>
          <a:noFill/>
        </p:spPr>
        <p:txBody>
          <a:bodyPr wrap="square" lIns="50409" tIns="50409" rIns="50409" bIns="50409" rtlCol="0">
            <a:noAutofit/>
          </a:bodyPr>
          <a:lstStyle/>
          <a:p>
            <a:pPr algn="ctr">
              <a:spcAft>
                <a:spcPts val="554"/>
              </a:spcAft>
            </a:pPr>
            <a:r>
              <a:rPr lang="en-US" altLang="ko-KR" sz="900" b="1" i="1">
                <a:solidFill>
                  <a:srgbClr val="BC204B"/>
                </a:solidFill>
                <a:latin typeface="Arial" panose="020B0604020202020204" pitchFamily="34" charset="0"/>
                <a:ea typeface="+mj-ea"/>
                <a:cs typeface="Arial" panose="020B0604020202020204" pitchFamily="34" charset="0"/>
              </a:rPr>
              <a:t>Mean 24,240</a:t>
            </a:r>
          </a:p>
        </p:txBody>
      </p:sp>
      <p:sp>
        <p:nvSpPr>
          <p:cNvPr id="56" name="이등변 삼각형 55">
            <a:extLst>
              <a:ext uri="{FF2B5EF4-FFF2-40B4-BE49-F238E27FC236}">
                <a16:creationId xmlns:a16="http://schemas.microsoft.com/office/drawing/2014/main" id="{9E2E3F86-ED17-482B-AF64-E6DD928AE3B8}"/>
              </a:ext>
            </a:extLst>
          </p:cNvPr>
          <p:cNvSpPr/>
          <p:nvPr/>
        </p:nvSpPr>
        <p:spPr>
          <a:xfrm flipV="1">
            <a:off x="3980654" y="1816119"/>
            <a:ext cx="82354" cy="119575"/>
          </a:xfrm>
          <a:prstGeom prst="triangle">
            <a:avLst/>
          </a:prstGeom>
          <a:solidFill>
            <a:srgbClr val="BC204B"/>
          </a:solidFill>
          <a:ln>
            <a:noFill/>
          </a:ln>
        </p:spPr>
        <p:style>
          <a:lnRef idx="2">
            <a:schemeClr val="accent1">
              <a:shade val="50000"/>
            </a:schemeClr>
          </a:lnRef>
          <a:fillRef idx="1">
            <a:schemeClr val="accent1"/>
          </a:fillRef>
          <a:effectRef idx="0">
            <a:schemeClr val="accent1"/>
          </a:effectRef>
          <a:fontRef idx="minor">
            <a:schemeClr val="lt1"/>
          </a:fontRef>
        </p:style>
        <p:txBody>
          <a:bodyPr lIns="49846" tIns="49846" rIns="49846" bIns="49846" rtlCol="0" anchor="ctr"/>
          <a:lstStyle/>
          <a:p>
            <a:pPr algn="ctr"/>
            <a:endParaRPr lang="ko-KR" altLang="en-US" sz="831">
              <a:solidFill>
                <a:srgbClr val="C00000"/>
              </a:solidFill>
              <a:latin typeface="Arial" panose="020B0604020202020204" pitchFamily="34" charset="0"/>
              <a:ea typeface="맑은 고딕" panose="020B0503020000020004" pitchFamily="50" charset="-127"/>
              <a:cs typeface="Arial" panose="020B0604020202020204" pitchFamily="34" charset="0"/>
            </a:endParaRPr>
          </a:p>
        </p:txBody>
      </p:sp>
      <p:sp>
        <p:nvSpPr>
          <p:cNvPr id="57" name="TextBox 56">
            <a:extLst>
              <a:ext uri="{FF2B5EF4-FFF2-40B4-BE49-F238E27FC236}">
                <a16:creationId xmlns:a16="http://schemas.microsoft.com/office/drawing/2014/main" id="{6AF7D78D-168C-4C03-88E6-D4CD63AC0542}"/>
              </a:ext>
            </a:extLst>
          </p:cNvPr>
          <p:cNvSpPr txBox="1"/>
          <p:nvPr/>
        </p:nvSpPr>
        <p:spPr>
          <a:xfrm>
            <a:off x="3568572" y="1628653"/>
            <a:ext cx="946673" cy="218049"/>
          </a:xfrm>
          <a:prstGeom prst="rect">
            <a:avLst/>
          </a:prstGeom>
          <a:noFill/>
        </p:spPr>
        <p:txBody>
          <a:bodyPr wrap="square" lIns="50409" tIns="50409" rIns="50409" bIns="50409" rtlCol="0">
            <a:noAutofit/>
          </a:bodyPr>
          <a:lstStyle/>
          <a:p>
            <a:pPr algn="ctr">
              <a:spcAft>
                <a:spcPts val="554"/>
              </a:spcAft>
            </a:pPr>
            <a:r>
              <a:rPr lang="en-US" altLang="ko-KR" sz="900" b="1" i="1" dirty="0">
                <a:solidFill>
                  <a:srgbClr val="BC204B"/>
                </a:solidFill>
                <a:latin typeface="Arial" panose="020B0604020202020204" pitchFamily="34" charset="0"/>
                <a:ea typeface="+mj-ea"/>
                <a:cs typeface="Arial" panose="020B0604020202020204" pitchFamily="34" charset="0"/>
              </a:rPr>
              <a:t>Mean 59,455</a:t>
            </a:r>
          </a:p>
        </p:txBody>
      </p:sp>
      <p:sp>
        <p:nvSpPr>
          <p:cNvPr id="58" name="이등변 삼각형 57">
            <a:extLst>
              <a:ext uri="{FF2B5EF4-FFF2-40B4-BE49-F238E27FC236}">
                <a16:creationId xmlns:a16="http://schemas.microsoft.com/office/drawing/2014/main" id="{8D72C873-905F-4D55-A413-A44467D3659B}"/>
              </a:ext>
            </a:extLst>
          </p:cNvPr>
          <p:cNvSpPr/>
          <p:nvPr/>
        </p:nvSpPr>
        <p:spPr>
          <a:xfrm flipV="1">
            <a:off x="3574635" y="2597678"/>
            <a:ext cx="82354" cy="119575"/>
          </a:xfrm>
          <a:prstGeom prst="triangle">
            <a:avLst/>
          </a:prstGeom>
          <a:solidFill>
            <a:srgbClr val="BC204B"/>
          </a:solidFill>
          <a:ln>
            <a:noFill/>
          </a:ln>
        </p:spPr>
        <p:style>
          <a:lnRef idx="2">
            <a:schemeClr val="accent1">
              <a:shade val="50000"/>
            </a:schemeClr>
          </a:lnRef>
          <a:fillRef idx="1">
            <a:schemeClr val="accent1"/>
          </a:fillRef>
          <a:effectRef idx="0">
            <a:schemeClr val="accent1"/>
          </a:effectRef>
          <a:fontRef idx="minor">
            <a:schemeClr val="lt1"/>
          </a:fontRef>
        </p:style>
        <p:txBody>
          <a:bodyPr lIns="49846" tIns="49846" rIns="49846" bIns="49846" rtlCol="0" anchor="ctr"/>
          <a:lstStyle/>
          <a:p>
            <a:pPr algn="ctr"/>
            <a:endParaRPr lang="ko-KR" altLang="en-US" sz="831">
              <a:solidFill>
                <a:srgbClr val="C00000"/>
              </a:solidFill>
              <a:latin typeface="Arial" panose="020B0604020202020204" pitchFamily="34" charset="0"/>
              <a:ea typeface="맑은 고딕" panose="020B0503020000020004" pitchFamily="50" charset="-127"/>
              <a:cs typeface="Arial" panose="020B0604020202020204" pitchFamily="34" charset="0"/>
            </a:endParaRPr>
          </a:p>
        </p:txBody>
      </p:sp>
      <p:sp>
        <p:nvSpPr>
          <p:cNvPr id="61" name="TextBox 60">
            <a:extLst>
              <a:ext uri="{FF2B5EF4-FFF2-40B4-BE49-F238E27FC236}">
                <a16:creationId xmlns:a16="http://schemas.microsoft.com/office/drawing/2014/main" id="{2D72B965-0E20-4D33-98D8-BDE732BD50F7}"/>
              </a:ext>
            </a:extLst>
          </p:cNvPr>
          <p:cNvSpPr txBox="1"/>
          <p:nvPr/>
        </p:nvSpPr>
        <p:spPr>
          <a:xfrm>
            <a:off x="3174558" y="2413235"/>
            <a:ext cx="946673" cy="218049"/>
          </a:xfrm>
          <a:prstGeom prst="rect">
            <a:avLst/>
          </a:prstGeom>
          <a:noFill/>
        </p:spPr>
        <p:txBody>
          <a:bodyPr wrap="square" lIns="50409" tIns="50409" rIns="50409" bIns="50409" rtlCol="0">
            <a:noAutofit/>
          </a:bodyPr>
          <a:lstStyle/>
          <a:p>
            <a:pPr algn="ctr">
              <a:spcAft>
                <a:spcPts val="554"/>
              </a:spcAft>
            </a:pPr>
            <a:r>
              <a:rPr lang="en-US" altLang="ko-KR" sz="900" b="1" i="1" dirty="0">
                <a:solidFill>
                  <a:srgbClr val="BC204B"/>
                </a:solidFill>
                <a:latin typeface="Arial" panose="020B0604020202020204" pitchFamily="34" charset="0"/>
                <a:ea typeface="+mj-ea"/>
                <a:cs typeface="Arial" panose="020B0604020202020204" pitchFamily="34" charset="0"/>
              </a:rPr>
              <a:t>Mean 52,481</a:t>
            </a:r>
          </a:p>
        </p:txBody>
      </p:sp>
      <p:sp>
        <p:nvSpPr>
          <p:cNvPr id="41" name="이등변 삼각형 40">
            <a:extLst>
              <a:ext uri="{FF2B5EF4-FFF2-40B4-BE49-F238E27FC236}">
                <a16:creationId xmlns:a16="http://schemas.microsoft.com/office/drawing/2014/main" id="{8E7AD99B-9EE5-4B2D-A573-EAA2001FEB46}"/>
              </a:ext>
            </a:extLst>
          </p:cNvPr>
          <p:cNvSpPr/>
          <p:nvPr/>
        </p:nvSpPr>
        <p:spPr>
          <a:xfrm flipV="1">
            <a:off x="2680639" y="4160510"/>
            <a:ext cx="82354" cy="119575"/>
          </a:xfrm>
          <a:prstGeom prst="triangle">
            <a:avLst/>
          </a:prstGeom>
          <a:solidFill>
            <a:srgbClr val="BC204B"/>
          </a:solidFill>
          <a:ln>
            <a:noFill/>
          </a:ln>
        </p:spPr>
        <p:style>
          <a:lnRef idx="2">
            <a:schemeClr val="accent1">
              <a:shade val="50000"/>
            </a:schemeClr>
          </a:lnRef>
          <a:fillRef idx="1">
            <a:schemeClr val="accent1"/>
          </a:fillRef>
          <a:effectRef idx="0">
            <a:schemeClr val="accent1"/>
          </a:effectRef>
          <a:fontRef idx="minor">
            <a:schemeClr val="lt1"/>
          </a:fontRef>
        </p:style>
        <p:txBody>
          <a:bodyPr lIns="49846" tIns="49846" rIns="49846" bIns="49846" rtlCol="0" anchor="ctr"/>
          <a:lstStyle/>
          <a:p>
            <a:pPr algn="ctr"/>
            <a:endParaRPr lang="ko-KR" altLang="en-US" sz="831">
              <a:solidFill>
                <a:srgbClr val="C00000"/>
              </a:solidFill>
              <a:latin typeface="Arial" panose="020B0604020202020204" pitchFamily="34" charset="0"/>
              <a:ea typeface="맑은 고딕" panose="020B0503020000020004" pitchFamily="50" charset="-127"/>
              <a:cs typeface="Arial" panose="020B0604020202020204" pitchFamily="34" charset="0"/>
            </a:endParaRPr>
          </a:p>
        </p:txBody>
      </p:sp>
      <p:sp>
        <p:nvSpPr>
          <p:cNvPr id="50" name="TextBox 49">
            <a:extLst>
              <a:ext uri="{FF2B5EF4-FFF2-40B4-BE49-F238E27FC236}">
                <a16:creationId xmlns:a16="http://schemas.microsoft.com/office/drawing/2014/main" id="{89A60217-85EC-40B4-8DBA-59178FBBEF6B}"/>
              </a:ext>
            </a:extLst>
          </p:cNvPr>
          <p:cNvSpPr txBox="1"/>
          <p:nvPr/>
        </p:nvSpPr>
        <p:spPr>
          <a:xfrm>
            <a:off x="2280562" y="3976067"/>
            <a:ext cx="946673" cy="218049"/>
          </a:xfrm>
          <a:prstGeom prst="rect">
            <a:avLst/>
          </a:prstGeom>
          <a:noFill/>
        </p:spPr>
        <p:txBody>
          <a:bodyPr wrap="square" lIns="50409" tIns="50409" rIns="50409" bIns="50409" rtlCol="0">
            <a:noAutofit/>
          </a:bodyPr>
          <a:lstStyle/>
          <a:p>
            <a:pPr algn="ctr">
              <a:spcAft>
                <a:spcPts val="554"/>
              </a:spcAft>
            </a:pPr>
            <a:r>
              <a:rPr lang="en-US" altLang="ko-KR" sz="900" b="1" i="1" dirty="0">
                <a:solidFill>
                  <a:srgbClr val="BC204B"/>
                </a:solidFill>
                <a:latin typeface="Arial" panose="020B0604020202020204" pitchFamily="34" charset="0"/>
                <a:ea typeface="+mj-ea"/>
                <a:cs typeface="Arial" panose="020B0604020202020204" pitchFamily="34" charset="0"/>
              </a:rPr>
              <a:t>Mean 35,224</a:t>
            </a:r>
          </a:p>
        </p:txBody>
      </p:sp>
      <p:graphicFrame>
        <p:nvGraphicFramePr>
          <p:cNvPr id="59" name="표 58">
            <a:extLst>
              <a:ext uri="{FF2B5EF4-FFF2-40B4-BE49-F238E27FC236}">
                <a16:creationId xmlns:a16="http://schemas.microsoft.com/office/drawing/2014/main" id="{672B376C-1B37-468C-AB73-EE16F117B65C}"/>
              </a:ext>
            </a:extLst>
          </p:cNvPr>
          <p:cNvGraphicFramePr>
            <a:graphicFrameLocks noGrp="1"/>
          </p:cNvGraphicFramePr>
          <p:nvPr>
            <p:extLst>
              <p:ext uri="{D42A27DB-BD31-4B8C-83A1-F6EECF244321}">
                <p14:modId xmlns:p14="http://schemas.microsoft.com/office/powerpoint/2010/main" val="3014211877"/>
              </p:ext>
            </p:extLst>
          </p:nvPr>
        </p:nvGraphicFramePr>
        <p:xfrm>
          <a:off x="5559786" y="2884463"/>
          <a:ext cx="4272372" cy="998871"/>
        </p:xfrm>
        <a:graphic>
          <a:graphicData uri="http://schemas.openxmlformats.org/drawingml/2006/table">
            <a:tbl>
              <a:tblPr/>
              <a:tblGrid>
                <a:gridCol w="1231674">
                  <a:extLst>
                    <a:ext uri="{9D8B030D-6E8A-4147-A177-3AD203B41FA5}">
                      <a16:colId xmlns:a16="http://schemas.microsoft.com/office/drawing/2014/main" val="3961977265"/>
                    </a:ext>
                  </a:extLst>
                </a:gridCol>
                <a:gridCol w="1013566">
                  <a:extLst>
                    <a:ext uri="{9D8B030D-6E8A-4147-A177-3AD203B41FA5}">
                      <a16:colId xmlns:a16="http://schemas.microsoft.com/office/drawing/2014/main" val="2033225575"/>
                    </a:ext>
                  </a:extLst>
                </a:gridCol>
                <a:gridCol w="1013566">
                  <a:extLst>
                    <a:ext uri="{9D8B030D-6E8A-4147-A177-3AD203B41FA5}">
                      <a16:colId xmlns:a16="http://schemas.microsoft.com/office/drawing/2014/main" val="596495259"/>
                    </a:ext>
                  </a:extLst>
                </a:gridCol>
                <a:gridCol w="1013566">
                  <a:extLst>
                    <a:ext uri="{9D8B030D-6E8A-4147-A177-3AD203B41FA5}">
                      <a16:colId xmlns:a16="http://schemas.microsoft.com/office/drawing/2014/main" val="1617571237"/>
                    </a:ext>
                  </a:extLst>
                </a:gridCol>
              </a:tblGrid>
              <a:tr h="145431">
                <a:tc>
                  <a:txBody>
                    <a:bodyPr/>
                    <a:lstStyle/>
                    <a:p>
                      <a:pPr algn="ctr" rtl="0" fontAlgn="ctr"/>
                      <a:r>
                        <a:rPr lang="ko-KR" alt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구분</a:t>
                      </a:r>
                    </a:p>
                  </a:txBody>
                  <a:tcPr marL="36000" marR="36000" marT="0" marB="0" anchor="ctr">
                    <a:lnL w="1270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12700" cap="flat" cmpd="sng" algn="ctr">
                      <a:solidFill>
                        <a:srgbClr val="00338D"/>
                      </a:solidFill>
                      <a:prstDash val="solid"/>
                      <a:round/>
                      <a:headEnd type="none" w="med" len="med"/>
                      <a:tailEnd type="none" w="med" len="med"/>
                    </a:lnT>
                    <a:lnB>
                      <a:noFill/>
                    </a:lnB>
                    <a:solidFill>
                      <a:srgbClr val="00338D"/>
                    </a:solidFill>
                  </a:tcPr>
                </a:tc>
                <a:tc>
                  <a:txBody>
                    <a:bodyPr/>
                    <a:lstStyle/>
                    <a:p>
                      <a:pPr algn="ctr" rtl="0" fontAlgn="ctr"/>
                      <a:r>
                        <a:rPr lang="en-US" sz="75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Case 1 (Best)</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12700" cap="flat" cmpd="sng" algn="ctr">
                      <a:solidFill>
                        <a:srgbClr val="00338D"/>
                      </a:solidFill>
                      <a:prstDash val="solid"/>
                      <a:round/>
                      <a:headEnd type="none" w="med" len="med"/>
                      <a:tailEnd type="none" w="med" len="med"/>
                    </a:lnT>
                    <a:lnB>
                      <a:noFill/>
                    </a:lnB>
                    <a:solidFill>
                      <a:srgbClr val="00338D"/>
                    </a:solidFill>
                  </a:tcPr>
                </a:tc>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en-US" altLang="ko-KR" sz="75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Case 2 (Base)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12700" cap="flat" cmpd="sng" algn="ctr">
                      <a:solidFill>
                        <a:srgbClr val="00338D"/>
                      </a:solidFill>
                      <a:prstDash val="solid"/>
                      <a:round/>
                      <a:headEnd type="none" w="med" len="med"/>
                      <a:tailEnd type="none" w="med" len="med"/>
                    </a:lnT>
                    <a:lnB>
                      <a:noFill/>
                    </a:lnB>
                    <a:solidFill>
                      <a:srgbClr val="00338D"/>
                    </a:solidFill>
                  </a:tcPr>
                </a:tc>
                <a:tc>
                  <a:txBody>
                    <a:bodyPr/>
                    <a:lstStyle/>
                    <a:p>
                      <a:pPr algn="ctr" rtl="0" fontAlgn="ctr"/>
                      <a:r>
                        <a:rPr lang="en-US" sz="75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Case 3 (Worst)</a:t>
                      </a:r>
                    </a:p>
                  </a:txBody>
                  <a:tcPr marL="36000" marR="36000" marT="0" marB="0" anchor="ctr">
                    <a:lnL w="6350" cap="flat" cmpd="sng" algn="ctr">
                      <a:solidFill>
                        <a:srgbClr val="00338D"/>
                      </a:solidFill>
                      <a:prstDash val="solid"/>
                      <a:round/>
                      <a:headEnd type="none" w="med" len="med"/>
                      <a:tailEnd type="none" w="med" len="med"/>
                    </a:lnL>
                    <a:lnR w="12700" cap="flat" cmpd="sng" algn="ctr">
                      <a:solidFill>
                        <a:srgbClr val="00338D"/>
                      </a:solidFill>
                      <a:prstDash val="solid"/>
                      <a:round/>
                      <a:headEnd type="none" w="med" len="med"/>
                      <a:tailEnd type="none" w="med" len="med"/>
                    </a:lnR>
                    <a:lnT w="12700" cap="flat" cmpd="sng" algn="ctr">
                      <a:solidFill>
                        <a:srgbClr val="00338D"/>
                      </a:solidFill>
                      <a:prstDash val="solid"/>
                      <a:round/>
                      <a:headEnd type="none" w="med" len="med"/>
                      <a:tailEnd type="none" w="med" len="med"/>
                    </a:lnT>
                    <a:lnB>
                      <a:noFill/>
                    </a:lnB>
                    <a:solidFill>
                      <a:srgbClr val="00338D"/>
                    </a:solidFill>
                  </a:tcPr>
                </a:tc>
                <a:extLst>
                  <a:ext uri="{0D108BD9-81ED-4DB2-BD59-A6C34878D82A}">
                    <a16:rowId xmlns:a16="http://schemas.microsoft.com/office/drawing/2014/main" val="3721228920"/>
                  </a:ext>
                </a:extLst>
              </a:tr>
              <a:tr h="83709">
                <a:tc>
                  <a:txBody>
                    <a:bodyPr/>
                    <a:lstStyle/>
                    <a:p>
                      <a:pPr algn="l" rtl="0"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국내 판매수량</a:t>
                      </a:r>
                    </a:p>
                  </a:txBody>
                  <a:tcPr marL="36000" marR="36000" marT="0" marB="0" anchor="ctr">
                    <a:lnL w="1270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chemeClr val="tx1"/>
                      </a:solidFill>
                      <a:prstDash val="dot"/>
                      <a:round/>
                      <a:headEnd type="none" w="med" len="med"/>
                      <a:tailEnd type="none" w="med" len="med"/>
                    </a:lnB>
                  </a:tcPr>
                </a:tc>
                <a:tc>
                  <a:txBody>
                    <a:bodyPr/>
                    <a:lstStyle/>
                    <a:p>
                      <a:pPr marL="88900" indent="-88900" algn="l" rtl="0" fontAlgn="ctr">
                        <a:buFont typeface="Wingdings" panose="05000000000000000000" pitchFamily="2" charset="2"/>
                        <a:buChar char="§"/>
                      </a:pP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사업계획 준용</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solidFill>
                        <a:schemeClr val="tx1"/>
                      </a:solidFill>
                      <a:prstDash val="dot"/>
                      <a:round/>
                      <a:headEnd type="none" w="med" len="med"/>
                      <a:tailEnd type="none" w="med" len="med"/>
                    </a:lnB>
                  </a:tcPr>
                </a:tc>
                <a:tc>
                  <a:txBody>
                    <a:bodyPr/>
                    <a:lstStyle/>
                    <a:p>
                      <a:pPr marL="88900" indent="-88900" algn="l" rtl="0" fontAlgn="ctr">
                        <a:buFont typeface="Wingdings" panose="05000000000000000000" pitchFamily="2" charset="2"/>
                        <a:buChar char="§"/>
                      </a:pP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CDD</a:t>
                      </a: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추정치 준용</a:t>
                      </a:r>
                    </a:p>
                  </a:txBody>
                  <a:tcPr marL="36000" marR="36000" marT="0" marB="0" anchor="ctr">
                    <a:lnL w="6350" cap="flat" cmpd="sng" algn="ctr">
                      <a:solidFill>
                        <a:srgbClr val="00338D"/>
                      </a:solidFill>
                      <a:prstDash val="dot"/>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solidFill>
                        <a:schemeClr val="tx1"/>
                      </a:solidFill>
                      <a:prstDash val="dot"/>
                      <a:round/>
                      <a:headEnd type="none" w="med" len="med"/>
                      <a:tailEnd type="none" w="med" len="med"/>
                    </a:lnB>
                  </a:tcPr>
                </a:tc>
                <a:tc>
                  <a:txBody>
                    <a:bodyPr/>
                    <a:lstStyle/>
                    <a:p>
                      <a:pPr marL="88900" marR="0" lvl="0" indent="-88900" algn="l" defTabSz="914400" rtl="0" eaLnBrk="1" fontAlgn="ctr" latinLnBrk="1" hangingPunct="1">
                        <a:lnSpc>
                          <a:spcPct val="100000"/>
                        </a:lnSpc>
                        <a:spcBef>
                          <a:spcPts val="0"/>
                        </a:spcBef>
                        <a:spcAft>
                          <a:spcPts val="0"/>
                        </a:spcAft>
                        <a:buClrTx/>
                        <a:buSzTx/>
                        <a:buFont typeface="Wingdings" panose="05000000000000000000" pitchFamily="2" charset="2"/>
                        <a:buChar char="§"/>
                        <a:tabLst/>
                        <a:defRPr/>
                      </a:pP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사업계획 준용</a:t>
                      </a:r>
                    </a:p>
                  </a:txBody>
                  <a:tcPr marL="36000" marR="36000" marT="0" marB="0" anchor="ctr">
                    <a:lnL w="6350" cap="flat" cmpd="sng" algn="ctr">
                      <a:solidFill>
                        <a:srgbClr val="00338D"/>
                      </a:solidFill>
                      <a:prstDash val="dot"/>
                      <a:round/>
                      <a:headEnd type="none" w="med" len="med"/>
                      <a:tailEnd type="none" w="med" len="med"/>
                    </a:lnL>
                    <a:lnR w="12700" cap="flat" cmpd="sng" algn="ctr">
                      <a:solidFill>
                        <a:srgbClr val="00338D"/>
                      </a:solidFill>
                      <a:prstDash val="solid"/>
                      <a:round/>
                      <a:headEnd type="none" w="med" len="med"/>
                      <a:tailEnd type="none" w="med" len="med"/>
                    </a:lnR>
                    <a:lnT>
                      <a:noFill/>
                    </a:lnT>
                    <a:lnB w="6350" cap="flat" cmpd="sng" algn="ctr">
                      <a:solidFill>
                        <a:schemeClr val="tx1"/>
                      </a:solidFill>
                      <a:prstDash val="dot"/>
                      <a:round/>
                      <a:headEnd type="none" w="med" len="med"/>
                      <a:tailEnd type="none" w="med" len="med"/>
                    </a:lnB>
                  </a:tcPr>
                </a:tc>
                <a:extLst>
                  <a:ext uri="{0D108BD9-81ED-4DB2-BD59-A6C34878D82A}">
                    <a16:rowId xmlns:a16="http://schemas.microsoft.com/office/drawing/2014/main" val="3251051397"/>
                  </a:ext>
                </a:extLst>
              </a:tr>
              <a:tr h="83709">
                <a:tc>
                  <a:txBody>
                    <a:bodyPr/>
                    <a:lstStyle/>
                    <a:p>
                      <a:pPr algn="l" rtl="0"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국내 판가 </a:t>
                      </a: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(Case </a:t>
                      </a: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공통</a:t>
                      </a: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endPar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1270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chemeClr val="tx1"/>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gridSpan="3">
                  <a:txBody>
                    <a:bodyPr/>
                    <a:lstStyle/>
                    <a:p>
                      <a:pPr marL="88900" indent="-88900" algn="ctr" rtl="0" fontAlgn="ctr">
                        <a:buFont typeface="Wingdings" panose="05000000000000000000" pitchFamily="2" charset="2"/>
                        <a:buChar char="§"/>
                      </a:pP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물가상승률 </a:t>
                      </a: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CR </a:t>
                      </a: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반영</a:t>
                      </a:r>
                    </a:p>
                  </a:txBody>
                  <a:tcPr marL="36000" marR="36000" marT="0" marB="0" anchor="ctr">
                    <a:lnL w="6350" cap="flat" cmpd="sng" algn="ctr">
                      <a:solidFill>
                        <a:srgbClr val="00338D"/>
                      </a:solidFill>
                      <a:prstDash val="solid"/>
                      <a:round/>
                      <a:headEnd type="none" w="med" len="med"/>
                      <a:tailEnd type="none" w="med" len="med"/>
                    </a:lnL>
                    <a:lnR w="12700" cap="flat" cmpd="sng" algn="ctr">
                      <a:solidFill>
                        <a:srgbClr val="00338D"/>
                      </a:solidFill>
                      <a:prstDash val="solid"/>
                      <a:round/>
                      <a:headEnd type="none" w="med" len="med"/>
                      <a:tailEnd type="none" w="med" len="med"/>
                    </a:lnR>
                    <a:lnT w="6350" cap="flat" cmpd="sng" algn="ctr">
                      <a:solidFill>
                        <a:schemeClr val="tx1"/>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hMerge="1">
                  <a:txBody>
                    <a:bodyPr/>
                    <a:lstStyle/>
                    <a:p>
                      <a:pPr algn="ctr" rtl="0" fontAlgn="ctr"/>
                      <a:endPar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1270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2847003892"/>
                  </a:ext>
                </a:extLst>
              </a:tr>
              <a:tr h="83709">
                <a:tc>
                  <a:txBody>
                    <a:bodyPr/>
                    <a:lstStyle/>
                    <a:p>
                      <a:pPr algn="l" rtl="0"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해외 판매수량 </a:t>
                      </a: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(Case 1,2)</a:t>
                      </a:r>
                      <a:endPar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1270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chemeClr val="tx1"/>
                      </a:solidFill>
                      <a:prstDash val="dot"/>
                      <a:round/>
                      <a:headEnd type="none" w="med" len="med"/>
                      <a:tailEnd type="none" w="med" len="med"/>
                    </a:lnB>
                  </a:tcPr>
                </a:tc>
                <a:tc gridSpan="2">
                  <a:txBody>
                    <a:bodyPr/>
                    <a:lstStyle/>
                    <a:p>
                      <a:pPr marL="88900" indent="-88900" algn="ctr" rtl="0" fontAlgn="ctr">
                        <a:buFont typeface="Wingdings" panose="05000000000000000000" pitchFamily="2" charset="2"/>
                        <a:buChar char="§"/>
                      </a:pP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월 </a:t>
                      </a: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400</a:t>
                      </a: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만</a:t>
                      </a: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EA</a:t>
                      </a:r>
                      <a:endPar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chemeClr val="tx1"/>
                      </a:solidFill>
                      <a:prstDash val="dot"/>
                      <a:round/>
                      <a:headEnd type="none" w="med" len="med"/>
                      <a:tailEnd type="none" w="med" len="med"/>
                    </a:lnB>
                  </a:tcPr>
                </a:tc>
                <a:tc hMerge="1">
                  <a:txBody>
                    <a:bodyPr/>
                    <a:lstStyle/>
                    <a:p>
                      <a:pPr latinLnBrk="1"/>
                      <a:endParaRPr lang="ko-KR" altLang="en-US"/>
                    </a:p>
                  </a:txBody>
                  <a:tcPr/>
                </a:tc>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en-US" altLang="ko-KR"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n/a</a:t>
                      </a:r>
                      <a:endParaRPr lang="ko-KR" altLang="en-US"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dot"/>
                      <a:round/>
                      <a:headEnd type="none" w="med" len="med"/>
                      <a:tailEnd type="none" w="med" len="med"/>
                    </a:lnL>
                    <a:lnR w="1270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chemeClr val="tx1"/>
                      </a:solidFill>
                      <a:prstDash val="dot"/>
                      <a:round/>
                      <a:headEnd type="none" w="med" len="med"/>
                      <a:tailEnd type="none" w="med" len="med"/>
                    </a:lnB>
                  </a:tcPr>
                </a:tc>
                <a:extLst>
                  <a:ext uri="{0D108BD9-81ED-4DB2-BD59-A6C34878D82A}">
                    <a16:rowId xmlns:a16="http://schemas.microsoft.com/office/drawing/2014/main" val="1754576344"/>
                  </a:ext>
                </a:extLst>
              </a:tr>
              <a:tr h="83709">
                <a:tc>
                  <a:txBody>
                    <a:bodyPr/>
                    <a:lstStyle/>
                    <a:p>
                      <a:pPr algn="l" rtl="0"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해외 판가 </a:t>
                      </a: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(Case 1,2)</a:t>
                      </a:r>
                      <a:endPar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1270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chemeClr val="tx1"/>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gridSpan="2">
                  <a:txBody>
                    <a:bodyPr/>
                    <a:lstStyle/>
                    <a:p>
                      <a:pPr marL="88900" indent="-88900" algn="ctr" rtl="0" fontAlgn="ctr">
                        <a:buFont typeface="Wingdings" panose="05000000000000000000" pitchFamily="2" charset="2"/>
                        <a:buChar char="§"/>
                      </a:pP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SDI </a:t>
                      </a: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제출 견적서 단가 </a:t>
                      </a: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물가상승률 반영</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w="6350" cap="flat" cmpd="sng" algn="ctr">
                      <a:solidFill>
                        <a:schemeClr val="tx1"/>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en-US" altLang="ko-KR"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n/a</a:t>
                      </a:r>
                      <a:endParaRPr lang="ko-KR" altLang="en-US"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dot"/>
                      <a:round/>
                      <a:headEnd type="none" w="med" len="med"/>
                      <a:tailEnd type="none" w="med" len="med"/>
                    </a:lnL>
                    <a:lnR w="12700" cap="flat" cmpd="sng" algn="ctr">
                      <a:solidFill>
                        <a:srgbClr val="00338D"/>
                      </a:solidFill>
                      <a:prstDash val="solid"/>
                      <a:round/>
                      <a:headEnd type="none" w="med" len="med"/>
                      <a:tailEnd type="none" w="med" len="med"/>
                    </a:lnR>
                    <a:lnT w="6350" cap="flat" cmpd="sng" algn="ctr">
                      <a:solidFill>
                        <a:schemeClr val="tx1"/>
                      </a:solidFill>
                      <a:prstDash val="dot"/>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476996208"/>
                  </a:ext>
                </a:extLst>
              </a:tr>
              <a:tr h="83709">
                <a:tc>
                  <a:txBody>
                    <a:bodyPr/>
                    <a:lstStyle/>
                    <a:p>
                      <a:pPr algn="l" rtl="0"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국내 </a:t>
                      </a:r>
                      <a:r>
                        <a:rPr lang="en-US" altLang="ko-KR" sz="800" b="0" i="0" u="none" strike="noStrike" dirty="0" err="1">
                          <a:solidFill>
                            <a:srgbClr val="000000"/>
                          </a:solidFill>
                          <a:effectLst/>
                          <a:latin typeface="Arial" panose="020B0604020202020204" pitchFamily="34" charset="0"/>
                          <a:ea typeface="맑은 고딕" panose="020B0503020000020004" pitchFamily="50" charset="-127"/>
                          <a:cs typeface="Arial" panose="020B0604020202020204" pitchFamily="34" charset="0"/>
                        </a:rPr>
                        <a:t>CapEx</a:t>
                      </a: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(Case </a:t>
                      </a: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공통</a:t>
                      </a: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endPar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1270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chemeClr val="tx1"/>
                      </a:solidFill>
                      <a:prstDash val="dot"/>
                      <a:round/>
                      <a:headEnd type="none" w="med" len="med"/>
                      <a:tailEnd type="none" w="med" len="med"/>
                    </a:lnB>
                  </a:tcPr>
                </a:tc>
                <a:tc gridSpan="3">
                  <a:txBody>
                    <a:bodyPr/>
                    <a:lstStyle/>
                    <a:p>
                      <a:pPr marL="88900" indent="-88900" algn="ctr" rtl="0" fontAlgn="ctr">
                        <a:buFont typeface="Wingdings" panose="05000000000000000000" pitchFamily="2" charset="2"/>
                        <a:buChar char="§"/>
                      </a:pP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사업부 제시 준용</a:t>
                      </a:r>
                    </a:p>
                  </a:txBody>
                  <a:tcPr marL="36000" marR="36000" marT="0" marB="0" anchor="ctr">
                    <a:lnL w="6350" cap="flat" cmpd="sng" algn="ctr">
                      <a:solidFill>
                        <a:srgbClr val="00338D"/>
                      </a:solidFill>
                      <a:prstDash val="solid"/>
                      <a:round/>
                      <a:headEnd type="none" w="med" len="med"/>
                      <a:tailEnd type="none" w="med" len="med"/>
                    </a:lnL>
                    <a:lnR w="1270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chemeClr val="tx1"/>
                      </a:solidFill>
                      <a:prstDash val="dot"/>
                      <a:round/>
                      <a:headEnd type="none" w="med" len="med"/>
                      <a:tailEnd type="none" w="med" len="med"/>
                    </a:lnB>
                  </a:tcPr>
                </a:tc>
                <a:tc hMerge="1">
                  <a:txBody>
                    <a:bodyPr/>
                    <a:lstStyle/>
                    <a:p>
                      <a:pPr latinLnBrk="1"/>
                      <a:endParaRPr lang="ko-KR" altLang="en-US"/>
                    </a:p>
                  </a:txBody>
                  <a:tcPr/>
                </a:tc>
                <a:tc hMerge="1">
                  <a:txBody>
                    <a:bodyPr/>
                    <a:lstStyle/>
                    <a:p>
                      <a:pPr algn="ctr" rtl="0" fontAlgn="ctr"/>
                      <a:endPar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12700" cap="flat" cmpd="sng" algn="ctr">
                      <a:solidFill>
                        <a:srgbClr val="00338D"/>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dot"/>
                      <a:round/>
                      <a:headEnd type="none" w="med" len="med"/>
                      <a:tailEnd type="none" w="med" len="med"/>
                    </a:lnB>
                  </a:tcPr>
                </a:tc>
                <a:extLst>
                  <a:ext uri="{0D108BD9-81ED-4DB2-BD59-A6C34878D82A}">
                    <a16:rowId xmlns:a16="http://schemas.microsoft.com/office/drawing/2014/main" val="2004931330"/>
                  </a:ext>
                </a:extLst>
              </a:tr>
              <a:tr h="83709">
                <a:tc>
                  <a:txBody>
                    <a:bodyPr/>
                    <a:lstStyle/>
                    <a:p>
                      <a:pPr algn="l" rtl="0"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해외 </a:t>
                      </a:r>
                      <a:r>
                        <a:rPr lang="en-US" altLang="ko-KR" sz="800" b="0" i="0" u="none" strike="noStrike" dirty="0" err="1">
                          <a:solidFill>
                            <a:srgbClr val="000000"/>
                          </a:solidFill>
                          <a:effectLst/>
                          <a:latin typeface="Arial" panose="020B0604020202020204" pitchFamily="34" charset="0"/>
                          <a:ea typeface="맑은 고딕" panose="020B0503020000020004" pitchFamily="50" charset="-127"/>
                          <a:cs typeface="Arial" panose="020B0604020202020204" pitchFamily="34" charset="0"/>
                        </a:rPr>
                        <a:t>CapEx</a:t>
                      </a: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(Case 1,2)</a:t>
                      </a:r>
                      <a:endPar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1270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chemeClr val="tx1"/>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gridSpan="2">
                  <a:txBody>
                    <a:bodyPr/>
                    <a:lstStyle/>
                    <a:p>
                      <a:pPr marL="88900" marR="0" lvl="0" indent="-88900" algn="ctr" defTabSz="914400" rtl="0" eaLnBrk="1" fontAlgn="ctr" latinLnBrk="1" hangingPunct="1">
                        <a:lnSpc>
                          <a:spcPct val="100000"/>
                        </a:lnSpc>
                        <a:spcBef>
                          <a:spcPts val="0"/>
                        </a:spcBef>
                        <a:spcAft>
                          <a:spcPts val="0"/>
                        </a:spcAft>
                        <a:buClrTx/>
                        <a:buSzTx/>
                        <a:buFont typeface="Wingdings" panose="05000000000000000000" pitchFamily="2" charset="2"/>
                        <a:buChar char="§"/>
                        <a:tabLst/>
                        <a:defRPr/>
                      </a:pP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사업부 제시 준용</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w="6350" cap="flat" cmpd="sng" algn="ctr">
                      <a:solidFill>
                        <a:schemeClr val="tx1"/>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ctr" rtl="0" fontAlgn="ctr"/>
                      <a:r>
                        <a:rPr lang="en-US" altLang="ko-KR"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n/a</a:t>
                      </a:r>
                      <a:endParaRPr lang="ko-KR" altLang="en-US"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dot"/>
                      <a:round/>
                      <a:headEnd type="none" w="med" len="med"/>
                      <a:tailEnd type="none" w="med" len="med"/>
                    </a:lnL>
                    <a:lnR w="12700" cap="flat" cmpd="sng" algn="ctr">
                      <a:solidFill>
                        <a:srgbClr val="00338D"/>
                      </a:solidFill>
                      <a:prstDash val="solid"/>
                      <a:round/>
                      <a:headEnd type="none" w="med" len="med"/>
                      <a:tailEnd type="none" w="med" len="med"/>
                    </a:lnR>
                    <a:lnT w="6350" cap="flat" cmpd="sng" algn="ctr">
                      <a:solidFill>
                        <a:schemeClr val="tx1"/>
                      </a:solidFill>
                      <a:prstDash val="dot"/>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964963516"/>
                  </a:ext>
                </a:extLst>
              </a:tr>
              <a:tr h="83709">
                <a:tc>
                  <a:txBody>
                    <a:bodyPr/>
                    <a:lstStyle/>
                    <a:p>
                      <a:pPr algn="l" rtl="0"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환율 </a:t>
                      </a: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(Case 1,2)</a:t>
                      </a:r>
                      <a:endPar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1270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12700" cap="flat" cmpd="sng" algn="ctr">
                      <a:solidFill>
                        <a:srgbClr val="00338D"/>
                      </a:solidFill>
                      <a:prstDash val="solid"/>
                      <a:round/>
                      <a:headEnd type="none" w="med" len="med"/>
                      <a:tailEnd type="none" w="med" len="med"/>
                    </a:lnB>
                  </a:tcPr>
                </a:tc>
                <a:tc gridSpan="2">
                  <a:txBody>
                    <a:bodyPr/>
                    <a:lstStyle/>
                    <a:p>
                      <a:pPr marL="88900" indent="-88900" algn="ctr" rtl="0" fontAlgn="ctr">
                        <a:buFont typeface="Wingdings" panose="05000000000000000000" pitchFamily="2" charset="2"/>
                        <a:buChar char="§"/>
                      </a:pP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실사기준일 환율 </a:t>
                      </a: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1,293</a:t>
                      </a: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원 유지 가정</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dot"/>
                      <a:round/>
                      <a:headEnd type="none" w="med" len="med"/>
                      <a:tailEnd type="none" w="med" len="med"/>
                    </a:lnR>
                    <a:lnT w="6350" cap="flat" cmpd="sng" algn="ctr">
                      <a:solidFill>
                        <a:srgbClr val="00338D"/>
                      </a:solidFill>
                      <a:prstDash val="solid"/>
                      <a:round/>
                      <a:headEnd type="none" w="med" len="med"/>
                      <a:tailEnd type="none" w="med" len="med"/>
                    </a:lnT>
                    <a:lnB w="1270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ctr" rtl="0" fontAlgn="ctr"/>
                      <a:r>
                        <a:rPr lang="en-US" altLang="ko-KR" sz="800" b="0" i="1"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n/a</a:t>
                      </a:r>
                      <a:endParaRPr lang="ko-KR" altLang="en-US" sz="800" b="0" i="1"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dot"/>
                      <a:round/>
                      <a:headEnd type="none" w="med" len="med"/>
                      <a:tailEnd type="none" w="med" len="med"/>
                    </a:lnL>
                    <a:lnR w="1270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1270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524902496"/>
                  </a:ext>
                </a:extLst>
              </a:tr>
            </a:tbl>
          </a:graphicData>
        </a:graphic>
      </p:graphicFrame>
    </p:spTree>
    <p:extLst>
      <p:ext uri="{BB962C8B-B14F-4D97-AF65-F5344CB8AC3E}">
        <p14:creationId xmlns:p14="http://schemas.microsoft.com/office/powerpoint/2010/main" val="354008046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제목 2">
            <a:extLst>
              <a:ext uri="{FF2B5EF4-FFF2-40B4-BE49-F238E27FC236}">
                <a16:creationId xmlns:a16="http://schemas.microsoft.com/office/drawing/2014/main" id="{72537B89-383C-4519-A0F3-837A7596D09A}"/>
              </a:ext>
            </a:extLst>
          </p:cNvPr>
          <p:cNvSpPr txBox="1">
            <a:spLocks/>
          </p:cNvSpPr>
          <p:nvPr/>
        </p:nvSpPr>
        <p:spPr>
          <a:xfrm>
            <a:off x="399665" y="496343"/>
            <a:ext cx="8591450" cy="586535"/>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4400" b="1">
                <a:solidFill>
                  <a:srgbClr val="00338D"/>
                </a:solidFill>
                <a:latin typeface="KPMG Extralight" panose="020B0303030202040204" pitchFamily="34" charset="0"/>
              </a:rPr>
              <a:t>Price Analysis Methodology (1/3)</a:t>
            </a:r>
          </a:p>
        </p:txBody>
      </p:sp>
      <p:sp>
        <p:nvSpPr>
          <p:cNvPr id="96" name="직사각형 95">
            <a:extLst>
              <a:ext uri="{FF2B5EF4-FFF2-40B4-BE49-F238E27FC236}">
                <a16:creationId xmlns:a16="http://schemas.microsoft.com/office/drawing/2014/main" id="{35C8A3E5-AED9-4F75-AACB-605AE46E5EE6}"/>
              </a:ext>
            </a:extLst>
          </p:cNvPr>
          <p:cNvSpPr/>
          <p:nvPr/>
        </p:nvSpPr>
        <p:spPr>
          <a:xfrm>
            <a:off x="550783" y="1100504"/>
            <a:ext cx="8787950" cy="4925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just" fontAlgn="base">
              <a:lnSpc>
                <a:spcPct val="120000"/>
              </a:lnSpc>
              <a:spcBef>
                <a:spcPct val="0"/>
              </a:spcBef>
              <a:spcAft>
                <a:spcPct val="0"/>
              </a:spcAft>
              <a:defRPr/>
            </a:pPr>
            <a:r>
              <a:rPr lang="ko-KR" altLang="en-US" sz="1200" b="1" kern="0" dirty="0">
                <a:solidFill>
                  <a:srgbClr val="000000"/>
                </a:solidFill>
                <a:latin typeface="Arial" panose="020B0604020202020204" pitchFamily="34" charset="0"/>
                <a:ea typeface="맑은 고딕" panose="020B0503020000020004" pitchFamily="50" charset="-127"/>
              </a:rPr>
              <a:t>평가대상 사업부의 가치평가를 위하여 사용한 평가방법론은 이익접근법 중 현금흐름할인법</a:t>
            </a:r>
            <a:r>
              <a:rPr lang="en-US" altLang="ko-KR" sz="1200" b="1" kern="0" dirty="0">
                <a:solidFill>
                  <a:srgbClr val="000000"/>
                </a:solidFill>
                <a:latin typeface="Arial" panose="020B0604020202020204" pitchFamily="34" charset="0"/>
                <a:ea typeface="맑은 고딕" panose="020B0503020000020004" pitchFamily="50" charset="-127"/>
              </a:rPr>
              <a:t>(DCF</a:t>
            </a:r>
            <a:r>
              <a:rPr lang="ko-KR" altLang="en-US" sz="1200" b="1" kern="0" dirty="0">
                <a:solidFill>
                  <a:srgbClr val="000000"/>
                </a:solidFill>
                <a:latin typeface="Arial" panose="020B0604020202020204" pitchFamily="34" charset="0"/>
                <a:ea typeface="맑은 고딕" panose="020B0503020000020004" pitchFamily="50" charset="-127"/>
              </a:rPr>
              <a:t>법</a:t>
            </a:r>
            <a:r>
              <a:rPr lang="en-US" altLang="ko-KR" sz="1200" b="1" kern="0" dirty="0">
                <a:solidFill>
                  <a:srgbClr val="000000"/>
                </a:solidFill>
                <a:latin typeface="Arial" panose="020B0604020202020204" pitchFamily="34" charset="0"/>
                <a:ea typeface="맑은 고딕" panose="020B0503020000020004" pitchFamily="50" charset="-127"/>
              </a:rPr>
              <a:t>),</a:t>
            </a:r>
            <a:r>
              <a:rPr lang="ko-KR" altLang="en-US" sz="1200" b="1" kern="0" dirty="0">
                <a:solidFill>
                  <a:srgbClr val="000000"/>
                </a:solidFill>
                <a:latin typeface="Arial" panose="020B0604020202020204" pitchFamily="34" charset="0"/>
                <a:ea typeface="맑은 고딕" panose="020B0503020000020004" pitchFamily="50" charset="-127"/>
              </a:rPr>
              <a:t> 시장접근법 중 유사상장회사 비교법</a:t>
            </a:r>
            <a:r>
              <a:rPr lang="en-US" altLang="ko-KR" sz="1200" b="1" kern="0" dirty="0">
                <a:solidFill>
                  <a:srgbClr val="000000"/>
                </a:solidFill>
                <a:latin typeface="Arial" panose="020B0604020202020204" pitchFamily="34" charset="0"/>
                <a:ea typeface="맑은 고딕" panose="020B0503020000020004" pitchFamily="50" charset="-127"/>
              </a:rPr>
              <a:t>(GPCM) </a:t>
            </a:r>
            <a:r>
              <a:rPr lang="ko-KR" altLang="en-US" sz="1200" b="1" kern="0" dirty="0">
                <a:solidFill>
                  <a:srgbClr val="000000"/>
                </a:solidFill>
                <a:latin typeface="Arial" panose="020B0604020202020204" pitchFamily="34" charset="0"/>
                <a:ea typeface="맑은 고딕" panose="020B0503020000020004" pitchFamily="50" charset="-127"/>
              </a:rPr>
              <a:t>및</a:t>
            </a:r>
            <a:r>
              <a:rPr lang="en-US" altLang="ko-KR" sz="1200" b="1" kern="0" dirty="0">
                <a:solidFill>
                  <a:srgbClr val="000000"/>
                </a:solidFill>
                <a:latin typeface="Arial" panose="020B0604020202020204" pitchFamily="34" charset="0"/>
                <a:ea typeface="맑은 고딕" panose="020B0503020000020004" pitchFamily="50" charset="-127"/>
              </a:rPr>
              <a:t> </a:t>
            </a:r>
            <a:r>
              <a:rPr lang="ko-KR" altLang="en-US" sz="1200" b="1" kern="0" dirty="0">
                <a:solidFill>
                  <a:srgbClr val="000000"/>
                </a:solidFill>
                <a:latin typeface="Arial" panose="020B0604020202020204" pitchFamily="34" charset="0"/>
                <a:ea typeface="맑은 고딕" panose="020B0503020000020004" pitchFamily="50" charset="-127"/>
              </a:rPr>
              <a:t>유사거래 비교법</a:t>
            </a:r>
            <a:r>
              <a:rPr lang="en-US" altLang="ko-KR" sz="1200" b="1" kern="0" dirty="0">
                <a:solidFill>
                  <a:srgbClr val="000000"/>
                </a:solidFill>
                <a:latin typeface="Arial" panose="020B0604020202020204" pitchFamily="34" charset="0"/>
                <a:ea typeface="맑은 고딕" panose="020B0503020000020004" pitchFamily="50" charset="-127"/>
              </a:rPr>
              <a:t>(GTM)</a:t>
            </a:r>
            <a:r>
              <a:rPr lang="ko-KR" altLang="en-US" sz="1200" b="1" kern="0" dirty="0">
                <a:solidFill>
                  <a:srgbClr val="000000"/>
                </a:solidFill>
                <a:latin typeface="Arial" panose="020B0604020202020204" pitchFamily="34" charset="0"/>
                <a:ea typeface="맑은 고딕" panose="020B0503020000020004" pitchFamily="50" charset="-127"/>
              </a:rPr>
              <a:t>임</a:t>
            </a:r>
            <a:endParaRPr lang="en-US" altLang="ko-KR" sz="1200" b="1" kern="0" dirty="0">
              <a:solidFill>
                <a:srgbClr val="000000"/>
              </a:solidFill>
              <a:latin typeface="Arial" panose="020B0604020202020204" pitchFamily="34" charset="0"/>
              <a:ea typeface="맑은 고딕" panose="020B0503020000020004" pitchFamily="50" charset="-127"/>
            </a:endParaRPr>
          </a:p>
        </p:txBody>
      </p:sp>
      <p:sp>
        <p:nvSpPr>
          <p:cNvPr id="5" name="Rectangle 4">
            <a:extLst>
              <a:ext uri="{FF2B5EF4-FFF2-40B4-BE49-F238E27FC236}">
                <a16:creationId xmlns:a16="http://schemas.microsoft.com/office/drawing/2014/main" id="{40712CC4-EE96-4028-B018-96094CD561A5}"/>
              </a:ext>
            </a:extLst>
          </p:cNvPr>
          <p:cNvSpPr>
            <a:spLocks noChangeArrowheads="1"/>
          </p:cNvSpPr>
          <p:nvPr/>
        </p:nvSpPr>
        <p:spPr bwMode="auto">
          <a:xfrm>
            <a:off x="468001" y="3145722"/>
            <a:ext cx="1006475" cy="477838"/>
          </a:xfrm>
          <a:prstGeom prst="rect">
            <a:avLst/>
          </a:prstGeom>
          <a:solidFill>
            <a:srgbClr val="00338D"/>
          </a:solidFill>
          <a:ln w="12700">
            <a:noFill/>
            <a:miter lim="800000"/>
            <a:headEnd/>
            <a:tailEnd/>
          </a:ln>
          <a:effectLst/>
        </p:spPr>
        <p:txBody>
          <a:bodyPr wrap="none" lIns="92075" tIns="46038" rIns="92075" bIns="46038" anchor="ctr"/>
          <a:lstStyle/>
          <a:p>
            <a:pPr marL="285750" indent="-285750" defTabSz="762000" eaLnBrk="0" hangingPunct="0">
              <a:defRPr/>
            </a:pPr>
            <a:r>
              <a:rPr kumimoji="1" lang="ko-KR" altLang="en-US" sz="1000" b="1" kern="0">
                <a:solidFill>
                  <a:srgbClr val="FFFFFF"/>
                </a:solidFill>
                <a:latin typeface="Arial" panose="020B0604020202020204" pitchFamily="34" charset="0"/>
                <a:ea typeface="+mj-ea"/>
                <a:cs typeface="Arial" panose="020B0604020202020204" pitchFamily="34" charset="0"/>
              </a:rPr>
              <a:t>이론적 </a:t>
            </a:r>
          </a:p>
          <a:p>
            <a:pPr marL="285750" indent="-285750" defTabSz="762000" eaLnBrk="0" hangingPunct="0">
              <a:defRPr/>
            </a:pPr>
            <a:r>
              <a:rPr kumimoji="1" lang="ko-KR" altLang="en-US" sz="1000" b="1" kern="0">
                <a:solidFill>
                  <a:srgbClr val="FFFFFF"/>
                </a:solidFill>
                <a:latin typeface="Arial" panose="020B0604020202020204" pitchFamily="34" charset="0"/>
                <a:ea typeface="+mj-ea"/>
                <a:cs typeface="Arial" panose="020B0604020202020204" pitchFamily="34" charset="0"/>
              </a:rPr>
              <a:t>평가방법 </a:t>
            </a:r>
          </a:p>
        </p:txBody>
      </p:sp>
      <p:sp>
        <p:nvSpPr>
          <p:cNvPr id="6" name="Rectangle 5">
            <a:extLst>
              <a:ext uri="{FF2B5EF4-FFF2-40B4-BE49-F238E27FC236}">
                <a16:creationId xmlns:a16="http://schemas.microsoft.com/office/drawing/2014/main" id="{07DF1F68-5BDB-4180-98AF-513B7BAA0F60}"/>
              </a:ext>
            </a:extLst>
          </p:cNvPr>
          <p:cNvSpPr>
            <a:spLocks noChangeArrowheads="1"/>
          </p:cNvSpPr>
          <p:nvPr/>
        </p:nvSpPr>
        <p:spPr bwMode="auto">
          <a:xfrm>
            <a:off x="1963290" y="2255135"/>
            <a:ext cx="1292359" cy="431800"/>
          </a:xfrm>
          <a:prstGeom prst="rect">
            <a:avLst/>
          </a:prstGeom>
          <a:solidFill>
            <a:srgbClr val="005EB8"/>
          </a:solidFill>
          <a:ln w="12700">
            <a:noFill/>
            <a:miter lim="800000"/>
            <a:headEnd/>
            <a:tailEnd/>
          </a:ln>
          <a:effectLst/>
        </p:spPr>
        <p:txBody>
          <a:bodyPr wrap="none" lIns="92075" tIns="46038" rIns="92075" bIns="46038" anchor="ctr"/>
          <a:lstStyle/>
          <a:p>
            <a:pPr marL="285750" indent="-285750" defTabSz="762000" eaLnBrk="0" hangingPunct="0">
              <a:defRPr/>
            </a:pPr>
            <a:r>
              <a:rPr kumimoji="1" lang="ko-KR" altLang="en-US" sz="1000" b="1" kern="0">
                <a:solidFill>
                  <a:srgbClr val="FFFFFF"/>
                </a:solidFill>
                <a:latin typeface="Arial" panose="020B0604020202020204" pitchFamily="34" charset="0"/>
                <a:ea typeface="+mj-ea"/>
                <a:cs typeface="Arial" panose="020B0604020202020204" pitchFamily="34" charset="0"/>
              </a:rPr>
              <a:t>이익접근법</a:t>
            </a:r>
            <a:endParaRPr kumimoji="1" lang="en-US" altLang="ko-KR" sz="1000" b="1" kern="0">
              <a:solidFill>
                <a:srgbClr val="FFFFFF"/>
              </a:solidFill>
              <a:latin typeface="Arial" panose="020B0604020202020204" pitchFamily="34" charset="0"/>
              <a:ea typeface="+mj-ea"/>
              <a:cs typeface="Arial" panose="020B0604020202020204" pitchFamily="34" charset="0"/>
            </a:endParaRPr>
          </a:p>
          <a:p>
            <a:pPr marL="285750" indent="-285750" defTabSz="762000" eaLnBrk="0" hangingPunct="0">
              <a:defRPr/>
            </a:pPr>
            <a:r>
              <a:rPr kumimoji="1" lang="en-US" altLang="ko-KR" sz="1000" b="1" kern="0">
                <a:solidFill>
                  <a:srgbClr val="FFFFFF"/>
                </a:solidFill>
                <a:latin typeface="Arial" panose="020B0604020202020204" pitchFamily="34" charset="0"/>
                <a:ea typeface="+mj-ea"/>
                <a:cs typeface="Arial" panose="020B0604020202020204" pitchFamily="34" charset="0"/>
              </a:rPr>
              <a:t>Income Approach</a:t>
            </a:r>
          </a:p>
        </p:txBody>
      </p:sp>
      <p:sp>
        <p:nvSpPr>
          <p:cNvPr id="7" name="Rectangle 6">
            <a:extLst>
              <a:ext uri="{FF2B5EF4-FFF2-40B4-BE49-F238E27FC236}">
                <a16:creationId xmlns:a16="http://schemas.microsoft.com/office/drawing/2014/main" id="{46CB566D-089E-4E39-9D8F-DA9117370670}"/>
              </a:ext>
            </a:extLst>
          </p:cNvPr>
          <p:cNvSpPr>
            <a:spLocks noChangeArrowheads="1"/>
          </p:cNvSpPr>
          <p:nvPr/>
        </p:nvSpPr>
        <p:spPr bwMode="auto">
          <a:xfrm>
            <a:off x="1963290" y="4075997"/>
            <a:ext cx="1292359" cy="431800"/>
          </a:xfrm>
          <a:prstGeom prst="rect">
            <a:avLst/>
          </a:prstGeom>
          <a:solidFill>
            <a:srgbClr val="005EB8"/>
          </a:solidFill>
          <a:ln w="12700">
            <a:noFill/>
            <a:miter lim="800000"/>
            <a:headEnd/>
            <a:tailEnd/>
          </a:ln>
          <a:effectLst/>
        </p:spPr>
        <p:txBody>
          <a:bodyPr wrap="none" lIns="92075" tIns="46038" rIns="92075" bIns="46038" anchor="ctr"/>
          <a:lstStyle/>
          <a:p>
            <a:pPr marL="285750" indent="-285750" defTabSz="762000" eaLnBrk="0" hangingPunct="0">
              <a:defRPr/>
            </a:pPr>
            <a:r>
              <a:rPr kumimoji="1" lang="ko-KR" altLang="en-US" sz="1000" b="1" kern="0">
                <a:solidFill>
                  <a:srgbClr val="FFFFFF"/>
                </a:solidFill>
                <a:latin typeface="Arial" panose="020B0604020202020204" pitchFamily="34" charset="0"/>
                <a:ea typeface="+mj-ea"/>
                <a:cs typeface="Arial" panose="020B0604020202020204" pitchFamily="34" charset="0"/>
              </a:rPr>
              <a:t>원가접근법</a:t>
            </a:r>
            <a:endParaRPr kumimoji="1" lang="en-US" altLang="ko-KR" sz="1000" b="1" kern="0">
              <a:solidFill>
                <a:srgbClr val="FFFFFF"/>
              </a:solidFill>
              <a:latin typeface="Arial" panose="020B0604020202020204" pitchFamily="34" charset="0"/>
              <a:ea typeface="+mj-ea"/>
              <a:cs typeface="Arial" panose="020B0604020202020204" pitchFamily="34" charset="0"/>
            </a:endParaRPr>
          </a:p>
          <a:p>
            <a:pPr marL="285750" indent="-285750" defTabSz="762000" eaLnBrk="0" hangingPunct="0">
              <a:defRPr/>
            </a:pPr>
            <a:r>
              <a:rPr kumimoji="1" lang="en-US" altLang="ko-KR" sz="1000" b="1" kern="0">
                <a:solidFill>
                  <a:srgbClr val="FFFFFF"/>
                </a:solidFill>
                <a:latin typeface="Arial" panose="020B0604020202020204" pitchFamily="34" charset="0"/>
                <a:ea typeface="+mj-ea"/>
                <a:cs typeface="Arial" panose="020B0604020202020204" pitchFamily="34" charset="0"/>
              </a:rPr>
              <a:t>Cost Approach</a:t>
            </a:r>
          </a:p>
        </p:txBody>
      </p:sp>
      <p:sp>
        <p:nvSpPr>
          <p:cNvPr id="8" name="Rectangle 7">
            <a:extLst>
              <a:ext uri="{FF2B5EF4-FFF2-40B4-BE49-F238E27FC236}">
                <a16:creationId xmlns:a16="http://schemas.microsoft.com/office/drawing/2014/main" id="{5D7CD572-DFE5-40E8-8E9B-B798A726BDCB}"/>
              </a:ext>
            </a:extLst>
          </p:cNvPr>
          <p:cNvSpPr>
            <a:spLocks noChangeArrowheads="1"/>
          </p:cNvSpPr>
          <p:nvPr/>
        </p:nvSpPr>
        <p:spPr bwMode="auto">
          <a:xfrm>
            <a:off x="1963290" y="3172710"/>
            <a:ext cx="1292359" cy="431800"/>
          </a:xfrm>
          <a:prstGeom prst="rect">
            <a:avLst/>
          </a:prstGeom>
          <a:solidFill>
            <a:srgbClr val="005EB8"/>
          </a:solidFill>
          <a:ln w="12700">
            <a:noFill/>
            <a:miter lim="800000"/>
            <a:headEnd/>
            <a:tailEnd/>
          </a:ln>
          <a:effectLst/>
        </p:spPr>
        <p:txBody>
          <a:bodyPr wrap="none" lIns="92075" tIns="46038" rIns="92075" bIns="46038" anchor="ctr"/>
          <a:lstStyle/>
          <a:p>
            <a:pPr marL="285750" indent="-285750" defTabSz="762000" eaLnBrk="0" hangingPunct="0">
              <a:defRPr/>
            </a:pPr>
            <a:r>
              <a:rPr kumimoji="1" lang="ko-KR" altLang="en-US" sz="1000" b="1" kern="0">
                <a:solidFill>
                  <a:srgbClr val="FFFFFF"/>
                </a:solidFill>
                <a:latin typeface="Arial" panose="020B0604020202020204" pitchFamily="34" charset="0"/>
                <a:ea typeface="+mj-ea"/>
                <a:cs typeface="Arial" panose="020B0604020202020204" pitchFamily="34" charset="0"/>
              </a:rPr>
              <a:t>시장접근법</a:t>
            </a:r>
            <a:endParaRPr kumimoji="1" lang="en-US" altLang="ko-KR" sz="1000" b="1" kern="0">
              <a:solidFill>
                <a:srgbClr val="FFFFFF"/>
              </a:solidFill>
              <a:latin typeface="Arial" panose="020B0604020202020204" pitchFamily="34" charset="0"/>
              <a:ea typeface="+mj-ea"/>
              <a:cs typeface="Arial" panose="020B0604020202020204" pitchFamily="34" charset="0"/>
            </a:endParaRPr>
          </a:p>
          <a:p>
            <a:pPr marL="285750" indent="-285750" defTabSz="762000" eaLnBrk="0" hangingPunct="0">
              <a:defRPr/>
            </a:pPr>
            <a:r>
              <a:rPr kumimoji="1" lang="en-US" altLang="ko-KR" sz="1000" b="1" kern="0">
                <a:solidFill>
                  <a:srgbClr val="FFFFFF"/>
                </a:solidFill>
                <a:latin typeface="Arial" panose="020B0604020202020204" pitchFamily="34" charset="0"/>
                <a:ea typeface="+mj-ea"/>
                <a:cs typeface="Arial" panose="020B0604020202020204" pitchFamily="34" charset="0"/>
              </a:rPr>
              <a:t>Market Approach</a:t>
            </a:r>
          </a:p>
        </p:txBody>
      </p:sp>
      <p:sp>
        <p:nvSpPr>
          <p:cNvPr id="9" name="Rectangle 8">
            <a:extLst>
              <a:ext uri="{FF2B5EF4-FFF2-40B4-BE49-F238E27FC236}">
                <a16:creationId xmlns:a16="http://schemas.microsoft.com/office/drawing/2014/main" id="{4005892B-2043-4F4E-B64B-837C8FB5E741}"/>
              </a:ext>
            </a:extLst>
          </p:cNvPr>
          <p:cNvSpPr>
            <a:spLocks noChangeArrowheads="1"/>
          </p:cNvSpPr>
          <p:nvPr/>
        </p:nvSpPr>
        <p:spPr bwMode="auto">
          <a:xfrm>
            <a:off x="3617600" y="2066224"/>
            <a:ext cx="2593156" cy="333375"/>
          </a:xfrm>
          <a:prstGeom prst="rect">
            <a:avLst/>
          </a:prstGeom>
          <a:solidFill>
            <a:srgbClr val="0091DA"/>
          </a:solidFill>
          <a:ln w="12700" algn="ctr">
            <a:noFill/>
            <a:miter lim="800000"/>
            <a:headEnd/>
            <a:tailEnd/>
          </a:ln>
          <a:effectLst/>
        </p:spPr>
        <p:txBody>
          <a:bodyPr wrap="none" lIns="92075" tIns="46038" rIns="92075" bIns="46038" anchor="ctr"/>
          <a:lstStyle/>
          <a:p>
            <a:pPr marL="285750" indent="-285750" defTabSz="762000" eaLnBrk="0" hangingPunct="0"/>
            <a:r>
              <a:rPr kumimoji="1" lang="en-US" altLang="ko-KR" sz="1000" b="1" kern="0">
                <a:solidFill>
                  <a:schemeClr val="bg1"/>
                </a:solidFill>
                <a:latin typeface="Arial" panose="020B0604020202020204" pitchFamily="34" charset="0"/>
                <a:ea typeface="+mj-ea"/>
                <a:cs typeface="Arial" panose="020B0604020202020204" pitchFamily="34" charset="0"/>
              </a:rPr>
              <a:t>DCF (Discounted Cash Flow) Method</a:t>
            </a:r>
          </a:p>
        </p:txBody>
      </p:sp>
      <p:sp>
        <p:nvSpPr>
          <p:cNvPr id="10" name="Rectangle 9">
            <a:extLst>
              <a:ext uri="{FF2B5EF4-FFF2-40B4-BE49-F238E27FC236}">
                <a16:creationId xmlns:a16="http://schemas.microsoft.com/office/drawing/2014/main" id="{0C975B6C-4531-472A-B69F-EF5CDC26FFB6}"/>
              </a:ext>
            </a:extLst>
          </p:cNvPr>
          <p:cNvSpPr>
            <a:spLocks noChangeArrowheads="1"/>
          </p:cNvSpPr>
          <p:nvPr/>
        </p:nvSpPr>
        <p:spPr bwMode="auto">
          <a:xfrm>
            <a:off x="3617600" y="2526599"/>
            <a:ext cx="2593156" cy="333375"/>
          </a:xfrm>
          <a:prstGeom prst="rect">
            <a:avLst/>
          </a:prstGeom>
          <a:solidFill>
            <a:srgbClr val="D9E1F2"/>
          </a:solidFill>
          <a:ln w="12700">
            <a:noFill/>
            <a:miter lim="800000"/>
            <a:headEnd/>
            <a:tailEnd/>
          </a:ln>
          <a:effectLst/>
        </p:spPr>
        <p:txBody>
          <a:bodyPr wrap="none" lIns="92075" tIns="46038" rIns="92075" bIns="46038" anchor="ctr"/>
          <a:lstStyle/>
          <a:p>
            <a:pPr marL="285750" indent="-285750" defTabSz="762000" eaLnBrk="0" hangingPunct="0">
              <a:defRPr/>
            </a:pPr>
            <a:r>
              <a:rPr kumimoji="1" lang="en-US" altLang="ko-KR" sz="1000" kern="0">
                <a:solidFill>
                  <a:schemeClr val="accent1">
                    <a:lumMod val="50000"/>
                  </a:schemeClr>
                </a:solidFill>
                <a:latin typeface="Arial" panose="020B0604020202020204" pitchFamily="34" charset="0"/>
                <a:ea typeface="+mj-ea"/>
                <a:cs typeface="Arial" panose="020B0604020202020204" pitchFamily="34" charset="0"/>
              </a:rPr>
              <a:t>Dividend Discount Model</a:t>
            </a:r>
          </a:p>
        </p:txBody>
      </p:sp>
      <p:sp>
        <p:nvSpPr>
          <p:cNvPr id="11" name="Rectangle 10">
            <a:extLst>
              <a:ext uri="{FF2B5EF4-FFF2-40B4-BE49-F238E27FC236}">
                <a16:creationId xmlns:a16="http://schemas.microsoft.com/office/drawing/2014/main" id="{CE310056-4023-4DD7-856D-45D537D300A4}"/>
              </a:ext>
            </a:extLst>
          </p:cNvPr>
          <p:cNvSpPr>
            <a:spLocks noChangeArrowheads="1"/>
          </p:cNvSpPr>
          <p:nvPr/>
        </p:nvSpPr>
        <p:spPr bwMode="auto">
          <a:xfrm>
            <a:off x="3617600" y="2990149"/>
            <a:ext cx="2593156" cy="334963"/>
          </a:xfrm>
          <a:prstGeom prst="rect">
            <a:avLst/>
          </a:prstGeom>
          <a:solidFill>
            <a:srgbClr val="0091DA"/>
          </a:solidFill>
          <a:ln w="12700" algn="ctr">
            <a:noFill/>
            <a:miter lim="800000"/>
            <a:headEnd/>
            <a:tailEnd/>
          </a:ln>
          <a:effectLst/>
        </p:spPr>
        <p:txBody>
          <a:bodyPr wrap="none" lIns="92075" tIns="46038" rIns="92075" bIns="46038" anchor="ctr"/>
          <a:lstStyle/>
          <a:p>
            <a:pPr marL="285750" indent="-285750" defTabSz="762000" eaLnBrk="0" hangingPunct="0">
              <a:defRPr/>
            </a:pPr>
            <a:r>
              <a:rPr kumimoji="1" lang="en-US" altLang="ko-KR" sz="1000" b="1" kern="0">
                <a:solidFill>
                  <a:schemeClr val="bg1"/>
                </a:solidFill>
                <a:latin typeface="Arial" panose="020B0604020202020204" pitchFamily="34" charset="0"/>
                <a:ea typeface="+mj-ea"/>
                <a:cs typeface="Arial" panose="020B0604020202020204" pitchFamily="34" charset="0"/>
              </a:rPr>
              <a:t>Guideline Public Company Method</a:t>
            </a:r>
          </a:p>
        </p:txBody>
      </p:sp>
      <p:sp>
        <p:nvSpPr>
          <p:cNvPr id="12" name="Rectangle 11">
            <a:extLst>
              <a:ext uri="{FF2B5EF4-FFF2-40B4-BE49-F238E27FC236}">
                <a16:creationId xmlns:a16="http://schemas.microsoft.com/office/drawing/2014/main" id="{DB093E48-956E-458F-A3C3-365E467891AB}"/>
              </a:ext>
            </a:extLst>
          </p:cNvPr>
          <p:cNvSpPr>
            <a:spLocks noChangeArrowheads="1"/>
          </p:cNvSpPr>
          <p:nvPr/>
        </p:nvSpPr>
        <p:spPr bwMode="auto">
          <a:xfrm>
            <a:off x="3617600" y="3450522"/>
            <a:ext cx="2593156" cy="333375"/>
          </a:xfrm>
          <a:prstGeom prst="rect">
            <a:avLst/>
          </a:prstGeom>
          <a:solidFill>
            <a:srgbClr val="0091DA"/>
          </a:solidFill>
          <a:ln w="12700" algn="ctr">
            <a:noFill/>
            <a:miter lim="800000"/>
            <a:headEnd/>
            <a:tailEnd/>
          </a:ln>
          <a:effectLst/>
        </p:spPr>
        <p:txBody>
          <a:bodyPr wrap="none" lIns="92075" tIns="46038" rIns="92075" bIns="46038" anchor="ctr"/>
          <a:lstStyle/>
          <a:p>
            <a:pPr marL="285750" indent="-285750" defTabSz="762000" eaLnBrk="0" hangingPunct="0">
              <a:defRPr/>
            </a:pPr>
            <a:r>
              <a:rPr kumimoji="1" lang="en-US" altLang="ko-KR" sz="1000" b="1" kern="0">
                <a:solidFill>
                  <a:schemeClr val="bg1"/>
                </a:solidFill>
                <a:latin typeface="Arial" panose="020B0604020202020204" pitchFamily="34" charset="0"/>
                <a:ea typeface="+mj-ea"/>
                <a:cs typeface="Arial" panose="020B0604020202020204" pitchFamily="34" charset="0"/>
              </a:rPr>
              <a:t>Guideline Transaction Method</a:t>
            </a:r>
          </a:p>
        </p:txBody>
      </p:sp>
      <p:sp>
        <p:nvSpPr>
          <p:cNvPr id="13" name="Rectangle 12">
            <a:extLst>
              <a:ext uri="{FF2B5EF4-FFF2-40B4-BE49-F238E27FC236}">
                <a16:creationId xmlns:a16="http://schemas.microsoft.com/office/drawing/2014/main" id="{6433E875-60E7-4743-870A-6E0D1B297F78}"/>
              </a:ext>
            </a:extLst>
          </p:cNvPr>
          <p:cNvSpPr>
            <a:spLocks noChangeArrowheads="1"/>
          </p:cNvSpPr>
          <p:nvPr/>
        </p:nvSpPr>
        <p:spPr bwMode="auto">
          <a:xfrm>
            <a:off x="6282888" y="2051935"/>
            <a:ext cx="2665413" cy="334962"/>
          </a:xfrm>
          <a:prstGeom prst="rect">
            <a:avLst/>
          </a:prstGeom>
          <a:noFill/>
          <a:ln w="6350" algn="ctr">
            <a:noFill/>
            <a:miter lim="800000"/>
            <a:headEnd/>
            <a:tailEnd/>
          </a:ln>
          <a:effectLst/>
        </p:spPr>
        <p:txBody>
          <a:bodyPr lIns="54000" tIns="54000" rIns="54000" bIns="54000" anchor="ctr"/>
          <a:lstStyle/>
          <a:p>
            <a:pPr defTabSz="762000">
              <a:spcBef>
                <a:spcPct val="40000"/>
              </a:spcBef>
              <a:defRPr/>
            </a:pPr>
            <a:r>
              <a:rPr lang="ko-KR" altLang="en-US" sz="900" b="1" kern="0">
                <a:solidFill>
                  <a:srgbClr val="000000"/>
                </a:solidFill>
                <a:latin typeface="Arial" panose="020B0604020202020204" pitchFamily="34" charset="0"/>
                <a:ea typeface="+mj-ea"/>
                <a:cs typeface="Arial" panose="020B0604020202020204" pitchFamily="34" charset="0"/>
              </a:rPr>
              <a:t>예상 현금흐름 및 할인율</a:t>
            </a:r>
            <a:r>
              <a:rPr lang="en-US" altLang="ko-KR" sz="900" b="1" kern="0">
                <a:solidFill>
                  <a:srgbClr val="000000"/>
                </a:solidFill>
                <a:latin typeface="Arial" panose="020B0604020202020204" pitchFamily="34" charset="0"/>
                <a:ea typeface="+mj-ea"/>
                <a:cs typeface="Arial" panose="020B0604020202020204" pitchFamily="34" charset="0"/>
              </a:rPr>
              <a:t> </a:t>
            </a:r>
            <a:r>
              <a:rPr lang="ko-KR" altLang="en-US" sz="900" b="1" kern="0">
                <a:solidFill>
                  <a:srgbClr val="000000"/>
                </a:solidFill>
                <a:latin typeface="Arial" panose="020B0604020202020204" pitchFamily="34" charset="0"/>
                <a:ea typeface="+mj-ea"/>
                <a:cs typeface="Arial" panose="020B0604020202020204" pitchFamily="34" charset="0"/>
              </a:rPr>
              <a:t>추정을 통한 수익가치평가</a:t>
            </a:r>
            <a:r>
              <a:rPr lang="en-US" altLang="ko-KR" sz="900" b="1" kern="0">
                <a:solidFill>
                  <a:srgbClr val="FF0000"/>
                </a:solidFill>
                <a:latin typeface="Arial" panose="020B0604020202020204" pitchFamily="34" charset="0"/>
                <a:ea typeface="+mj-ea"/>
                <a:cs typeface="Arial" panose="020B0604020202020204" pitchFamily="34" charset="0"/>
              </a:rPr>
              <a:t>(DCF</a:t>
            </a:r>
            <a:r>
              <a:rPr lang="ko-KR" altLang="en-US" sz="900" b="1" kern="0">
                <a:solidFill>
                  <a:srgbClr val="FF0000"/>
                </a:solidFill>
                <a:latin typeface="Arial" panose="020B0604020202020204" pitchFamily="34" charset="0"/>
                <a:ea typeface="+mj-ea"/>
                <a:cs typeface="Arial" panose="020B0604020202020204" pitchFamily="34" charset="0"/>
              </a:rPr>
              <a:t>법</a:t>
            </a:r>
            <a:r>
              <a:rPr lang="en-US" altLang="ko-KR" sz="900" b="1" kern="0">
                <a:solidFill>
                  <a:srgbClr val="FF0000"/>
                </a:solidFill>
                <a:latin typeface="Arial" panose="020B0604020202020204" pitchFamily="34" charset="0"/>
                <a:ea typeface="+mj-ea"/>
                <a:cs typeface="Arial" panose="020B0604020202020204" pitchFamily="34" charset="0"/>
              </a:rPr>
              <a:t>)</a:t>
            </a:r>
            <a:endParaRPr lang="ko-KR" altLang="en-US" sz="900" b="1" kern="0">
              <a:solidFill>
                <a:srgbClr val="FF0000"/>
              </a:solidFill>
              <a:latin typeface="Arial" panose="020B0604020202020204" pitchFamily="34" charset="0"/>
              <a:ea typeface="+mj-ea"/>
              <a:cs typeface="Arial" panose="020B0604020202020204" pitchFamily="34" charset="0"/>
            </a:endParaRPr>
          </a:p>
        </p:txBody>
      </p:sp>
      <p:sp>
        <p:nvSpPr>
          <p:cNvPr id="14" name="Rectangle 13">
            <a:extLst>
              <a:ext uri="{FF2B5EF4-FFF2-40B4-BE49-F238E27FC236}">
                <a16:creationId xmlns:a16="http://schemas.microsoft.com/office/drawing/2014/main" id="{ACC4A9E5-7352-45AB-88E1-947224EE7CC5}"/>
              </a:ext>
            </a:extLst>
          </p:cNvPr>
          <p:cNvSpPr>
            <a:spLocks noChangeArrowheads="1"/>
          </p:cNvSpPr>
          <p:nvPr/>
        </p:nvSpPr>
        <p:spPr bwMode="auto">
          <a:xfrm>
            <a:off x="6282888" y="2512312"/>
            <a:ext cx="2665413" cy="333375"/>
          </a:xfrm>
          <a:prstGeom prst="rect">
            <a:avLst/>
          </a:prstGeom>
          <a:noFill/>
          <a:ln w="6350" algn="ctr">
            <a:noFill/>
            <a:miter lim="800000"/>
            <a:headEnd/>
            <a:tailEnd/>
          </a:ln>
          <a:effectLst/>
        </p:spPr>
        <p:txBody>
          <a:bodyPr lIns="54000" tIns="54000" rIns="54000" bIns="54000" anchor="ctr"/>
          <a:lstStyle/>
          <a:p>
            <a:pPr defTabSz="762000">
              <a:spcBef>
                <a:spcPct val="40000"/>
              </a:spcBef>
              <a:defRPr/>
            </a:pPr>
            <a:r>
              <a:rPr lang="ko-KR" altLang="en-US" sz="900" kern="0">
                <a:solidFill>
                  <a:srgbClr val="000000"/>
                </a:solidFill>
                <a:latin typeface="Arial" panose="020B0604020202020204" pitchFamily="34" charset="0"/>
                <a:ea typeface="+mj-ea"/>
                <a:cs typeface="Arial" panose="020B0604020202020204" pitchFamily="34" charset="0"/>
              </a:rPr>
              <a:t>미래 배당 현금흐름의 현재가치</a:t>
            </a:r>
          </a:p>
        </p:txBody>
      </p:sp>
      <p:sp>
        <p:nvSpPr>
          <p:cNvPr id="15" name="Rectangle 14">
            <a:extLst>
              <a:ext uri="{FF2B5EF4-FFF2-40B4-BE49-F238E27FC236}">
                <a16:creationId xmlns:a16="http://schemas.microsoft.com/office/drawing/2014/main" id="{4BC2C182-CF8E-45B3-B12B-E1896E912D6D}"/>
              </a:ext>
            </a:extLst>
          </p:cNvPr>
          <p:cNvSpPr>
            <a:spLocks noChangeArrowheads="1"/>
          </p:cNvSpPr>
          <p:nvPr/>
        </p:nvSpPr>
        <p:spPr bwMode="auto">
          <a:xfrm>
            <a:off x="6282887" y="2977449"/>
            <a:ext cx="2665414" cy="334963"/>
          </a:xfrm>
          <a:prstGeom prst="rect">
            <a:avLst/>
          </a:prstGeom>
          <a:noFill/>
          <a:ln w="6350" algn="ctr">
            <a:noFill/>
            <a:miter lim="800000"/>
            <a:headEnd/>
            <a:tailEnd/>
          </a:ln>
          <a:effectLst/>
        </p:spPr>
        <p:txBody>
          <a:bodyPr lIns="54000" tIns="54000" rIns="54000" bIns="54000" anchor="ctr"/>
          <a:lstStyle/>
          <a:p>
            <a:pPr defTabSz="762000">
              <a:spcBef>
                <a:spcPct val="40000"/>
              </a:spcBef>
              <a:defRPr/>
            </a:pPr>
            <a:r>
              <a:rPr lang="ko-KR" altLang="en-US" sz="900" b="1" kern="0" dirty="0">
                <a:solidFill>
                  <a:srgbClr val="000000"/>
                </a:solidFill>
                <a:latin typeface="Arial" panose="020B0604020202020204" pitchFamily="34" charset="0"/>
                <a:ea typeface="+mj-ea"/>
                <a:cs typeface="Arial" panose="020B0604020202020204" pitchFamily="34" charset="0"/>
              </a:rPr>
              <a:t>유사상장회사의 지분 가격</a:t>
            </a:r>
            <a:r>
              <a:rPr lang="en-US" altLang="ko-KR" sz="900" b="1" kern="0" dirty="0">
                <a:solidFill>
                  <a:srgbClr val="000000"/>
                </a:solidFill>
                <a:latin typeface="Arial" panose="020B0604020202020204" pitchFamily="34" charset="0"/>
                <a:ea typeface="+mj-ea"/>
                <a:cs typeface="Arial" panose="020B0604020202020204" pitchFamily="34" charset="0"/>
              </a:rPr>
              <a:t>, </a:t>
            </a:r>
            <a:r>
              <a:rPr lang="ko-KR" altLang="en-US" sz="900" b="1" kern="0" dirty="0">
                <a:solidFill>
                  <a:srgbClr val="000000"/>
                </a:solidFill>
                <a:latin typeface="Arial" panose="020B0604020202020204" pitchFamily="34" charset="0"/>
                <a:ea typeface="+mj-ea"/>
                <a:cs typeface="Arial" panose="020B0604020202020204" pitchFamily="34" charset="0"/>
              </a:rPr>
              <a:t>수익 지표 등을 활용한 상대가치평가</a:t>
            </a:r>
            <a:r>
              <a:rPr lang="en-US" altLang="ko-KR" sz="900" b="1" kern="0" dirty="0">
                <a:solidFill>
                  <a:srgbClr val="FF0000"/>
                </a:solidFill>
                <a:latin typeface="Arial" panose="020B0604020202020204" pitchFamily="34" charset="0"/>
                <a:ea typeface="+mj-ea"/>
                <a:cs typeface="Arial" panose="020B0604020202020204" pitchFamily="34" charset="0"/>
              </a:rPr>
              <a:t>(GPCM)</a:t>
            </a:r>
            <a:endParaRPr lang="ko-KR" altLang="en-US" sz="900" b="1" kern="0" dirty="0">
              <a:solidFill>
                <a:srgbClr val="FF0000"/>
              </a:solidFill>
              <a:latin typeface="Arial" panose="020B0604020202020204" pitchFamily="34" charset="0"/>
              <a:ea typeface="+mj-ea"/>
              <a:cs typeface="Arial" panose="020B0604020202020204" pitchFamily="34" charset="0"/>
            </a:endParaRPr>
          </a:p>
        </p:txBody>
      </p:sp>
      <p:sp>
        <p:nvSpPr>
          <p:cNvPr id="16" name="Rectangle 15">
            <a:extLst>
              <a:ext uri="{FF2B5EF4-FFF2-40B4-BE49-F238E27FC236}">
                <a16:creationId xmlns:a16="http://schemas.microsoft.com/office/drawing/2014/main" id="{CB91F2CD-BB7F-45BD-A948-38AE6B11D904}"/>
              </a:ext>
            </a:extLst>
          </p:cNvPr>
          <p:cNvSpPr>
            <a:spLocks noChangeArrowheads="1"/>
          </p:cNvSpPr>
          <p:nvPr/>
        </p:nvSpPr>
        <p:spPr bwMode="auto">
          <a:xfrm>
            <a:off x="6282888" y="3421948"/>
            <a:ext cx="2665413" cy="333375"/>
          </a:xfrm>
          <a:prstGeom prst="rect">
            <a:avLst/>
          </a:prstGeom>
          <a:noFill/>
          <a:ln w="6350" algn="ctr">
            <a:noFill/>
            <a:miter lim="800000"/>
            <a:headEnd/>
            <a:tailEnd/>
          </a:ln>
          <a:effectLst/>
        </p:spPr>
        <p:txBody>
          <a:bodyPr lIns="54000" tIns="54000" rIns="54000" bIns="54000" anchor="ctr"/>
          <a:lstStyle/>
          <a:p>
            <a:pPr defTabSz="762000">
              <a:spcBef>
                <a:spcPct val="40000"/>
              </a:spcBef>
              <a:defRPr/>
            </a:pPr>
            <a:r>
              <a:rPr lang="ko-KR" altLang="en-US" sz="900" b="1" kern="0" dirty="0">
                <a:solidFill>
                  <a:srgbClr val="000000"/>
                </a:solidFill>
                <a:latin typeface="Arial" panose="020B0604020202020204" pitchFamily="34" charset="0"/>
                <a:ea typeface="+mj-ea"/>
                <a:cs typeface="Arial" panose="020B0604020202020204" pitchFamily="34" charset="0"/>
              </a:rPr>
              <a:t>유사상장회사의 최근 거래가격을 이용한 상대가치평가</a:t>
            </a:r>
            <a:r>
              <a:rPr lang="en-US" altLang="ko-KR" sz="900" b="1" kern="0" dirty="0">
                <a:solidFill>
                  <a:srgbClr val="FF0000"/>
                </a:solidFill>
                <a:latin typeface="Arial" panose="020B0604020202020204" pitchFamily="34" charset="0"/>
                <a:ea typeface="+mj-ea"/>
                <a:cs typeface="Arial" panose="020B0604020202020204" pitchFamily="34" charset="0"/>
              </a:rPr>
              <a:t>(GTM)</a:t>
            </a:r>
            <a:endParaRPr lang="ko-KR" altLang="en-US" sz="900" b="1" kern="0" dirty="0">
              <a:solidFill>
                <a:srgbClr val="FF0000"/>
              </a:solidFill>
              <a:latin typeface="Arial" panose="020B0604020202020204" pitchFamily="34" charset="0"/>
              <a:ea typeface="+mj-ea"/>
              <a:cs typeface="Arial" panose="020B0604020202020204" pitchFamily="34" charset="0"/>
            </a:endParaRPr>
          </a:p>
        </p:txBody>
      </p:sp>
      <p:cxnSp>
        <p:nvCxnSpPr>
          <p:cNvPr id="17" name="AutoShape 16">
            <a:extLst>
              <a:ext uri="{FF2B5EF4-FFF2-40B4-BE49-F238E27FC236}">
                <a16:creationId xmlns:a16="http://schemas.microsoft.com/office/drawing/2014/main" id="{5BCB5C25-F75B-42A7-A212-C1F962A52385}"/>
              </a:ext>
            </a:extLst>
          </p:cNvPr>
          <p:cNvCxnSpPr>
            <a:cxnSpLocks noChangeShapeType="1"/>
            <a:stCxn id="5" idx="3"/>
            <a:endCxn id="6" idx="1"/>
          </p:cNvCxnSpPr>
          <p:nvPr/>
        </p:nvCxnSpPr>
        <p:spPr bwMode="auto">
          <a:xfrm flipV="1">
            <a:off x="1474476" y="2471035"/>
            <a:ext cx="488814" cy="913606"/>
          </a:xfrm>
          <a:prstGeom prst="bentConnector3">
            <a:avLst>
              <a:gd name="adj1" fmla="val 50000"/>
            </a:avLst>
          </a:prstGeom>
          <a:noFill/>
          <a:ln w="3175">
            <a:solidFill>
              <a:srgbClr val="0C2D83"/>
            </a:solidFill>
            <a:miter lim="800000"/>
            <a:headEnd/>
            <a:tailEnd/>
          </a:ln>
          <a:effectLst/>
        </p:spPr>
      </p:cxnSp>
      <p:cxnSp>
        <p:nvCxnSpPr>
          <p:cNvPr id="18" name="AutoShape 17">
            <a:extLst>
              <a:ext uri="{FF2B5EF4-FFF2-40B4-BE49-F238E27FC236}">
                <a16:creationId xmlns:a16="http://schemas.microsoft.com/office/drawing/2014/main" id="{225EA714-5C49-45B0-8030-D42CFD5639D0}"/>
              </a:ext>
            </a:extLst>
          </p:cNvPr>
          <p:cNvCxnSpPr>
            <a:cxnSpLocks noChangeShapeType="1"/>
            <a:stCxn id="5" idx="3"/>
            <a:endCxn id="8" idx="1"/>
          </p:cNvCxnSpPr>
          <p:nvPr/>
        </p:nvCxnSpPr>
        <p:spPr bwMode="auto">
          <a:xfrm>
            <a:off x="1474476" y="3384641"/>
            <a:ext cx="488814" cy="3969"/>
          </a:xfrm>
          <a:prstGeom prst="bentConnector3">
            <a:avLst>
              <a:gd name="adj1" fmla="val 50000"/>
            </a:avLst>
          </a:prstGeom>
          <a:noFill/>
          <a:ln w="3175">
            <a:solidFill>
              <a:srgbClr val="0C2D83"/>
            </a:solidFill>
            <a:miter lim="800000"/>
            <a:headEnd/>
            <a:tailEnd/>
          </a:ln>
          <a:effectLst/>
        </p:spPr>
      </p:cxnSp>
      <p:cxnSp>
        <p:nvCxnSpPr>
          <p:cNvPr id="19" name="AutoShape 18">
            <a:extLst>
              <a:ext uri="{FF2B5EF4-FFF2-40B4-BE49-F238E27FC236}">
                <a16:creationId xmlns:a16="http://schemas.microsoft.com/office/drawing/2014/main" id="{E40AFA8E-9DBD-4510-A735-35391E93E719}"/>
              </a:ext>
            </a:extLst>
          </p:cNvPr>
          <p:cNvCxnSpPr>
            <a:cxnSpLocks noChangeShapeType="1"/>
            <a:stCxn id="5" idx="3"/>
            <a:endCxn id="7" idx="1"/>
          </p:cNvCxnSpPr>
          <p:nvPr/>
        </p:nvCxnSpPr>
        <p:spPr bwMode="auto">
          <a:xfrm>
            <a:off x="1474476" y="3384641"/>
            <a:ext cx="488814" cy="907256"/>
          </a:xfrm>
          <a:prstGeom prst="bentConnector3">
            <a:avLst>
              <a:gd name="adj1" fmla="val 50000"/>
            </a:avLst>
          </a:prstGeom>
          <a:noFill/>
          <a:ln w="3175">
            <a:solidFill>
              <a:srgbClr val="0C2D83"/>
            </a:solidFill>
            <a:miter lim="800000"/>
            <a:headEnd/>
            <a:tailEnd/>
          </a:ln>
          <a:effectLst/>
        </p:spPr>
      </p:cxnSp>
      <p:cxnSp>
        <p:nvCxnSpPr>
          <p:cNvPr id="20" name="AutoShape 19">
            <a:extLst>
              <a:ext uri="{FF2B5EF4-FFF2-40B4-BE49-F238E27FC236}">
                <a16:creationId xmlns:a16="http://schemas.microsoft.com/office/drawing/2014/main" id="{E8CA8406-7356-48C1-AAC9-E6DAD81E5D50}"/>
              </a:ext>
            </a:extLst>
          </p:cNvPr>
          <p:cNvCxnSpPr>
            <a:cxnSpLocks noChangeShapeType="1"/>
            <a:stCxn id="6" idx="3"/>
            <a:endCxn id="9" idx="1"/>
          </p:cNvCxnSpPr>
          <p:nvPr/>
        </p:nvCxnSpPr>
        <p:spPr bwMode="auto">
          <a:xfrm flipV="1">
            <a:off x="3255649" y="2232912"/>
            <a:ext cx="361951" cy="238123"/>
          </a:xfrm>
          <a:prstGeom prst="bentConnector3">
            <a:avLst>
              <a:gd name="adj1" fmla="val 50000"/>
            </a:avLst>
          </a:prstGeom>
          <a:noFill/>
          <a:ln w="3175">
            <a:solidFill>
              <a:srgbClr val="0C2D83"/>
            </a:solidFill>
            <a:miter lim="800000"/>
            <a:headEnd/>
            <a:tailEnd/>
          </a:ln>
          <a:effectLst/>
        </p:spPr>
      </p:cxnSp>
      <p:cxnSp>
        <p:nvCxnSpPr>
          <p:cNvPr id="21" name="AutoShape 20">
            <a:extLst>
              <a:ext uri="{FF2B5EF4-FFF2-40B4-BE49-F238E27FC236}">
                <a16:creationId xmlns:a16="http://schemas.microsoft.com/office/drawing/2014/main" id="{40FAAC46-840F-4EC8-88F4-6C9FB7A7C46D}"/>
              </a:ext>
            </a:extLst>
          </p:cNvPr>
          <p:cNvCxnSpPr>
            <a:cxnSpLocks noChangeShapeType="1"/>
            <a:stCxn id="6" idx="3"/>
            <a:endCxn id="10" idx="1"/>
          </p:cNvCxnSpPr>
          <p:nvPr/>
        </p:nvCxnSpPr>
        <p:spPr bwMode="auto">
          <a:xfrm>
            <a:off x="3255649" y="2471035"/>
            <a:ext cx="361951" cy="222252"/>
          </a:xfrm>
          <a:prstGeom prst="bentConnector3">
            <a:avLst>
              <a:gd name="adj1" fmla="val 50000"/>
            </a:avLst>
          </a:prstGeom>
          <a:noFill/>
          <a:ln w="3175">
            <a:solidFill>
              <a:srgbClr val="0C2D83"/>
            </a:solidFill>
            <a:miter lim="800000"/>
            <a:headEnd/>
            <a:tailEnd/>
          </a:ln>
          <a:effectLst/>
        </p:spPr>
      </p:cxnSp>
      <p:cxnSp>
        <p:nvCxnSpPr>
          <p:cNvPr id="22" name="AutoShape 21">
            <a:extLst>
              <a:ext uri="{FF2B5EF4-FFF2-40B4-BE49-F238E27FC236}">
                <a16:creationId xmlns:a16="http://schemas.microsoft.com/office/drawing/2014/main" id="{63B64FAA-03E6-48BA-88C7-89CB5A51F51F}"/>
              </a:ext>
            </a:extLst>
          </p:cNvPr>
          <p:cNvCxnSpPr>
            <a:cxnSpLocks noChangeShapeType="1"/>
            <a:stCxn id="8" idx="3"/>
            <a:endCxn id="11" idx="1"/>
          </p:cNvCxnSpPr>
          <p:nvPr/>
        </p:nvCxnSpPr>
        <p:spPr bwMode="auto">
          <a:xfrm flipV="1">
            <a:off x="3255649" y="3157631"/>
            <a:ext cx="361951" cy="230979"/>
          </a:xfrm>
          <a:prstGeom prst="bentConnector3">
            <a:avLst>
              <a:gd name="adj1" fmla="val 50000"/>
            </a:avLst>
          </a:prstGeom>
          <a:noFill/>
          <a:ln w="3175">
            <a:solidFill>
              <a:srgbClr val="0C2D83"/>
            </a:solidFill>
            <a:miter lim="800000"/>
            <a:headEnd/>
            <a:tailEnd/>
          </a:ln>
          <a:effectLst/>
        </p:spPr>
      </p:cxnSp>
      <p:cxnSp>
        <p:nvCxnSpPr>
          <p:cNvPr id="23" name="AutoShape 22">
            <a:extLst>
              <a:ext uri="{FF2B5EF4-FFF2-40B4-BE49-F238E27FC236}">
                <a16:creationId xmlns:a16="http://schemas.microsoft.com/office/drawing/2014/main" id="{62FCAC0F-7CEE-44C9-8A1F-E2204E0E6BCB}"/>
              </a:ext>
            </a:extLst>
          </p:cNvPr>
          <p:cNvCxnSpPr>
            <a:cxnSpLocks noChangeShapeType="1"/>
            <a:stCxn id="8" idx="3"/>
            <a:endCxn id="12" idx="1"/>
          </p:cNvCxnSpPr>
          <p:nvPr/>
        </p:nvCxnSpPr>
        <p:spPr bwMode="auto">
          <a:xfrm>
            <a:off x="3255649" y="3388610"/>
            <a:ext cx="361951" cy="228600"/>
          </a:xfrm>
          <a:prstGeom prst="bentConnector3">
            <a:avLst>
              <a:gd name="adj1" fmla="val 50000"/>
            </a:avLst>
          </a:prstGeom>
          <a:noFill/>
          <a:ln w="3175">
            <a:solidFill>
              <a:srgbClr val="0C2D83"/>
            </a:solidFill>
            <a:miter lim="800000"/>
            <a:headEnd/>
            <a:tailEnd/>
          </a:ln>
          <a:effectLst/>
        </p:spPr>
      </p:cxnSp>
      <p:sp>
        <p:nvSpPr>
          <p:cNvPr id="24" name="Rectangle 23">
            <a:extLst>
              <a:ext uri="{FF2B5EF4-FFF2-40B4-BE49-F238E27FC236}">
                <a16:creationId xmlns:a16="http://schemas.microsoft.com/office/drawing/2014/main" id="{33925A25-A05A-4295-A41A-1EB808AFB8E9}"/>
              </a:ext>
            </a:extLst>
          </p:cNvPr>
          <p:cNvSpPr>
            <a:spLocks noChangeArrowheads="1"/>
          </p:cNvSpPr>
          <p:nvPr/>
        </p:nvSpPr>
        <p:spPr bwMode="auto">
          <a:xfrm>
            <a:off x="468000" y="5051516"/>
            <a:ext cx="1006475" cy="487363"/>
          </a:xfrm>
          <a:prstGeom prst="rect">
            <a:avLst/>
          </a:prstGeom>
          <a:solidFill>
            <a:srgbClr val="00338D"/>
          </a:solidFill>
          <a:ln w="12700">
            <a:noFill/>
            <a:miter lim="800000"/>
            <a:headEnd/>
            <a:tailEnd/>
          </a:ln>
          <a:effectLst/>
        </p:spPr>
        <p:txBody>
          <a:bodyPr wrap="none" lIns="92075" tIns="46038" rIns="92075" bIns="46038" anchor="ctr"/>
          <a:lstStyle/>
          <a:p>
            <a:pPr marL="285750" indent="-285750" defTabSz="762000" eaLnBrk="0" hangingPunct="0">
              <a:defRPr/>
            </a:pPr>
            <a:r>
              <a:rPr kumimoji="1" lang="ko-KR" altLang="en-US" sz="1000" b="1" kern="0">
                <a:solidFill>
                  <a:srgbClr val="FFFFFF"/>
                </a:solidFill>
                <a:latin typeface="Arial" panose="020B0604020202020204" pitchFamily="34" charset="0"/>
                <a:ea typeface="+mj-ea"/>
                <a:cs typeface="Arial" panose="020B0604020202020204" pitchFamily="34" charset="0"/>
              </a:rPr>
              <a:t>관련 법령상 </a:t>
            </a:r>
          </a:p>
          <a:p>
            <a:pPr marL="285750" indent="-285750" defTabSz="762000" eaLnBrk="0" hangingPunct="0">
              <a:defRPr/>
            </a:pPr>
            <a:r>
              <a:rPr kumimoji="1" lang="ko-KR" altLang="en-US" sz="1000" b="1" kern="0">
                <a:solidFill>
                  <a:srgbClr val="FFFFFF"/>
                </a:solidFill>
                <a:latin typeface="Arial" panose="020B0604020202020204" pitchFamily="34" charset="0"/>
                <a:ea typeface="+mj-ea"/>
                <a:cs typeface="Arial" panose="020B0604020202020204" pitchFamily="34" charset="0"/>
              </a:rPr>
              <a:t>평가방법</a:t>
            </a:r>
          </a:p>
        </p:txBody>
      </p:sp>
      <p:sp>
        <p:nvSpPr>
          <p:cNvPr id="25" name="Rectangle 24">
            <a:extLst>
              <a:ext uri="{FF2B5EF4-FFF2-40B4-BE49-F238E27FC236}">
                <a16:creationId xmlns:a16="http://schemas.microsoft.com/office/drawing/2014/main" id="{EFF5A33E-6419-4883-BC75-B8214A05DBC4}"/>
              </a:ext>
            </a:extLst>
          </p:cNvPr>
          <p:cNvSpPr>
            <a:spLocks noChangeArrowheads="1"/>
          </p:cNvSpPr>
          <p:nvPr/>
        </p:nvSpPr>
        <p:spPr bwMode="auto">
          <a:xfrm>
            <a:off x="3617600" y="4863397"/>
            <a:ext cx="2593156" cy="376238"/>
          </a:xfrm>
          <a:prstGeom prst="rect">
            <a:avLst/>
          </a:prstGeom>
          <a:solidFill>
            <a:srgbClr val="D9E1F2"/>
          </a:solidFill>
          <a:ln w="12700">
            <a:noFill/>
            <a:miter lim="800000"/>
            <a:headEnd/>
            <a:tailEnd/>
          </a:ln>
          <a:effectLst/>
        </p:spPr>
        <p:txBody>
          <a:bodyPr wrap="none" lIns="92075" tIns="46038" rIns="92075" bIns="46038" anchor="ctr"/>
          <a:lstStyle/>
          <a:p>
            <a:pPr marL="285750" indent="-285750" defTabSz="762000" eaLnBrk="0" hangingPunct="0">
              <a:defRPr/>
            </a:pPr>
            <a:r>
              <a:rPr kumimoji="1" lang="ko-KR" altLang="en-US" sz="1000" kern="0">
                <a:solidFill>
                  <a:schemeClr val="accent1">
                    <a:lumMod val="50000"/>
                  </a:schemeClr>
                </a:solidFill>
                <a:latin typeface="Arial" panose="020B0604020202020204" pitchFamily="34" charset="0"/>
                <a:ea typeface="+mj-ea"/>
                <a:cs typeface="Arial" panose="020B0604020202020204" pitchFamily="34" charset="0"/>
              </a:rPr>
              <a:t>상증법상 평가</a:t>
            </a:r>
          </a:p>
        </p:txBody>
      </p:sp>
      <p:sp>
        <p:nvSpPr>
          <p:cNvPr id="26" name="Rectangle 25">
            <a:extLst>
              <a:ext uri="{FF2B5EF4-FFF2-40B4-BE49-F238E27FC236}">
                <a16:creationId xmlns:a16="http://schemas.microsoft.com/office/drawing/2014/main" id="{987A00C0-609E-4A1C-83B5-AC3FD2300D02}"/>
              </a:ext>
            </a:extLst>
          </p:cNvPr>
          <p:cNvSpPr>
            <a:spLocks noChangeArrowheads="1"/>
          </p:cNvSpPr>
          <p:nvPr/>
        </p:nvSpPr>
        <p:spPr bwMode="auto">
          <a:xfrm>
            <a:off x="3617600" y="5323772"/>
            <a:ext cx="2593156" cy="376238"/>
          </a:xfrm>
          <a:prstGeom prst="rect">
            <a:avLst/>
          </a:prstGeom>
          <a:solidFill>
            <a:srgbClr val="D9E1F2"/>
          </a:solidFill>
          <a:ln w="12700">
            <a:noFill/>
            <a:miter lim="800000"/>
            <a:headEnd/>
            <a:tailEnd/>
          </a:ln>
          <a:effectLst/>
        </p:spPr>
        <p:txBody>
          <a:bodyPr wrap="none" lIns="92075" tIns="46038" rIns="92075" bIns="46038" anchor="ctr"/>
          <a:lstStyle/>
          <a:p>
            <a:pPr marL="285750" indent="-285750" defTabSz="762000" eaLnBrk="0" hangingPunct="0">
              <a:defRPr/>
            </a:pPr>
            <a:r>
              <a:rPr kumimoji="1" lang="ko-KR" altLang="en-US" sz="1000" kern="0">
                <a:solidFill>
                  <a:schemeClr val="accent1">
                    <a:lumMod val="50000"/>
                  </a:schemeClr>
                </a:solidFill>
                <a:latin typeface="Arial" panose="020B0604020202020204" pitchFamily="34" charset="0"/>
                <a:ea typeface="+mj-ea"/>
                <a:cs typeface="Arial" panose="020B0604020202020204" pitchFamily="34" charset="0"/>
              </a:rPr>
              <a:t>증권의발행및공시규정</a:t>
            </a:r>
          </a:p>
        </p:txBody>
      </p:sp>
      <p:sp>
        <p:nvSpPr>
          <p:cNvPr id="27" name="Rectangle 26">
            <a:extLst>
              <a:ext uri="{FF2B5EF4-FFF2-40B4-BE49-F238E27FC236}">
                <a16:creationId xmlns:a16="http://schemas.microsoft.com/office/drawing/2014/main" id="{79F20B17-1375-4648-9DB8-CDE23373A7D6}"/>
              </a:ext>
            </a:extLst>
          </p:cNvPr>
          <p:cNvSpPr>
            <a:spLocks noChangeArrowheads="1"/>
          </p:cNvSpPr>
          <p:nvPr/>
        </p:nvSpPr>
        <p:spPr bwMode="auto">
          <a:xfrm>
            <a:off x="6282888" y="4863397"/>
            <a:ext cx="2769672" cy="376238"/>
          </a:xfrm>
          <a:prstGeom prst="rect">
            <a:avLst/>
          </a:prstGeom>
          <a:noFill/>
          <a:ln w="6350" algn="ctr">
            <a:noFill/>
            <a:miter lim="800000"/>
            <a:headEnd/>
            <a:tailEnd/>
          </a:ln>
          <a:effectLst/>
        </p:spPr>
        <p:txBody>
          <a:bodyPr lIns="54000" tIns="54000" rIns="54000" bIns="54000" anchor="ctr"/>
          <a:lstStyle/>
          <a:p>
            <a:pPr defTabSz="762000">
              <a:spcBef>
                <a:spcPct val="40000"/>
              </a:spcBef>
              <a:defRPr/>
            </a:pPr>
            <a:r>
              <a:rPr lang="ko-KR" altLang="en-US" sz="900" kern="0">
                <a:solidFill>
                  <a:srgbClr val="000000"/>
                </a:solidFill>
                <a:latin typeface="Arial" panose="020B0604020202020204" pitchFamily="34" charset="0"/>
                <a:ea typeface="+mj-ea"/>
                <a:cs typeface="Arial" panose="020B0604020202020204" pitchFamily="34" charset="0"/>
              </a:rPr>
              <a:t>거래되는 시가가 없는 경우 주당 </a:t>
            </a:r>
            <a:br>
              <a:rPr lang="en-US" altLang="ko-KR" sz="900" kern="0">
                <a:solidFill>
                  <a:srgbClr val="000000"/>
                </a:solidFill>
                <a:latin typeface="Arial" panose="020B0604020202020204" pitchFamily="34" charset="0"/>
                <a:ea typeface="+mj-ea"/>
                <a:cs typeface="Arial" panose="020B0604020202020204" pitchFamily="34" charset="0"/>
              </a:rPr>
            </a:br>
            <a:r>
              <a:rPr lang="ko-KR" altLang="en-US" sz="900" kern="0">
                <a:solidFill>
                  <a:srgbClr val="000000"/>
                </a:solidFill>
                <a:latin typeface="Arial" panose="020B0604020202020204" pitchFamily="34" charset="0"/>
                <a:ea typeface="+mj-ea"/>
                <a:cs typeface="Arial" panose="020B0604020202020204" pitchFamily="34" charset="0"/>
              </a:rPr>
              <a:t>순자산가치와 순손익가치의 가중평균으로 가치산정</a:t>
            </a:r>
          </a:p>
        </p:txBody>
      </p:sp>
      <p:sp>
        <p:nvSpPr>
          <p:cNvPr id="28" name="Rectangle 27">
            <a:extLst>
              <a:ext uri="{FF2B5EF4-FFF2-40B4-BE49-F238E27FC236}">
                <a16:creationId xmlns:a16="http://schemas.microsoft.com/office/drawing/2014/main" id="{7DAD1C67-F625-4DB7-AEEB-E0B5A5A0F5D4}"/>
              </a:ext>
            </a:extLst>
          </p:cNvPr>
          <p:cNvSpPr>
            <a:spLocks noChangeArrowheads="1"/>
          </p:cNvSpPr>
          <p:nvPr/>
        </p:nvSpPr>
        <p:spPr bwMode="auto">
          <a:xfrm>
            <a:off x="6282888" y="5323772"/>
            <a:ext cx="2665413" cy="376238"/>
          </a:xfrm>
          <a:prstGeom prst="rect">
            <a:avLst/>
          </a:prstGeom>
          <a:noFill/>
          <a:ln w="6350" algn="ctr">
            <a:noFill/>
            <a:miter lim="800000"/>
            <a:headEnd/>
            <a:tailEnd/>
          </a:ln>
          <a:effectLst/>
        </p:spPr>
        <p:txBody>
          <a:bodyPr lIns="54000" tIns="54000" rIns="54000" bIns="54000" anchor="ctr"/>
          <a:lstStyle/>
          <a:p>
            <a:pPr defTabSz="762000">
              <a:spcBef>
                <a:spcPct val="40000"/>
              </a:spcBef>
              <a:defRPr/>
            </a:pPr>
            <a:r>
              <a:rPr lang="ko-KR" altLang="en-US" sz="900" kern="0">
                <a:solidFill>
                  <a:srgbClr val="000000"/>
                </a:solidFill>
                <a:latin typeface="Arial" panose="020B0604020202020204" pitchFamily="34" charset="0"/>
                <a:ea typeface="+mj-ea"/>
                <a:cs typeface="Arial" panose="020B0604020202020204" pitchFamily="34" charset="0"/>
              </a:rPr>
              <a:t>본질가치와 상대가치의 가중평균</a:t>
            </a:r>
          </a:p>
        </p:txBody>
      </p:sp>
      <p:cxnSp>
        <p:nvCxnSpPr>
          <p:cNvPr id="29" name="AutoShape 28">
            <a:extLst>
              <a:ext uri="{FF2B5EF4-FFF2-40B4-BE49-F238E27FC236}">
                <a16:creationId xmlns:a16="http://schemas.microsoft.com/office/drawing/2014/main" id="{FEFA1306-78AD-4457-AC29-F57A924EFEF1}"/>
              </a:ext>
            </a:extLst>
          </p:cNvPr>
          <p:cNvCxnSpPr>
            <a:cxnSpLocks noChangeShapeType="1"/>
            <a:stCxn id="24" idx="3"/>
            <a:endCxn id="25" idx="1"/>
          </p:cNvCxnSpPr>
          <p:nvPr/>
        </p:nvCxnSpPr>
        <p:spPr bwMode="auto">
          <a:xfrm flipV="1">
            <a:off x="1474475" y="5051516"/>
            <a:ext cx="2143125" cy="243682"/>
          </a:xfrm>
          <a:prstGeom prst="bentConnector3">
            <a:avLst>
              <a:gd name="adj1" fmla="val 50000"/>
            </a:avLst>
          </a:prstGeom>
          <a:noFill/>
          <a:ln w="3175">
            <a:solidFill>
              <a:srgbClr val="0C2D83"/>
            </a:solidFill>
            <a:miter lim="800000"/>
            <a:headEnd/>
            <a:tailEnd/>
          </a:ln>
          <a:effectLst/>
        </p:spPr>
      </p:cxnSp>
      <p:cxnSp>
        <p:nvCxnSpPr>
          <p:cNvPr id="30" name="AutoShape 29">
            <a:extLst>
              <a:ext uri="{FF2B5EF4-FFF2-40B4-BE49-F238E27FC236}">
                <a16:creationId xmlns:a16="http://schemas.microsoft.com/office/drawing/2014/main" id="{7E9C2D60-2541-4F32-8779-7B0BC8E33724}"/>
              </a:ext>
            </a:extLst>
          </p:cNvPr>
          <p:cNvCxnSpPr>
            <a:cxnSpLocks noChangeShapeType="1"/>
            <a:stCxn id="24" idx="3"/>
            <a:endCxn id="26" idx="1"/>
          </p:cNvCxnSpPr>
          <p:nvPr/>
        </p:nvCxnSpPr>
        <p:spPr bwMode="auto">
          <a:xfrm>
            <a:off x="1474475" y="5295198"/>
            <a:ext cx="2143125" cy="216693"/>
          </a:xfrm>
          <a:prstGeom prst="bentConnector3">
            <a:avLst>
              <a:gd name="adj1" fmla="val 50000"/>
            </a:avLst>
          </a:prstGeom>
          <a:noFill/>
          <a:ln w="3175">
            <a:solidFill>
              <a:srgbClr val="0C2D83"/>
            </a:solidFill>
            <a:miter lim="800000"/>
            <a:headEnd/>
            <a:tailEnd/>
          </a:ln>
          <a:effectLst/>
        </p:spPr>
      </p:cxnSp>
      <p:sp>
        <p:nvSpPr>
          <p:cNvPr id="31" name="Rectangle 30">
            <a:extLst>
              <a:ext uri="{FF2B5EF4-FFF2-40B4-BE49-F238E27FC236}">
                <a16:creationId xmlns:a16="http://schemas.microsoft.com/office/drawing/2014/main" id="{C216AF4B-7653-49DC-9B4D-6AD50B3DEF1A}"/>
              </a:ext>
            </a:extLst>
          </p:cNvPr>
          <p:cNvSpPr>
            <a:spLocks noChangeArrowheads="1"/>
          </p:cNvSpPr>
          <p:nvPr/>
        </p:nvSpPr>
        <p:spPr bwMode="auto">
          <a:xfrm>
            <a:off x="3620776" y="4344287"/>
            <a:ext cx="2590955" cy="333375"/>
          </a:xfrm>
          <a:prstGeom prst="rect">
            <a:avLst/>
          </a:prstGeom>
          <a:solidFill>
            <a:srgbClr val="D9E1F2"/>
          </a:solidFill>
          <a:ln w="12700">
            <a:noFill/>
            <a:miter lim="800000"/>
            <a:headEnd/>
            <a:tailEnd/>
          </a:ln>
          <a:effectLst/>
        </p:spPr>
        <p:txBody>
          <a:bodyPr wrap="none" lIns="92075" tIns="46038" rIns="92075" bIns="46038" anchor="ctr"/>
          <a:lstStyle/>
          <a:p>
            <a:pPr marL="285750" indent="-285750" defTabSz="762000" eaLnBrk="0" hangingPunct="0">
              <a:defRPr/>
            </a:pPr>
            <a:r>
              <a:rPr kumimoji="1" lang="en-US" altLang="ko-KR" sz="1000" kern="0">
                <a:solidFill>
                  <a:schemeClr val="accent1">
                    <a:lumMod val="50000"/>
                  </a:schemeClr>
                </a:solidFill>
                <a:latin typeface="Arial" panose="020B0604020202020204" pitchFamily="34" charset="0"/>
                <a:ea typeface="+mj-ea"/>
                <a:cs typeface="Arial" panose="020B0604020202020204" pitchFamily="34" charset="0"/>
              </a:rPr>
              <a:t>Replacement Cost Method</a:t>
            </a:r>
          </a:p>
        </p:txBody>
      </p:sp>
      <p:sp>
        <p:nvSpPr>
          <p:cNvPr id="32" name="Rectangle 31">
            <a:extLst>
              <a:ext uri="{FF2B5EF4-FFF2-40B4-BE49-F238E27FC236}">
                <a16:creationId xmlns:a16="http://schemas.microsoft.com/office/drawing/2014/main" id="{666BD2A4-2CD8-4C94-90B1-8A2E4DC44EF6}"/>
              </a:ext>
            </a:extLst>
          </p:cNvPr>
          <p:cNvSpPr>
            <a:spLocks noChangeArrowheads="1"/>
          </p:cNvSpPr>
          <p:nvPr/>
        </p:nvSpPr>
        <p:spPr bwMode="auto">
          <a:xfrm>
            <a:off x="6282887" y="4334762"/>
            <a:ext cx="2303464" cy="333375"/>
          </a:xfrm>
          <a:prstGeom prst="rect">
            <a:avLst/>
          </a:prstGeom>
          <a:noFill/>
          <a:ln w="6350" algn="ctr">
            <a:noFill/>
            <a:miter lim="800000"/>
            <a:headEnd/>
            <a:tailEnd/>
          </a:ln>
          <a:effectLst/>
        </p:spPr>
        <p:txBody>
          <a:bodyPr lIns="54000" tIns="54000" rIns="54000" bIns="54000" anchor="ctr"/>
          <a:lstStyle/>
          <a:p>
            <a:pPr defTabSz="762000">
              <a:spcBef>
                <a:spcPct val="40000"/>
              </a:spcBef>
              <a:defRPr/>
            </a:pPr>
            <a:r>
              <a:rPr lang="ko-KR" altLang="en-US" sz="900" kern="0">
                <a:solidFill>
                  <a:srgbClr val="000000"/>
                </a:solidFill>
                <a:latin typeface="Arial" panose="020B0604020202020204" pitchFamily="34" charset="0"/>
                <a:ea typeface="+mj-ea"/>
                <a:cs typeface="Arial" panose="020B0604020202020204" pitchFamily="34" charset="0"/>
              </a:rPr>
              <a:t>대체원가를 통한 가치평가  </a:t>
            </a:r>
          </a:p>
        </p:txBody>
      </p:sp>
      <p:sp>
        <p:nvSpPr>
          <p:cNvPr id="33" name="Rectangle 32">
            <a:extLst>
              <a:ext uri="{FF2B5EF4-FFF2-40B4-BE49-F238E27FC236}">
                <a16:creationId xmlns:a16="http://schemas.microsoft.com/office/drawing/2014/main" id="{F50E203C-2DD5-4A33-8767-F1F15F9B2576}"/>
              </a:ext>
            </a:extLst>
          </p:cNvPr>
          <p:cNvSpPr>
            <a:spLocks noChangeArrowheads="1"/>
          </p:cNvSpPr>
          <p:nvPr/>
        </p:nvSpPr>
        <p:spPr bwMode="auto">
          <a:xfrm>
            <a:off x="3620776" y="3912487"/>
            <a:ext cx="2590955" cy="333375"/>
          </a:xfrm>
          <a:prstGeom prst="rect">
            <a:avLst/>
          </a:prstGeom>
          <a:solidFill>
            <a:srgbClr val="D9E1F2"/>
          </a:solidFill>
          <a:ln w="12700">
            <a:noFill/>
            <a:miter lim="800000"/>
            <a:headEnd/>
            <a:tailEnd/>
          </a:ln>
          <a:effectLst/>
        </p:spPr>
        <p:txBody>
          <a:bodyPr wrap="none" lIns="92075" tIns="46038" rIns="92075" bIns="46038" anchor="ctr"/>
          <a:lstStyle/>
          <a:p>
            <a:pPr marL="285750" indent="-285750" defTabSz="762000" eaLnBrk="0" hangingPunct="0">
              <a:defRPr/>
            </a:pPr>
            <a:r>
              <a:rPr kumimoji="1" lang="en-US" altLang="ko-KR" sz="1000" kern="0">
                <a:solidFill>
                  <a:schemeClr val="accent1">
                    <a:lumMod val="50000"/>
                  </a:schemeClr>
                </a:solidFill>
                <a:latin typeface="Arial" panose="020B0604020202020204" pitchFamily="34" charset="0"/>
                <a:ea typeface="+mj-ea"/>
                <a:cs typeface="Arial" panose="020B0604020202020204" pitchFamily="34" charset="0"/>
              </a:rPr>
              <a:t>Net Asset Value Method</a:t>
            </a:r>
          </a:p>
        </p:txBody>
      </p:sp>
      <p:sp>
        <p:nvSpPr>
          <p:cNvPr id="34" name="Rectangle 33">
            <a:extLst>
              <a:ext uri="{FF2B5EF4-FFF2-40B4-BE49-F238E27FC236}">
                <a16:creationId xmlns:a16="http://schemas.microsoft.com/office/drawing/2014/main" id="{2902D411-1380-44DC-B577-549659F2FB5B}"/>
              </a:ext>
            </a:extLst>
          </p:cNvPr>
          <p:cNvSpPr>
            <a:spLocks noChangeArrowheads="1"/>
          </p:cNvSpPr>
          <p:nvPr/>
        </p:nvSpPr>
        <p:spPr bwMode="auto">
          <a:xfrm>
            <a:off x="6282886" y="3901372"/>
            <a:ext cx="2516179" cy="333375"/>
          </a:xfrm>
          <a:prstGeom prst="rect">
            <a:avLst/>
          </a:prstGeom>
          <a:noFill/>
          <a:ln w="6350" algn="ctr">
            <a:noFill/>
            <a:miter lim="800000"/>
            <a:headEnd/>
            <a:tailEnd/>
          </a:ln>
          <a:effectLst/>
        </p:spPr>
        <p:txBody>
          <a:bodyPr lIns="54000" tIns="54000" rIns="54000" bIns="54000" anchor="ctr"/>
          <a:lstStyle/>
          <a:p>
            <a:pPr defTabSz="762000">
              <a:spcBef>
                <a:spcPct val="40000"/>
              </a:spcBef>
              <a:defRPr/>
            </a:pPr>
            <a:r>
              <a:rPr lang="ko-KR" altLang="en-US" sz="900" kern="0">
                <a:solidFill>
                  <a:srgbClr val="000000"/>
                </a:solidFill>
                <a:latin typeface="Arial" panose="020B0604020202020204" pitchFamily="34" charset="0"/>
                <a:ea typeface="+mj-ea"/>
                <a:cs typeface="Arial" panose="020B0604020202020204" pitchFamily="34" charset="0"/>
              </a:rPr>
              <a:t>보유자산 및 부채를 시장가치로 환원하여 평가</a:t>
            </a:r>
          </a:p>
        </p:txBody>
      </p:sp>
      <p:cxnSp>
        <p:nvCxnSpPr>
          <p:cNvPr id="35" name="AutoShape 34">
            <a:extLst>
              <a:ext uri="{FF2B5EF4-FFF2-40B4-BE49-F238E27FC236}">
                <a16:creationId xmlns:a16="http://schemas.microsoft.com/office/drawing/2014/main" id="{3E356502-4A71-44AD-A907-4C96E819B00E}"/>
              </a:ext>
            </a:extLst>
          </p:cNvPr>
          <p:cNvCxnSpPr>
            <a:cxnSpLocks noChangeShapeType="1"/>
            <a:stCxn id="7" idx="3"/>
            <a:endCxn id="31" idx="1"/>
          </p:cNvCxnSpPr>
          <p:nvPr/>
        </p:nvCxnSpPr>
        <p:spPr bwMode="auto">
          <a:xfrm>
            <a:off x="3255649" y="4291897"/>
            <a:ext cx="365127" cy="219078"/>
          </a:xfrm>
          <a:prstGeom prst="bentConnector3">
            <a:avLst>
              <a:gd name="adj1" fmla="val 50000"/>
            </a:avLst>
          </a:prstGeom>
          <a:noFill/>
          <a:ln w="3175">
            <a:solidFill>
              <a:srgbClr val="0C2D83"/>
            </a:solidFill>
            <a:miter lim="800000"/>
            <a:headEnd/>
            <a:tailEnd/>
          </a:ln>
          <a:effectLst/>
        </p:spPr>
      </p:cxnSp>
      <p:cxnSp>
        <p:nvCxnSpPr>
          <p:cNvPr id="36" name="AutoShape 35">
            <a:extLst>
              <a:ext uri="{FF2B5EF4-FFF2-40B4-BE49-F238E27FC236}">
                <a16:creationId xmlns:a16="http://schemas.microsoft.com/office/drawing/2014/main" id="{FEDA1750-8978-43D6-89AA-51F7FDEA548C}"/>
              </a:ext>
            </a:extLst>
          </p:cNvPr>
          <p:cNvCxnSpPr>
            <a:cxnSpLocks noChangeShapeType="1"/>
            <a:stCxn id="7" idx="3"/>
            <a:endCxn id="33" idx="1"/>
          </p:cNvCxnSpPr>
          <p:nvPr/>
        </p:nvCxnSpPr>
        <p:spPr bwMode="auto">
          <a:xfrm flipV="1">
            <a:off x="3255649" y="4079175"/>
            <a:ext cx="365127" cy="212722"/>
          </a:xfrm>
          <a:prstGeom prst="bentConnector3">
            <a:avLst>
              <a:gd name="adj1" fmla="val 50000"/>
            </a:avLst>
          </a:prstGeom>
          <a:noFill/>
          <a:ln w="3175">
            <a:solidFill>
              <a:srgbClr val="0C2D83"/>
            </a:solidFill>
            <a:miter lim="800000"/>
            <a:headEnd/>
            <a:tailEnd/>
          </a:ln>
          <a:effectLst/>
        </p:spPr>
      </p:cxnSp>
      <p:sp>
        <p:nvSpPr>
          <p:cNvPr id="37" name="제목 2">
            <a:extLst>
              <a:ext uri="{FF2B5EF4-FFF2-40B4-BE49-F238E27FC236}">
                <a16:creationId xmlns:a16="http://schemas.microsoft.com/office/drawing/2014/main" id="{BA0FD9A1-6C00-4557-B956-0F384489A8D5}"/>
              </a:ext>
            </a:extLst>
          </p:cNvPr>
          <p:cNvSpPr txBox="1">
            <a:spLocks/>
          </p:cNvSpPr>
          <p:nvPr/>
        </p:nvSpPr>
        <p:spPr>
          <a:xfrm>
            <a:off x="399665" y="227197"/>
            <a:ext cx="8591450" cy="273424"/>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2500" b="1">
                <a:solidFill>
                  <a:srgbClr val="00338D"/>
                </a:solidFill>
                <a:latin typeface="KPMG Extralight" panose="020B0303030202040204" pitchFamily="34" charset="0"/>
              </a:rPr>
              <a:t>Appendices</a:t>
            </a:r>
          </a:p>
        </p:txBody>
      </p:sp>
    </p:spTree>
    <p:extLst>
      <p:ext uri="{BB962C8B-B14F-4D97-AF65-F5344CB8AC3E}">
        <p14:creationId xmlns:p14="http://schemas.microsoft.com/office/powerpoint/2010/main" val="5151554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제목 2">
            <a:extLst>
              <a:ext uri="{FF2B5EF4-FFF2-40B4-BE49-F238E27FC236}">
                <a16:creationId xmlns:a16="http://schemas.microsoft.com/office/drawing/2014/main" id="{72537B89-383C-4519-A0F3-837A7596D09A}"/>
              </a:ext>
            </a:extLst>
          </p:cNvPr>
          <p:cNvSpPr txBox="1">
            <a:spLocks/>
          </p:cNvSpPr>
          <p:nvPr/>
        </p:nvSpPr>
        <p:spPr>
          <a:xfrm>
            <a:off x="399665" y="496343"/>
            <a:ext cx="8591450" cy="586535"/>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4400" b="1">
                <a:solidFill>
                  <a:srgbClr val="00338D"/>
                </a:solidFill>
                <a:latin typeface="KPMG Extralight" panose="020B0303030202040204" pitchFamily="34" charset="0"/>
              </a:rPr>
              <a:t>Price Analysis Methodology (2/3)</a:t>
            </a:r>
          </a:p>
        </p:txBody>
      </p:sp>
      <p:sp>
        <p:nvSpPr>
          <p:cNvPr id="96" name="직사각형 95">
            <a:extLst>
              <a:ext uri="{FF2B5EF4-FFF2-40B4-BE49-F238E27FC236}">
                <a16:creationId xmlns:a16="http://schemas.microsoft.com/office/drawing/2014/main" id="{35C8A3E5-AED9-4F75-AACB-605AE46E5EE6}"/>
              </a:ext>
            </a:extLst>
          </p:cNvPr>
          <p:cNvSpPr/>
          <p:nvPr/>
        </p:nvSpPr>
        <p:spPr>
          <a:xfrm>
            <a:off x="550783" y="1100504"/>
            <a:ext cx="8787950" cy="4925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just" fontAlgn="base">
              <a:lnSpc>
                <a:spcPct val="120000"/>
              </a:lnSpc>
              <a:spcBef>
                <a:spcPct val="0"/>
              </a:spcBef>
              <a:spcAft>
                <a:spcPct val="0"/>
              </a:spcAft>
              <a:defRPr/>
            </a:pPr>
            <a:r>
              <a:rPr lang="ko-KR" altLang="en-US" sz="1200" b="1" kern="0">
                <a:solidFill>
                  <a:srgbClr val="000000"/>
                </a:solidFill>
                <a:latin typeface="Arial" panose="020B0604020202020204" pitchFamily="34" charset="0"/>
              </a:rPr>
              <a:t>가치평가를 위해 적용한 현금흐름할인법</a:t>
            </a:r>
            <a:r>
              <a:rPr lang="en-US" altLang="ko-KR" sz="1200" b="1" kern="0">
                <a:solidFill>
                  <a:srgbClr val="000000"/>
                </a:solidFill>
                <a:latin typeface="Arial" panose="020B0604020202020204" pitchFamily="34" charset="0"/>
              </a:rPr>
              <a:t>(DCF</a:t>
            </a:r>
            <a:r>
              <a:rPr lang="ko-KR" altLang="en-US" sz="1200" b="1" kern="0">
                <a:solidFill>
                  <a:srgbClr val="000000"/>
                </a:solidFill>
                <a:latin typeface="Arial" panose="020B0604020202020204" pitchFamily="34" charset="0"/>
              </a:rPr>
              <a:t>법</a:t>
            </a:r>
            <a:r>
              <a:rPr lang="en-US" altLang="ko-KR" sz="1200" b="1" kern="0">
                <a:solidFill>
                  <a:srgbClr val="000000"/>
                </a:solidFill>
                <a:latin typeface="Arial" panose="020B0604020202020204" pitchFamily="34" charset="0"/>
              </a:rPr>
              <a:t>) </a:t>
            </a:r>
            <a:r>
              <a:rPr lang="ko-KR" altLang="en-US" sz="1200" b="1" kern="0">
                <a:solidFill>
                  <a:srgbClr val="000000"/>
                </a:solidFill>
                <a:latin typeface="Arial" panose="020B0604020202020204" pitchFamily="34" charset="0"/>
              </a:rPr>
              <a:t>방법론에 대한 설명은 다음과 같음</a:t>
            </a:r>
            <a:endParaRPr lang="en-US" altLang="ko-KR" sz="1200" b="1" kern="0">
              <a:solidFill>
                <a:srgbClr val="000000"/>
              </a:solidFill>
              <a:latin typeface="Arial" panose="020B0604020202020204" pitchFamily="34" charset="0"/>
            </a:endParaRPr>
          </a:p>
        </p:txBody>
      </p:sp>
      <p:sp>
        <p:nvSpPr>
          <p:cNvPr id="14" name="Rectangle 22">
            <a:extLst>
              <a:ext uri="{FF2B5EF4-FFF2-40B4-BE49-F238E27FC236}">
                <a16:creationId xmlns:a16="http://schemas.microsoft.com/office/drawing/2014/main" id="{7F9EB5D6-308B-46EB-A783-926634209B61}"/>
              </a:ext>
            </a:extLst>
          </p:cNvPr>
          <p:cNvSpPr>
            <a:spLocks noChangeArrowheads="1"/>
          </p:cNvSpPr>
          <p:nvPr>
            <p:custDataLst>
              <p:tags r:id="rId1"/>
            </p:custDataLst>
          </p:nvPr>
        </p:nvSpPr>
        <p:spPr bwMode="auto">
          <a:xfrm>
            <a:off x="4680000" y="1912715"/>
            <a:ext cx="3960000" cy="3090333"/>
          </a:xfrm>
          <a:prstGeom prst="rect">
            <a:avLst/>
          </a:prstGeom>
          <a:noFill/>
          <a:ln w="9525">
            <a:noFill/>
            <a:miter lim="800000"/>
            <a:headEnd/>
            <a:tailEnd/>
          </a:ln>
        </p:spPr>
        <p:txBody>
          <a:bodyPr wrap="square" lIns="0" tIns="0" rIns="0" bIns="0">
            <a:spAutoFit/>
          </a:bodyPr>
          <a:lstStyle/>
          <a:p>
            <a:pPr marL="180975" lvl="1" indent="-179388" algn="l">
              <a:lnSpc>
                <a:spcPct val="150000"/>
              </a:lnSpc>
              <a:spcBef>
                <a:spcPct val="50000"/>
              </a:spcBef>
              <a:buClr>
                <a:srgbClr val="00338D"/>
              </a:buClr>
              <a:buSzPct val="150000"/>
              <a:buFont typeface="Arial" panose="020B0604020202020204" pitchFamily="34" charset="0"/>
              <a:buChar char="•"/>
            </a:pPr>
            <a:r>
              <a:rPr lang="en-US" altLang="ko-KR" sz="900" b="0" dirty="0">
                <a:solidFill>
                  <a:srgbClr val="000000"/>
                </a:solidFill>
                <a:latin typeface="Arial" panose="020B0604020202020204" pitchFamily="34" charset="0"/>
                <a:ea typeface="맑은 고딕" panose="020B0503020000020004" pitchFamily="50" charset="-127"/>
                <a:cs typeface="Arial" panose="020B0604020202020204" pitchFamily="34" charset="0"/>
              </a:rPr>
              <a:t>Discounted Cash Flow </a:t>
            </a:r>
            <a:r>
              <a:rPr lang="ko-KR" altLang="en-US" sz="900" b="0" dirty="0">
                <a:solidFill>
                  <a:srgbClr val="000000"/>
                </a:solidFill>
                <a:latin typeface="Arial" panose="020B0604020202020204" pitchFamily="34" charset="0"/>
                <a:ea typeface="맑은 고딕" panose="020B0503020000020004" pitchFamily="50" charset="-127"/>
                <a:cs typeface="Arial" panose="020B0604020202020204" pitchFamily="34" charset="0"/>
              </a:rPr>
              <a:t>방법</a:t>
            </a:r>
            <a:r>
              <a:rPr lang="en-US" altLang="ko-KR" sz="900" b="0" dirty="0">
                <a:solidFill>
                  <a:srgbClr val="000000"/>
                </a:solidFill>
                <a:latin typeface="Arial" panose="020B0604020202020204" pitchFamily="34" charset="0"/>
                <a:ea typeface="맑은 고딕" panose="020B0503020000020004" pitchFamily="50" charset="-127"/>
                <a:cs typeface="Arial" panose="020B0604020202020204" pitchFamily="34" charset="0"/>
              </a:rPr>
              <a:t>(</a:t>
            </a:r>
            <a:r>
              <a:rPr lang="ko-KR" altLang="en-US" sz="900" b="0" dirty="0">
                <a:solidFill>
                  <a:srgbClr val="000000"/>
                </a:solidFill>
                <a:latin typeface="Arial" panose="020B0604020202020204" pitchFamily="34" charset="0"/>
                <a:ea typeface="맑은 고딕" panose="020B0503020000020004" pitchFamily="50" charset="-127"/>
                <a:cs typeface="Arial" panose="020B0604020202020204" pitchFamily="34" charset="0"/>
              </a:rPr>
              <a:t>이하 “</a:t>
            </a:r>
            <a:r>
              <a:rPr lang="en-US" altLang="ko-KR" sz="900" b="0" dirty="0">
                <a:solidFill>
                  <a:srgbClr val="000000"/>
                </a:solidFill>
                <a:latin typeface="Arial" panose="020B0604020202020204" pitchFamily="34" charset="0"/>
                <a:ea typeface="맑은 고딕" panose="020B0503020000020004" pitchFamily="50" charset="-127"/>
                <a:cs typeface="Arial" panose="020B0604020202020204" pitchFamily="34" charset="0"/>
              </a:rPr>
              <a:t>DCF </a:t>
            </a:r>
            <a:r>
              <a:rPr lang="ko-KR" altLang="en-US" sz="900" b="0" dirty="0">
                <a:solidFill>
                  <a:srgbClr val="000000"/>
                </a:solidFill>
                <a:latin typeface="Arial" panose="020B0604020202020204" pitchFamily="34" charset="0"/>
                <a:ea typeface="맑은 고딕" panose="020B0503020000020004" pitchFamily="50" charset="-127"/>
                <a:cs typeface="Arial" panose="020B0604020202020204" pitchFamily="34" charset="0"/>
              </a:rPr>
              <a:t>방법”</a:t>
            </a:r>
            <a:r>
              <a:rPr lang="en-US" altLang="ko-KR" sz="900" b="0" dirty="0">
                <a:solidFill>
                  <a:srgbClr val="000000"/>
                </a:solidFill>
                <a:latin typeface="Arial" panose="020B0604020202020204" pitchFamily="34" charset="0"/>
                <a:ea typeface="맑은 고딕" panose="020B0503020000020004" pitchFamily="50" charset="-127"/>
                <a:cs typeface="Arial" panose="020B0604020202020204" pitchFamily="34" charset="0"/>
              </a:rPr>
              <a:t>)</a:t>
            </a:r>
            <a:r>
              <a:rPr lang="ko-KR" altLang="en-US" sz="900" b="0" dirty="0">
                <a:solidFill>
                  <a:srgbClr val="000000"/>
                </a:solidFill>
                <a:latin typeface="Arial" panose="020B0604020202020204" pitchFamily="34" charset="0"/>
                <a:ea typeface="맑은 고딕" panose="020B0503020000020004" pitchFamily="50" charset="-127"/>
                <a:cs typeface="Arial" panose="020B0604020202020204" pitchFamily="34" charset="0"/>
              </a:rPr>
              <a:t>은 회사의 향후 추정된 영업현금흐름을 가치평가 기준일의 현재가치로 할인하여 평가하는 방법으로</a:t>
            </a:r>
            <a:r>
              <a:rPr lang="en-US" altLang="ko-KR" sz="900" b="0" dirty="0">
                <a:solidFill>
                  <a:srgbClr val="000000"/>
                </a:solidFill>
                <a:latin typeface="Arial" panose="020B0604020202020204" pitchFamily="34" charset="0"/>
                <a:ea typeface="맑은 고딕" panose="020B0503020000020004" pitchFamily="50" charset="-127"/>
                <a:cs typeface="Arial" panose="020B0604020202020204" pitchFamily="34" charset="0"/>
              </a:rPr>
              <a:t>, </a:t>
            </a:r>
            <a:r>
              <a:rPr lang="ko-KR" altLang="en-US" sz="900" b="0" dirty="0">
                <a:solidFill>
                  <a:srgbClr val="000000"/>
                </a:solidFill>
                <a:latin typeface="Arial" panose="020B0604020202020204" pitchFamily="34" charset="0"/>
                <a:ea typeface="맑은 고딕" panose="020B0503020000020004" pitchFamily="50" charset="-127"/>
                <a:cs typeface="Arial" panose="020B0604020202020204" pitchFamily="34" charset="0"/>
              </a:rPr>
              <a:t>추정기간 이후의 가치</a:t>
            </a:r>
            <a:r>
              <a:rPr lang="en-US" altLang="ko-KR" sz="900" b="0" dirty="0">
                <a:solidFill>
                  <a:srgbClr val="000000"/>
                </a:solidFill>
                <a:latin typeface="Arial" panose="020B0604020202020204" pitchFamily="34" charset="0"/>
                <a:ea typeface="맑은 고딕" panose="020B0503020000020004" pitchFamily="50" charset="-127"/>
                <a:cs typeface="Arial" panose="020B0604020202020204" pitchFamily="34" charset="0"/>
              </a:rPr>
              <a:t>(Terminal Value)</a:t>
            </a:r>
            <a:r>
              <a:rPr lang="ko-KR" altLang="en-US" sz="900" b="0" dirty="0">
                <a:solidFill>
                  <a:srgbClr val="000000"/>
                </a:solidFill>
                <a:latin typeface="Arial" panose="020B0604020202020204" pitchFamily="34" charset="0"/>
                <a:ea typeface="맑은 고딕" panose="020B0503020000020004" pitchFamily="50" charset="-127"/>
                <a:cs typeface="Arial" panose="020B0604020202020204" pitchFamily="34" charset="0"/>
              </a:rPr>
              <a:t>는 일정한 성장을 가정하여 가치평가 기준일의 현재가치로 할인하여 합산함</a:t>
            </a:r>
            <a:endParaRPr lang="en-US" altLang="ko-KR" sz="900" b="0" dirty="0">
              <a:solidFill>
                <a:srgbClr val="000000"/>
              </a:solidFill>
              <a:latin typeface="Arial" panose="020B0604020202020204" pitchFamily="34" charset="0"/>
              <a:ea typeface="맑은 고딕" panose="020B0503020000020004" pitchFamily="50" charset="-127"/>
              <a:cs typeface="Arial" panose="020B0604020202020204" pitchFamily="34" charset="0"/>
            </a:endParaRPr>
          </a:p>
          <a:p>
            <a:pPr marL="180975" lvl="1" indent="-179388" algn="l">
              <a:lnSpc>
                <a:spcPct val="150000"/>
              </a:lnSpc>
              <a:spcBef>
                <a:spcPct val="50000"/>
              </a:spcBef>
              <a:buClr>
                <a:srgbClr val="00338D"/>
              </a:buClr>
              <a:buSzPct val="150000"/>
              <a:buFont typeface="Arial" panose="020B0604020202020204" pitchFamily="34" charset="0"/>
              <a:buChar char="•"/>
            </a:pPr>
            <a:r>
              <a:rPr lang="en-US" altLang="ko-KR" sz="900" b="0" dirty="0">
                <a:solidFill>
                  <a:srgbClr val="000000"/>
                </a:solidFill>
                <a:latin typeface="Arial" panose="020B0604020202020204" pitchFamily="34" charset="0"/>
                <a:ea typeface="맑은 고딕" panose="020B0503020000020004" pitchFamily="50" charset="-127"/>
                <a:cs typeface="Arial" panose="020B0604020202020204" pitchFamily="34" charset="0"/>
              </a:rPr>
              <a:t>DCF </a:t>
            </a:r>
            <a:r>
              <a:rPr lang="ko-KR" altLang="en-US" sz="900" b="0" dirty="0">
                <a:solidFill>
                  <a:srgbClr val="000000"/>
                </a:solidFill>
                <a:latin typeface="Arial" panose="020B0604020202020204" pitchFamily="34" charset="0"/>
                <a:ea typeface="맑은 고딕" panose="020B0503020000020004" pitchFamily="50" charset="-127"/>
                <a:cs typeface="Arial" panose="020B0604020202020204" pitchFamily="34" charset="0"/>
              </a:rPr>
              <a:t>방법은 할인 대상 현금흐름에 따라 자기자본에 대한 현금흐름</a:t>
            </a:r>
            <a:r>
              <a:rPr lang="en-US" altLang="ko-KR" sz="900" b="0" dirty="0">
                <a:solidFill>
                  <a:srgbClr val="000000"/>
                </a:solidFill>
                <a:latin typeface="Arial" panose="020B0604020202020204" pitchFamily="34" charset="0"/>
                <a:ea typeface="맑은 고딕" panose="020B0503020000020004" pitchFamily="50" charset="-127"/>
                <a:cs typeface="Arial" panose="020B0604020202020204" pitchFamily="34" charset="0"/>
              </a:rPr>
              <a:t>(Free Cash Flow to Equity) </a:t>
            </a:r>
            <a:r>
              <a:rPr lang="ko-KR" altLang="en-US" sz="900" b="0" dirty="0">
                <a:solidFill>
                  <a:srgbClr val="000000"/>
                </a:solidFill>
                <a:latin typeface="Arial" panose="020B0604020202020204" pitchFamily="34" charset="0"/>
                <a:ea typeface="맑은 고딕" panose="020B0503020000020004" pitchFamily="50" charset="-127"/>
                <a:cs typeface="Arial" panose="020B0604020202020204" pitchFamily="34" charset="0"/>
              </a:rPr>
              <a:t>접근법과 </a:t>
            </a:r>
            <a:r>
              <a:rPr lang="ko-KR" altLang="en-US" sz="900" b="0" u="sng" dirty="0">
                <a:solidFill>
                  <a:srgbClr val="000000"/>
                </a:solidFill>
                <a:latin typeface="Arial" panose="020B0604020202020204" pitchFamily="34" charset="0"/>
                <a:ea typeface="맑은 고딕" panose="020B0503020000020004" pitchFamily="50" charset="-127"/>
                <a:cs typeface="Arial" panose="020B0604020202020204" pitchFamily="34" charset="0"/>
              </a:rPr>
              <a:t>기업에 대한 현금흐름</a:t>
            </a:r>
            <a:r>
              <a:rPr lang="en-US" altLang="ko-KR" sz="900" b="0" u="sng" dirty="0">
                <a:solidFill>
                  <a:srgbClr val="000000"/>
                </a:solidFill>
                <a:latin typeface="Arial" panose="020B0604020202020204" pitchFamily="34" charset="0"/>
                <a:ea typeface="맑은 고딕" panose="020B0503020000020004" pitchFamily="50" charset="-127"/>
                <a:cs typeface="Arial" panose="020B0604020202020204" pitchFamily="34" charset="0"/>
              </a:rPr>
              <a:t>(Free Cash Flow to Firm)</a:t>
            </a:r>
            <a:r>
              <a:rPr lang="en-US" altLang="ko-KR" sz="900" b="0" dirty="0">
                <a:solidFill>
                  <a:srgbClr val="000000"/>
                </a:solidFill>
                <a:latin typeface="Arial" panose="020B0604020202020204" pitchFamily="34" charset="0"/>
                <a:ea typeface="맑은 고딕" panose="020B0503020000020004" pitchFamily="50" charset="-127"/>
                <a:cs typeface="Arial" panose="020B0604020202020204" pitchFamily="34" charset="0"/>
              </a:rPr>
              <a:t> </a:t>
            </a:r>
            <a:r>
              <a:rPr lang="ko-KR" altLang="en-US" sz="900" b="0" dirty="0">
                <a:solidFill>
                  <a:srgbClr val="000000"/>
                </a:solidFill>
                <a:latin typeface="Arial" panose="020B0604020202020204" pitchFamily="34" charset="0"/>
                <a:ea typeface="맑은 고딕" panose="020B0503020000020004" pitchFamily="50" charset="-127"/>
                <a:cs typeface="Arial" panose="020B0604020202020204" pitchFamily="34" charset="0"/>
              </a:rPr>
              <a:t>접근법으로 구분할 수 있음</a:t>
            </a:r>
            <a:endParaRPr lang="en-US" altLang="ko-KR" sz="900" b="0" dirty="0">
              <a:solidFill>
                <a:srgbClr val="000000"/>
              </a:solidFill>
              <a:latin typeface="Arial" panose="020B0604020202020204" pitchFamily="34" charset="0"/>
              <a:ea typeface="맑은 고딕" panose="020B0503020000020004" pitchFamily="50" charset="-127"/>
              <a:cs typeface="Arial" panose="020B0604020202020204" pitchFamily="34" charset="0"/>
            </a:endParaRPr>
          </a:p>
          <a:p>
            <a:pPr marL="180975" lvl="1" indent="-179388" algn="l">
              <a:lnSpc>
                <a:spcPct val="150000"/>
              </a:lnSpc>
              <a:spcBef>
                <a:spcPct val="50000"/>
              </a:spcBef>
              <a:buClr>
                <a:srgbClr val="00338D"/>
              </a:buClr>
              <a:buSzPct val="150000"/>
              <a:buFont typeface="Arial" panose="020B0604020202020204" pitchFamily="34" charset="0"/>
              <a:buChar char="•"/>
            </a:pPr>
            <a:r>
              <a:rPr lang="ko-KR" altLang="en-US" sz="900" b="0" dirty="0">
                <a:solidFill>
                  <a:srgbClr val="000000"/>
                </a:solidFill>
                <a:latin typeface="Arial" panose="020B0604020202020204" pitchFamily="34" charset="0"/>
                <a:ea typeface="맑은 고딕" panose="020B0503020000020004" pitchFamily="50" charset="-127"/>
                <a:cs typeface="Arial" panose="020B0604020202020204" pitchFamily="34" charset="0"/>
              </a:rPr>
              <a:t>잉여현금흐름 추정 시</a:t>
            </a:r>
            <a:r>
              <a:rPr lang="en-US" altLang="ko-KR" sz="900" b="0" dirty="0">
                <a:solidFill>
                  <a:srgbClr val="000000"/>
                </a:solidFill>
                <a:latin typeface="Arial" panose="020B0604020202020204" pitchFamily="34" charset="0"/>
                <a:ea typeface="맑은 고딕" panose="020B0503020000020004" pitchFamily="50" charset="-127"/>
                <a:cs typeface="Arial" panose="020B0604020202020204" pitchFamily="34" charset="0"/>
              </a:rPr>
              <a:t> </a:t>
            </a:r>
            <a:r>
              <a:rPr lang="ko-KR" altLang="en-US" sz="900" b="0" u="sng" dirty="0">
                <a:solidFill>
                  <a:srgbClr val="000000"/>
                </a:solidFill>
                <a:latin typeface="Arial" panose="020B0604020202020204" pitchFamily="34" charset="0"/>
                <a:ea typeface="맑은 고딕" panose="020B0503020000020004" pitchFamily="50" charset="-127"/>
                <a:cs typeface="Arial" panose="020B0604020202020204" pitchFamily="34" charset="0"/>
              </a:rPr>
              <a:t>기업에 귀속되는 현금흐름</a:t>
            </a:r>
            <a:r>
              <a:rPr lang="en-US" altLang="ko-KR" sz="900" b="0" u="sng" dirty="0">
                <a:solidFill>
                  <a:srgbClr val="000000"/>
                </a:solidFill>
                <a:latin typeface="Arial" panose="020B0604020202020204" pitchFamily="34" charset="0"/>
                <a:ea typeface="맑은 고딕" panose="020B0503020000020004" pitchFamily="50" charset="-127"/>
                <a:cs typeface="Arial" panose="020B0604020202020204" pitchFamily="34" charset="0"/>
              </a:rPr>
              <a:t>(Free Cash Flow to Firm)</a:t>
            </a:r>
            <a:r>
              <a:rPr lang="ko-KR" altLang="en-US" sz="900" b="0" dirty="0">
                <a:solidFill>
                  <a:srgbClr val="000000"/>
                </a:solidFill>
                <a:latin typeface="Arial" panose="020B0604020202020204" pitchFamily="34" charset="0"/>
                <a:ea typeface="맑은 고딕" panose="020B0503020000020004" pitchFamily="50" charset="-127"/>
                <a:cs typeface="Arial" panose="020B0604020202020204" pitchFamily="34" charset="0"/>
              </a:rPr>
              <a:t>을 추정하는 </a:t>
            </a:r>
            <a:r>
              <a:rPr lang="en-US" altLang="ko-KR" sz="900" b="0" dirty="0">
                <a:solidFill>
                  <a:srgbClr val="000000"/>
                </a:solidFill>
                <a:latin typeface="Arial" panose="020B0604020202020204" pitchFamily="34" charset="0"/>
                <a:ea typeface="맑은 고딕" panose="020B0503020000020004" pitchFamily="50" charset="-127"/>
                <a:cs typeface="Arial" panose="020B0604020202020204" pitchFamily="34" charset="0"/>
              </a:rPr>
              <a:t>FCFF</a:t>
            </a:r>
            <a:r>
              <a:rPr lang="ko-KR" altLang="en-US" sz="900" b="0" dirty="0">
                <a:solidFill>
                  <a:srgbClr val="000000"/>
                </a:solidFill>
                <a:latin typeface="Arial" panose="020B0604020202020204" pitchFamily="34" charset="0"/>
                <a:ea typeface="맑은 고딕" panose="020B0503020000020004" pitchFamily="50" charset="-127"/>
                <a:cs typeface="Arial" panose="020B0604020202020204" pitchFamily="34" charset="0"/>
              </a:rPr>
              <a:t>법을 사용하며</a:t>
            </a:r>
            <a:r>
              <a:rPr lang="en-US" altLang="ko-KR" sz="900" b="0" dirty="0">
                <a:solidFill>
                  <a:srgbClr val="000000"/>
                </a:solidFill>
                <a:latin typeface="Arial" panose="020B0604020202020204" pitchFamily="34" charset="0"/>
                <a:ea typeface="맑은 고딕" panose="020B0503020000020004" pitchFamily="50" charset="-127"/>
                <a:cs typeface="Arial" panose="020B0604020202020204" pitchFamily="34" charset="0"/>
              </a:rPr>
              <a:t>,</a:t>
            </a:r>
            <a:r>
              <a:rPr lang="ko-KR" altLang="en-US" sz="900" b="0" dirty="0">
                <a:solidFill>
                  <a:srgbClr val="000000"/>
                </a:solidFill>
                <a:latin typeface="Arial" panose="020B0604020202020204" pitchFamily="34" charset="0"/>
                <a:ea typeface="맑은 고딕" panose="020B0503020000020004" pitchFamily="50" charset="-127"/>
                <a:cs typeface="Arial" panose="020B0604020202020204" pitchFamily="34" charset="0"/>
              </a:rPr>
              <a:t> 그에 따라 할인율도 자기자본비용과 타인자본비용을 가중평균한 </a:t>
            </a:r>
            <a:r>
              <a:rPr lang="ko-KR" altLang="en-US" sz="900" b="0" u="sng" dirty="0">
                <a:solidFill>
                  <a:srgbClr val="000000"/>
                </a:solidFill>
                <a:latin typeface="Arial" panose="020B0604020202020204" pitchFamily="34" charset="0"/>
                <a:ea typeface="맑은 고딕" panose="020B0503020000020004" pitchFamily="50" charset="-127"/>
                <a:cs typeface="Arial" panose="020B0604020202020204" pitchFamily="34" charset="0"/>
              </a:rPr>
              <a:t>가중평균자본비용</a:t>
            </a:r>
            <a:r>
              <a:rPr lang="en-US" altLang="ko-KR" sz="900" b="0" u="sng" dirty="0">
                <a:solidFill>
                  <a:srgbClr val="000000"/>
                </a:solidFill>
                <a:latin typeface="Arial" panose="020B0604020202020204" pitchFamily="34" charset="0"/>
                <a:ea typeface="맑은 고딕" panose="020B0503020000020004" pitchFamily="50" charset="-127"/>
                <a:cs typeface="Arial" panose="020B0604020202020204" pitchFamily="34" charset="0"/>
              </a:rPr>
              <a:t>(Weighted Average Cost of Capital)</a:t>
            </a:r>
            <a:r>
              <a:rPr lang="ko-KR" altLang="en-US" sz="900" b="0" dirty="0">
                <a:solidFill>
                  <a:srgbClr val="000000"/>
                </a:solidFill>
                <a:latin typeface="Arial" panose="020B0604020202020204" pitchFamily="34" charset="0"/>
                <a:ea typeface="맑은 고딕" panose="020B0503020000020004" pitchFamily="50" charset="-127"/>
                <a:cs typeface="Arial" panose="020B0604020202020204" pitchFamily="34" charset="0"/>
              </a:rPr>
              <a:t>을 이용하는 일반적으로 인정된 가치평가 방법론을 본 보고서에서도 사용함</a:t>
            </a:r>
            <a:endParaRPr lang="en-US" altLang="ko-KR" sz="900" b="0" dirty="0">
              <a:solidFill>
                <a:srgbClr val="000000"/>
              </a:solidFill>
              <a:latin typeface="Arial" panose="020B0604020202020204" pitchFamily="34" charset="0"/>
              <a:ea typeface="맑은 고딕" panose="020B0503020000020004" pitchFamily="50" charset="-127"/>
              <a:cs typeface="Arial" panose="020B0604020202020204" pitchFamily="34" charset="0"/>
            </a:endParaRPr>
          </a:p>
          <a:p>
            <a:pPr marL="180975" lvl="1" indent="-179388" algn="l">
              <a:lnSpc>
                <a:spcPct val="150000"/>
              </a:lnSpc>
              <a:spcBef>
                <a:spcPct val="50000"/>
              </a:spcBef>
              <a:buClr>
                <a:srgbClr val="00338D"/>
              </a:buClr>
              <a:buSzPct val="150000"/>
              <a:buFont typeface="Arial" panose="020B0604020202020204" pitchFamily="34" charset="0"/>
              <a:buChar char="•"/>
            </a:pPr>
            <a:r>
              <a:rPr lang="ko-KR" altLang="en-US" sz="900" b="0" dirty="0">
                <a:solidFill>
                  <a:srgbClr val="000000"/>
                </a:solidFill>
                <a:latin typeface="Arial" panose="020B0604020202020204" pitchFamily="34" charset="0"/>
                <a:ea typeface="맑은 고딕" panose="020B0503020000020004" pitchFamily="50" charset="-127"/>
                <a:cs typeface="Arial" panose="020B0604020202020204" pitchFamily="34" charset="0"/>
              </a:rPr>
              <a:t>현재가치로 할인하는 할인율</a:t>
            </a:r>
            <a:r>
              <a:rPr lang="en-US" altLang="ko-KR" sz="900" b="0" dirty="0">
                <a:solidFill>
                  <a:srgbClr val="000000"/>
                </a:solidFill>
                <a:latin typeface="Arial" panose="020B0604020202020204" pitchFamily="34" charset="0"/>
                <a:ea typeface="맑은 고딕" panose="020B0503020000020004" pitchFamily="50" charset="-127"/>
                <a:cs typeface="Arial" panose="020B0604020202020204" pitchFamily="34" charset="0"/>
              </a:rPr>
              <a:t>(</a:t>
            </a:r>
            <a:r>
              <a:rPr lang="ko-KR" altLang="en-US" sz="900" b="0" dirty="0">
                <a:solidFill>
                  <a:srgbClr val="000000"/>
                </a:solidFill>
                <a:latin typeface="Arial" panose="020B0604020202020204" pitchFamily="34" charset="0"/>
                <a:ea typeface="맑은 고딕" panose="020B0503020000020004" pitchFamily="50" charset="-127"/>
                <a:cs typeface="Arial" panose="020B0604020202020204" pitchFamily="34" charset="0"/>
              </a:rPr>
              <a:t>가중평균자본비용</a:t>
            </a:r>
            <a:r>
              <a:rPr lang="en-US" altLang="ko-KR" sz="900" b="0" dirty="0">
                <a:solidFill>
                  <a:srgbClr val="000000"/>
                </a:solidFill>
                <a:latin typeface="Arial" panose="020B0604020202020204" pitchFamily="34" charset="0"/>
                <a:ea typeface="맑은 고딕" panose="020B0503020000020004" pitchFamily="50" charset="-127"/>
                <a:cs typeface="Arial" panose="020B0604020202020204" pitchFamily="34" charset="0"/>
              </a:rPr>
              <a:t>)</a:t>
            </a:r>
            <a:r>
              <a:rPr lang="ko-KR" altLang="en-US" sz="900" b="0" dirty="0">
                <a:solidFill>
                  <a:srgbClr val="000000"/>
                </a:solidFill>
                <a:latin typeface="Arial" panose="020B0604020202020204" pitchFamily="34" charset="0"/>
                <a:ea typeface="맑은 고딕" panose="020B0503020000020004" pitchFamily="50" charset="-127"/>
                <a:cs typeface="Arial" panose="020B0604020202020204" pitchFamily="34" charset="0"/>
              </a:rPr>
              <a:t>은 시간의 </a:t>
            </a:r>
            <a:r>
              <a:rPr lang="ko-KR" altLang="en-US" sz="900" b="0" dirty="0" err="1">
                <a:solidFill>
                  <a:srgbClr val="000000"/>
                </a:solidFill>
                <a:latin typeface="Arial" panose="020B0604020202020204" pitchFamily="34" charset="0"/>
                <a:ea typeface="맑은 고딕" panose="020B0503020000020004" pitchFamily="50" charset="-127"/>
                <a:cs typeface="Arial" panose="020B0604020202020204" pitchFamily="34" charset="0"/>
              </a:rPr>
              <a:t>가치뿐</a:t>
            </a:r>
            <a:r>
              <a:rPr lang="ko-KR" altLang="en-US" sz="900" b="0" dirty="0">
                <a:solidFill>
                  <a:srgbClr val="000000"/>
                </a:solidFill>
                <a:latin typeface="Arial" panose="020B0604020202020204" pitchFamily="34" charset="0"/>
                <a:ea typeface="맑은 고딕" panose="020B0503020000020004" pitchFamily="50" charset="-127"/>
                <a:cs typeface="Arial" panose="020B0604020202020204" pitchFamily="34" charset="0"/>
              </a:rPr>
              <a:t> 아니라</a:t>
            </a:r>
            <a:r>
              <a:rPr lang="en-US" altLang="ko-KR" sz="900" b="0" dirty="0">
                <a:solidFill>
                  <a:srgbClr val="000000"/>
                </a:solidFill>
                <a:latin typeface="Arial" panose="020B0604020202020204" pitchFamily="34" charset="0"/>
                <a:ea typeface="맑은 고딕" panose="020B0503020000020004" pitchFamily="50" charset="-127"/>
                <a:cs typeface="Arial" panose="020B0604020202020204" pitchFamily="34" charset="0"/>
              </a:rPr>
              <a:t>,</a:t>
            </a:r>
            <a:r>
              <a:rPr lang="ko-KR" altLang="en-US" sz="900" b="0" dirty="0">
                <a:solidFill>
                  <a:srgbClr val="000000"/>
                </a:solidFill>
                <a:latin typeface="Arial" panose="020B0604020202020204" pitchFamily="34" charset="0"/>
                <a:ea typeface="맑은 고딕" panose="020B0503020000020004" pitchFamily="50" charset="-127"/>
                <a:cs typeface="Arial" panose="020B0604020202020204" pitchFamily="34" charset="0"/>
              </a:rPr>
              <a:t> 영업 및 재무활동과 관련된 위험 등을 반영함</a:t>
            </a:r>
            <a:r>
              <a:rPr lang="en-US" altLang="ko-KR" sz="900" b="0" dirty="0">
                <a:solidFill>
                  <a:srgbClr val="000000"/>
                </a:solidFill>
                <a:latin typeface="Arial" panose="020B0604020202020204" pitchFamily="34" charset="0"/>
                <a:ea typeface="맑은 고딕" panose="020B0503020000020004" pitchFamily="50" charset="-127"/>
                <a:cs typeface="Arial" panose="020B0604020202020204" pitchFamily="34" charset="0"/>
              </a:rPr>
              <a:t>.</a:t>
            </a:r>
          </a:p>
        </p:txBody>
      </p:sp>
      <p:grpSp>
        <p:nvGrpSpPr>
          <p:cNvPr id="15" name="그룹 14">
            <a:extLst>
              <a:ext uri="{FF2B5EF4-FFF2-40B4-BE49-F238E27FC236}">
                <a16:creationId xmlns:a16="http://schemas.microsoft.com/office/drawing/2014/main" id="{26B0DA5B-ABE4-43A1-9109-65A5D8EE7A1D}"/>
              </a:ext>
            </a:extLst>
          </p:cNvPr>
          <p:cNvGrpSpPr/>
          <p:nvPr/>
        </p:nvGrpSpPr>
        <p:grpSpPr>
          <a:xfrm>
            <a:off x="489600" y="1620000"/>
            <a:ext cx="3960000" cy="4233056"/>
            <a:chOff x="489600" y="1597134"/>
            <a:chExt cx="3960000" cy="4233056"/>
          </a:xfrm>
        </p:grpSpPr>
        <p:grpSp>
          <p:nvGrpSpPr>
            <p:cNvPr id="16" name="그룹 15">
              <a:extLst>
                <a:ext uri="{FF2B5EF4-FFF2-40B4-BE49-F238E27FC236}">
                  <a16:creationId xmlns:a16="http://schemas.microsoft.com/office/drawing/2014/main" id="{E559E89B-09B6-4EB0-9AF5-9BE9B12D2C8F}"/>
                </a:ext>
              </a:extLst>
            </p:cNvPr>
            <p:cNvGrpSpPr/>
            <p:nvPr/>
          </p:nvGrpSpPr>
          <p:grpSpPr>
            <a:xfrm>
              <a:off x="489600" y="2001928"/>
              <a:ext cx="3960000" cy="3828262"/>
              <a:chOff x="1109782" y="1580619"/>
              <a:chExt cx="3611734" cy="4590982"/>
            </a:xfrm>
          </p:grpSpPr>
          <p:sp>
            <p:nvSpPr>
              <p:cNvPr id="18" name="Rectangle 4">
                <a:extLst>
                  <a:ext uri="{FF2B5EF4-FFF2-40B4-BE49-F238E27FC236}">
                    <a16:creationId xmlns:a16="http://schemas.microsoft.com/office/drawing/2014/main" id="{4B00E69D-71E5-40D8-80F3-7615EA78FAA7}"/>
                  </a:ext>
                </a:extLst>
              </p:cNvPr>
              <p:cNvSpPr>
                <a:spLocks noChangeArrowheads="1"/>
              </p:cNvSpPr>
              <p:nvPr/>
            </p:nvSpPr>
            <p:spPr bwMode="auto">
              <a:xfrm>
                <a:off x="1109782" y="2071140"/>
                <a:ext cx="1477528" cy="431724"/>
              </a:xfrm>
              <a:prstGeom prst="rect">
                <a:avLst/>
              </a:prstGeom>
              <a:solidFill>
                <a:srgbClr val="0091DA"/>
              </a:solidFill>
              <a:ln w="12700">
                <a:noFill/>
                <a:miter lim="800000"/>
                <a:headEnd/>
                <a:tailEnd/>
              </a:ln>
            </p:spPr>
            <p:txBody>
              <a:bodyPr tIns="46800" anchor="ctr"/>
              <a:lstStyle/>
              <a:p>
                <a:pPr marL="0" marR="0" lvl="0" indent="0" algn="ctr" defTabSz="914400" eaLnBrk="0" fontAlgn="auto" latinLnBrk="0" hangingPunct="0">
                  <a:lnSpc>
                    <a:spcPct val="100000"/>
                  </a:lnSpc>
                  <a:spcBef>
                    <a:spcPct val="0"/>
                  </a:spcBef>
                  <a:spcAft>
                    <a:spcPts val="0"/>
                  </a:spcAft>
                  <a:buClrTx/>
                  <a:buSzTx/>
                  <a:buFontTx/>
                  <a:buNone/>
                  <a:tabLst/>
                  <a:defRPr/>
                </a:pPr>
                <a:r>
                  <a:rPr kumimoji="0" lang="ko-KR" altLang="en-US" sz="1000" b="1" i="0" u="none" strike="noStrike" kern="0" cap="none" spc="0" normalizeH="0" baseline="0" noProof="0">
                    <a:ln>
                      <a:noFill/>
                    </a:ln>
                    <a:solidFill>
                      <a:schemeClr val="bg1"/>
                    </a:solidFill>
                    <a:effectLst/>
                    <a:uLnTx/>
                    <a:uFillTx/>
                    <a:latin typeface="Arial" panose="020B0604020202020204" pitchFamily="34" charset="0"/>
                    <a:ea typeface="맑은 고딕" panose="020B0503020000020004" pitchFamily="50" charset="-127"/>
                    <a:cs typeface="Arial" panose="020B0604020202020204" pitchFamily="34" charset="0"/>
                  </a:rPr>
                  <a:t>과거 </a:t>
                </a:r>
                <a:r>
                  <a:rPr lang="ko-KR" altLang="en-US" sz="1000" b="1" kern="0">
                    <a:solidFill>
                      <a:schemeClr val="bg1"/>
                    </a:solidFill>
                    <a:latin typeface="Arial" panose="020B0604020202020204" pitchFamily="34" charset="0"/>
                    <a:ea typeface="맑은 고딕" panose="020B0503020000020004" pitchFamily="50" charset="-127"/>
                    <a:cs typeface="Arial" panose="020B0604020202020204" pitchFamily="34" charset="0"/>
                  </a:rPr>
                  <a:t>재무상태</a:t>
                </a:r>
                <a:r>
                  <a:rPr kumimoji="0" lang="ko-KR" altLang="en-US" sz="1000" b="1" i="0" u="none" strike="noStrike" kern="0" cap="none" spc="0" normalizeH="0" baseline="0" noProof="0">
                    <a:ln>
                      <a:noFill/>
                    </a:ln>
                    <a:solidFill>
                      <a:schemeClr val="bg1"/>
                    </a:solidFill>
                    <a:effectLst/>
                    <a:uLnTx/>
                    <a:uFillTx/>
                    <a:latin typeface="Arial" panose="020B0604020202020204" pitchFamily="34" charset="0"/>
                    <a:ea typeface="맑은 고딕" panose="020B0503020000020004" pitchFamily="50" charset="-127"/>
                    <a:cs typeface="Arial" panose="020B0604020202020204" pitchFamily="34" charset="0"/>
                  </a:rPr>
                  <a:t>표</a:t>
                </a:r>
              </a:p>
            </p:txBody>
          </p:sp>
          <p:sp>
            <p:nvSpPr>
              <p:cNvPr id="19" name="Rectangle 5">
                <a:extLst>
                  <a:ext uri="{FF2B5EF4-FFF2-40B4-BE49-F238E27FC236}">
                    <a16:creationId xmlns:a16="http://schemas.microsoft.com/office/drawing/2014/main" id="{10981307-28B3-4C6D-B789-D05824DE31E2}"/>
                  </a:ext>
                </a:extLst>
              </p:cNvPr>
              <p:cNvSpPr>
                <a:spLocks noChangeArrowheads="1"/>
              </p:cNvSpPr>
              <p:nvPr/>
            </p:nvSpPr>
            <p:spPr bwMode="auto">
              <a:xfrm>
                <a:off x="1109782" y="5739877"/>
                <a:ext cx="1477528" cy="431724"/>
              </a:xfrm>
              <a:prstGeom prst="rect">
                <a:avLst/>
              </a:prstGeom>
              <a:solidFill>
                <a:srgbClr val="6D2077"/>
              </a:solidFill>
              <a:ln w="25400">
                <a:noFill/>
                <a:miter lim="800000"/>
                <a:headEnd/>
                <a:tailEnd/>
              </a:ln>
            </p:spPr>
            <p:txBody>
              <a:bodyPr tIns="46800" anchor="ctr"/>
              <a:lstStyle/>
              <a:p>
                <a:pPr marL="0" marR="0" lvl="0" indent="0" algn="ctr" defTabSz="914400" eaLnBrk="0" fontAlgn="auto" latinLnBrk="0" hangingPunct="0">
                  <a:lnSpc>
                    <a:spcPct val="100000"/>
                  </a:lnSpc>
                  <a:spcBef>
                    <a:spcPct val="0"/>
                  </a:spcBef>
                  <a:spcAft>
                    <a:spcPts val="0"/>
                  </a:spcAft>
                  <a:buClrTx/>
                  <a:buSzTx/>
                  <a:buFontTx/>
                  <a:buNone/>
                  <a:tabLst/>
                  <a:defRPr/>
                </a:pPr>
                <a:r>
                  <a:rPr kumimoji="0" lang="en-US" altLang="ko-KR" sz="1100" b="1" i="0" u="none" strike="noStrike" kern="0" cap="none" spc="0" normalizeH="0" baseline="0" noProof="0">
                    <a:ln>
                      <a:noFill/>
                    </a:ln>
                    <a:solidFill>
                      <a:srgbClr val="FFFFFF"/>
                    </a:solidFill>
                    <a:effectLst/>
                    <a:uLnTx/>
                    <a:uFillTx/>
                    <a:latin typeface="Arial" panose="020B0604020202020204" pitchFamily="34" charset="0"/>
                    <a:ea typeface="맑은 고딕" panose="020B0503020000020004" pitchFamily="50" charset="-127"/>
                    <a:cs typeface="Arial" panose="020B0604020202020204" pitchFamily="34" charset="0"/>
                  </a:rPr>
                  <a:t>Price Analysis </a:t>
                </a:r>
                <a:r>
                  <a:rPr kumimoji="0" lang="ko-KR" altLang="en-US" sz="1100" b="1" i="0" u="none" strike="noStrike" kern="0" cap="none" spc="0" normalizeH="0" baseline="0" noProof="0">
                    <a:ln>
                      <a:noFill/>
                    </a:ln>
                    <a:solidFill>
                      <a:srgbClr val="FFFFFF"/>
                    </a:solidFill>
                    <a:effectLst/>
                    <a:uLnTx/>
                    <a:uFillTx/>
                    <a:latin typeface="Arial" panose="020B0604020202020204" pitchFamily="34" charset="0"/>
                    <a:ea typeface="맑은 고딕" panose="020B0503020000020004" pitchFamily="50" charset="-127"/>
                    <a:cs typeface="Arial" panose="020B0604020202020204" pitchFamily="34" charset="0"/>
                  </a:rPr>
                  <a:t>결과</a:t>
                </a:r>
                <a:endParaRPr kumimoji="0" lang="ko-KR" altLang="en-GB" sz="1100" b="1" i="0" u="none" strike="noStrike" kern="0" cap="none" spc="0" normalizeH="0" baseline="0" noProof="0">
                  <a:ln>
                    <a:noFill/>
                  </a:ln>
                  <a:solidFill>
                    <a:srgbClr val="FFFFFF"/>
                  </a:solidFill>
                  <a:effectLst/>
                  <a:uLnTx/>
                  <a:uFillTx/>
                  <a:latin typeface="Arial" panose="020B0604020202020204" pitchFamily="34" charset="0"/>
                  <a:ea typeface="맑은 고딕" panose="020B0503020000020004" pitchFamily="50" charset="-127"/>
                  <a:cs typeface="Arial" panose="020B0604020202020204" pitchFamily="34" charset="0"/>
                </a:endParaRPr>
              </a:p>
            </p:txBody>
          </p:sp>
          <p:sp>
            <p:nvSpPr>
              <p:cNvPr id="20" name="Rectangle 6">
                <a:extLst>
                  <a:ext uri="{FF2B5EF4-FFF2-40B4-BE49-F238E27FC236}">
                    <a16:creationId xmlns:a16="http://schemas.microsoft.com/office/drawing/2014/main" id="{261F614E-16BE-4782-AFE6-D177041A5ABC}"/>
                  </a:ext>
                </a:extLst>
              </p:cNvPr>
              <p:cNvSpPr>
                <a:spLocks noChangeArrowheads="1"/>
              </p:cNvSpPr>
              <p:nvPr/>
            </p:nvSpPr>
            <p:spPr bwMode="auto">
              <a:xfrm>
                <a:off x="1109782" y="4442050"/>
                <a:ext cx="1477528" cy="431724"/>
              </a:xfrm>
              <a:prstGeom prst="rect">
                <a:avLst/>
              </a:prstGeom>
              <a:solidFill>
                <a:srgbClr val="0091DA"/>
              </a:solidFill>
              <a:ln w="12700">
                <a:noFill/>
                <a:miter lim="800000"/>
                <a:headEnd/>
                <a:tailEnd/>
              </a:ln>
            </p:spPr>
            <p:txBody>
              <a:bodyPr tIns="46800" anchor="ctr"/>
              <a:lstStyle/>
              <a:p>
                <a:pPr marL="0" marR="0" lvl="0" indent="0" algn="ctr" defTabSz="914400" eaLnBrk="0" fontAlgn="auto" latinLnBrk="0" hangingPunct="0">
                  <a:lnSpc>
                    <a:spcPct val="100000"/>
                  </a:lnSpc>
                  <a:spcBef>
                    <a:spcPct val="0"/>
                  </a:spcBef>
                  <a:spcAft>
                    <a:spcPts val="0"/>
                  </a:spcAft>
                  <a:buClrTx/>
                  <a:buSzTx/>
                  <a:buFontTx/>
                  <a:buNone/>
                  <a:tabLst/>
                  <a:defRPr/>
                </a:pPr>
                <a:r>
                  <a:rPr kumimoji="0" lang="ko-KR" altLang="en-US" sz="1000" b="1" i="0" u="none" strike="noStrike" kern="0" cap="none" spc="0" normalizeH="0" baseline="0" noProof="0">
                    <a:ln>
                      <a:noFill/>
                    </a:ln>
                    <a:solidFill>
                      <a:schemeClr val="bg1"/>
                    </a:solidFill>
                    <a:effectLst/>
                    <a:uLnTx/>
                    <a:uFillTx/>
                    <a:latin typeface="Arial" panose="020B0604020202020204" pitchFamily="34" charset="0"/>
                    <a:ea typeface="맑은 고딕" panose="020B0503020000020004" pitchFamily="50" charset="-127"/>
                    <a:cs typeface="Arial" panose="020B0604020202020204" pitchFamily="34" charset="0"/>
                  </a:rPr>
                  <a:t>추정 현금흐름</a:t>
                </a:r>
              </a:p>
            </p:txBody>
          </p:sp>
          <p:sp>
            <p:nvSpPr>
              <p:cNvPr id="27" name="Rectangle 7">
                <a:extLst>
                  <a:ext uri="{FF2B5EF4-FFF2-40B4-BE49-F238E27FC236}">
                    <a16:creationId xmlns:a16="http://schemas.microsoft.com/office/drawing/2014/main" id="{DA88E635-06F5-487E-844D-9D54F89BB071}"/>
                  </a:ext>
                </a:extLst>
              </p:cNvPr>
              <p:cNvSpPr>
                <a:spLocks noChangeArrowheads="1"/>
              </p:cNvSpPr>
              <p:nvPr/>
            </p:nvSpPr>
            <p:spPr bwMode="auto">
              <a:xfrm>
                <a:off x="3243988" y="2069729"/>
                <a:ext cx="1477528" cy="431724"/>
              </a:xfrm>
              <a:prstGeom prst="rect">
                <a:avLst/>
              </a:prstGeom>
              <a:solidFill>
                <a:srgbClr val="0091DA"/>
              </a:solidFill>
              <a:ln w="12700">
                <a:noFill/>
                <a:miter lim="800000"/>
                <a:headEnd/>
                <a:tailEnd/>
              </a:ln>
            </p:spPr>
            <p:txBody>
              <a:bodyPr tIns="46800" anchor="ctr"/>
              <a:lstStyle/>
              <a:p>
                <a:pPr marL="0" marR="0" lvl="0" indent="0" algn="ctr" defTabSz="914400" eaLnBrk="0" fontAlgn="auto" latinLnBrk="0" hangingPunct="0">
                  <a:lnSpc>
                    <a:spcPct val="100000"/>
                  </a:lnSpc>
                  <a:spcBef>
                    <a:spcPct val="0"/>
                  </a:spcBef>
                  <a:spcAft>
                    <a:spcPts val="0"/>
                  </a:spcAft>
                  <a:buClrTx/>
                  <a:buSzTx/>
                  <a:buFontTx/>
                  <a:buNone/>
                  <a:tabLst/>
                  <a:defRPr/>
                </a:pPr>
                <a:r>
                  <a:rPr kumimoji="0" lang="ko-KR" altLang="en-US" sz="1000" b="1" i="0" u="none" strike="noStrike" kern="0" cap="none" spc="0" normalizeH="0" baseline="0" noProof="0">
                    <a:ln>
                      <a:noFill/>
                    </a:ln>
                    <a:solidFill>
                      <a:schemeClr val="bg1"/>
                    </a:solidFill>
                    <a:effectLst/>
                    <a:uLnTx/>
                    <a:uFillTx/>
                    <a:latin typeface="Arial" panose="020B0604020202020204" pitchFamily="34" charset="0"/>
                    <a:ea typeface="맑은 고딕" panose="020B0503020000020004" pitchFamily="50" charset="-127"/>
                    <a:cs typeface="Arial" panose="020B0604020202020204" pitchFamily="34" charset="0"/>
                  </a:rPr>
                  <a:t>과거 손익계산서</a:t>
                </a:r>
              </a:p>
            </p:txBody>
          </p:sp>
          <p:sp>
            <p:nvSpPr>
              <p:cNvPr id="28" name="Rectangle 8">
                <a:extLst>
                  <a:ext uri="{FF2B5EF4-FFF2-40B4-BE49-F238E27FC236}">
                    <a16:creationId xmlns:a16="http://schemas.microsoft.com/office/drawing/2014/main" id="{BE5E5EC2-7EFC-4EBF-A3BB-00BA1DAD8CC3}"/>
                  </a:ext>
                </a:extLst>
              </p:cNvPr>
              <p:cNvSpPr>
                <a:spLocks noChangeArrowheads="1"/>
              </p:cNvSpPr>
              <p:nvPr/>
            </p:nvSpPr>
            <p:spPr bwMode="auto">
              <a:xfrm>
                <a:off x="3243988" y="2693279"/>
                <a:ext cx="1477528" cy="431724"/>
              </a:xfrm>
              <a:prstGeom prst="rect">
                <a:avLst/>
              </a:prstGeom>
              <a:solidFill>
                <a:srgbClr val="0091DA"/>
              </a:solidFill>
              <a:ln w="12700">
                <a:noFill/>
                <a:miter lim="800000"/>
                <a:headEnd/>
                <a:tailEnd/>
              </a:ln>
            </p:spPr>
            <p:txBody>
              <a:bodyPr tIns="46800" anchor="ctr"/>
              <a:lstStyle/>
              <a:p>
                <a:pPr marL="0" marR="0" lvl="0" indent="0" algn="ctr" defTabSz="914400" eaLnBrk="0" fontAlgn="auto" latinLnBrk="0" hangingPunct="0">
                  <a:lnSpc>
                    <a:spcPct val="100000"/>
                  </a:lnSpc>
                  <a:spcBef>
                    <a:spcPct val="0"/>
                  </a:spcBef>
                  <a:spcAft>
                    <a:spcPts val="0"/>
                  </a:spcAft>
                  <a:buClrTx/>
                  <a:buSzTx/>
                  <a:buFontTx/>
                  <a:buNone/>
                  <a:tabLst/>
                  <a:defRPr/>
                </a:pPr>
                <a:r>
                  <a:rPr kumimoji="0" lang="ko-KR" altLang="en-US" sz="1000" b="1" i="0" u="none" strike="noStrike" kern="0" cap="none" spc="0" normalizeH="0" baseline="0" noProof="0">
                    <a:ln>
                      <a:noFill/>
                    </a:ln>
                    <a:solidFill>
                      <a:schemeClr val="bg1"/>
                    </a:solidFill>
                    <a:effectLst/>
                    <a:uLnTx/>
                    <a:uFillTx/>
                    <a:latin typeface="Arial" panose="020B0604020202020204" pitchFamily="34" charset="0"/>
                    <a:ea typeface="맑은 고딕" panose="020B0503020000020004" pitchFamily="50" charset="-127"/>
                    <a:cs typeface="Arial" panose="020B0604020202020204" pitchFamily="34" charset="0"/>
                  </a:rPr>
                  <a:t>가정 및 추정</a:t>
                </a:r>
              </a:p>
            </p:txBody>
          </p:sp>
          <p:sp>
            <p:nvSpPr>
              <p:cNvPr id="30" name="Rectangle 9">
                <a:extLst>
                  <a:ext uri="{FF2B5EF4-FFF2-40B4-BE49-F238E27FC236}">
                    <a16:creationId xmlns:a16="http://schemas.microsoft.com/office/drawing/2014/main" id="{23FA2481-6D1C-470F-9FF2-3CDFFE201B2D}"/>
                  </a:ext>
                </a:extLst>
              </p:cNvPr>
              <p:cNvSpPr>
                <a:spLocks noChangeArrowheads="1"/>
              </p:cNvSpPr>
              <p:nvPr/>
            </p:nvSpPr>
            <p:spPr bwMode="auto">
              <a:xfrm>
                <a:off x="3243988" y="3316828"/>
                <a:ext cx="1477528" cy="431724"/>
              </a:xfrm>
              <a:prstGeom prst="rect">
                <a:avLst/>
              </a:prstGeom>
              <a:solidFill>
                <a:srgbClr val="0091DA"/>
              </a:solidFill>
              <a:ln w="12700">
                <a:noFill/>
                <a:miter lim="800000"/>
                <a:headEnd/>
                <a:tailEnd/>
              </a:ln>
            </p:spPr>
            <p:txBody>
              <a:bodyPr tIns="46800" anchor="ctr"/>
              <a:lstStyle/>
              <a:p>
                <a:pPr marL="0" marR="0" lvl="0" indent="0" algn="ctr" defTabSz="914400" eaLnBrk="0" fontAlgn="auto" latinLnBrk="0" hangingPunct="0">
                  <a:lnSpc>
                    <a:spcPct val="100000"/>
                  </a:lnSpc>
                  <a:spcBef>
                    <a:spcPct val="0"/>
                  </a:spcBef>
                  <a:spcAft>
                    <a:spcPts val="0"/>
                  </a:spcAft>
                  <a:buClrTx/>
                  <a:buSzTx/>
                  <a:buFontTx/>
                  <a:buNone/>
                  <a:tabLst/>
                  <a:defRPr/>
                </a:pPr>
                <a:r>
                  <a:rPr kumimoji="0" lang="ko-KR" altLang="en-US" sz="1000" b="1" i="0" u="none" strike="noStrike" kern="0" cap="none" spc="0" normalizeH="0" baseline="0" noProof="0">
                    <a:ln>
                      <a:noFill/>
                    </a:ln>
                    <a:solidFill>
                      <a:schemeClr val="bg1"/>
                    </a:solidFill>
                    <a:effectLst/>
                    <a:uLnTx/>
                    <a:uFillTx/>
                    <a:latin typeface="Arial" panose="020B0604020202020204" pitchFamily="34" charset="0"/>
                    <a:ea typeface="맑은 고딕" panose="020B0503020000020004" pitchFamily="50" charset="-127"/>
                    <a:cs typeface="Arial" panose="020B0604020202020204" pitchFamily="34" charset="0"/>
                  </a:rPr>
                  <a:t>추정 손익계산서</a:t>
                </a:r>
              </a:p>
            </p:txBody>
          </p:sp>
          <p:cxnSp>
            <p:nvCxnSpPr>
              <p:cNvPr id="31" name="AutoShape 10">
                <a:extLst>
                  <a:ext uri="{FF2B5EF4-FFF2-40B4-BE49-F238E27FC236}">
                    <a16:creationId xmlns:a16="http://schemas.microsoft.com/office/drawing/2014/main" id="{1D701E08-0DD3-4F36-A2E3-8749082AEC79}"/>
                  </a:ext>
                </a:extLst>
              </p:cNvPr>
              <p:cNvCxnSpPr>
                <a:cxnSpLocks noChangeShapeType="1"/>
                <a:stCxn id="27" idx="2"/>
                <a:endCxn id="28" idx="0"/>
              </p:cNvCxnSpPr>
              <p:nvPr/>
            </p:nvCxnSpPr>
            <p:spPr bwMode="auto">
              <a:xfrm>
                <a:off x="3982752" y="2501453"/>
                <a:ext cx="0" cy="191826"/>
              </a:xfrm>
              <a:prstGeom prst="straightConnector1">
                <a:avLst/>
              </a:prstGeom>
              <a:noFill/>
              <a:ln w="6350">
                <a:solidFill>
                  <a:srgbClr val="0C2D83"/>
                </a:solidFill>
                <a:round/>
                <a:headEnd type="none" w="sm" len="sm"/>
                <a:tailEnd type="triangle" w="sm" len="sm"/>
              </a:ln>
            </p:spPr>
          </p:cxnSp>
          <p:sp>
            <p:nvSpPr>
              <p:cNvPr id="32" name="Rectangle 11">
                <a:extLst>
                  <a:ext uri="{FF2B5EF4-FFF2-40B4-BE49-F238E27FC236}">
                    <a16:creationId xmlns:a16="http://schemas.microsoft.com/office/drawing/2014/main" id="{6405F944-148D-47FC-A044-71A302FF46AD}"/>
                  </a:ext>
                </a:extLst>
              </p:cNvPr>
              <p:cNvSpPr>
                <a:spLocks noChangeArrowheads="1"/>
              </p:cNvSpPr>
              <p:nvPr/>
            </p:nvSpPr>
            <p:spPr bwMode="auto">
              <a:xfrm>
                <a:off x="1109782" y="3749964"/>
                <a:ext cx="1477528" cy="474897"/>
              </a:xfrm>
              <a:prstGeom prst="rect">
                <a:avLst/>
              </a:prstGeom>
              <a:solidFill>
                <a:srgbClr val="0091DA"/>
              </a:solidFill>
              <a:ln w="12700">
                <a:noFill/>
                <a:miter lim="800000"/>
                <a:headEnd/>
                <a:tailEnd/>
              </a:ln>
            </p:spPr>
            <p:txBody>
              <a:bodyPr tIns="46800" anchor="ctr"/>
              <a:lstStyle/>
              <a:p>
                <a:pPr marL="0" marR="0" lvl="0" indent="0" algn="ctr" defTabSz="914400" eaLnBrk="0" fontAlgn="auto" latinLnBrk="0" hangingPunct="0">
                  <a:lnSpc>
                    <a:spcPct val="100000"/>
                  </a:lnSpc>
                  <a:spcBef>
                    <a:spcPct val="0"/>
                  </a:spcBef>
                  <a:spcAft>
                    <a:spcPts val="0"/>
                  </a:spcAft>
                  <a:buClrTx/>
                  <a:buSzTx/>
                  <a:buFontTx/>
                  <a:buNone/>
                  <a:tabLst/>
                  <a:defRPr/>
                </a:pPr>
                <a:r>
                  <a:rPr kumimoji="0" lang="ko-KR" altLang="en-US" sz="1000" b="1" i="0" u="none" strike="noStrike" kern="0" cap="none" spc="0" normalizeH="0" baseline="0" noProof="0">
                    <a:ln>
                      <a:noFill/>
                    </a:ln>
                    <a:solidFill>
                      <a:schemeClr val="bg1"/>
                    </a:solidFill>
                    <a:effectLst/>
                    <a:uLnTx/>
                    <a:uFillTx/>
                    <a:latin typeface="Arial" panose="020B0604020202020204" pitchFamily="34" charset="0"/>
                    <a:ea typeface="맑은 고딕" panose="020B0503020000020004" pitchFamily="50" charset="-127"/>
                    <a:cs typeface="Arial" panose="020B0604020202020204" pitchFamily="34" charset="0"/>
                  </a:rPr>
                  <a:t>자본적 지출 및 </a:t>
                </a:r>
                <a:br>
                  <a:rPr kumimoji="0" lang="en-US" altLang="ko-KR" sz="1000" b="1" i="0" u="none" strike="noStrike" kern="0" cap="none" spc="0" normalizeH="0" baseline="0" noProof="0">
                    <a:ln>
                      <a:noFill/>
                    </a:ln>
                    <a:solidFill>
                      <a:schemeClr val="bg1"/>
                    </a:solidFill>
                    <a:effectLst/>
                    <a:uLnTx/>
                    <a:uFillTx/>
                    <a:latin typeface="Arial" panose="020B0604020202020204" pitchFamily="34" charset="0"/>
                    <a:ea typeface="맑은 고딕" panose="020B0503020000020004" pitchFamily="50" charset="-127"/>
                    <a:cs typeface="Arial" panose="020B0604020202020204" pitchFamily="34" charset="0"/>
                  </a:rPr>
                </a:br>
                <a:r>
                  <a:rPr kumimoji="0" lang="ko-KR" altLang="en-US" sz="1000" b="1" i="0" u="none" strike="noStrike" kern="0" cap="none" spc="0" normalizeH="0" baseline="0" noProof="0">
                    <a:ln>
                      <a:noFill/>
                    </a:ln>
                    <a:solidFill>
                      <a:schemeClr val="bg1"/>
                    </a:solidFill>
                    <a:effectLst/>
                    <a:uLnTx/>
                    <a:uFillTx/>
                    <a:latin typeface="Arial" panose="020B0604020202020204" pitchFamily="34" charset="0"/>
                    <a:ea typeface="맑은 고딕" panose="020B0503020000020004" pitchFamily="50" charset="-127"/>
                    <a:cs typeface="Arial" panose="020B0604020202020204" pitchFamily="34" charset="0"/>
                  </a:rPr>
                  <a:t>운전자본 추정</a:t>
                </a:r>
              </a:p>
            </p:txBody>
          </p:sp>
          <p:sp>
            <p:nvSpPr>
              <p:cNvPr id="33" name="Rectangle 12">
                <a:extLst>
                  <a:ext uri="{FF2B5EF4-FFF2-40B4-BE49-F238E27FC236}">
                    <a16:creationId xmlns:a16="http://schemas.microsoft.com/office/drawing/2014/main" id="{6C5F9A4C-8A72-479D-A48E-2A08EE33C422}"/>
                  </a:ext>
                </a:extLst>
              </p:cNvPr>
              <p:cNvSpPr>
                <a:spLocks noChangeArrowheads="1"/>
              </p:cNvSpPr>
              <p:nvPr/>
            </p:nvSpPr>
            <p:spPr bwMode="auto">
              <a:xfrm>
                <a:off x="1109782" y="5090964"/>
                <a:ext cx="1477528" cy="431724"/>
              </a:xfrm>
              <a:prstGeom prst="rect">
                <a:avLst/>
              </a:prstGeom>
              <a:solidFill>
                <a:srgbClr val="0091DA"/>
              </a:solidFill>
              <a:ln w="12700">
                <a:noFill/>
                <a:miter lim="800000"/>
                <a:headEnd/>
                <a:tailEnd/>
              </a:ln>
            </p:spPr>
            <p:txBody>
              <a:bodyPr tIns="46800" anchor="ctr"/>
              <a:lstStyle/>
              <a:p>
                <a:pPr lvl="0" algn="ctr" eaLnBrk="0" hangingPunct="0">
                  <a:spcBef>
                    <a:spcPct val="0"/>
                  </a:spcBef>
                  <a:defRPr/>
                </a:pPr>
                <a:r>
                  <a:rPr kumimoji="0" lang="en-US" altLang="ko-KR" sz="1000" b="1" i="0" u="none" strike="noStrike" kern="0" cap="none" spc="0" normalizeH="0" baseline="0" noProof="0">
                    <a:ln>
                      <a:noFill/>
                    </a:ln>
                    <a:solidFill>
                      <a:schemeClr val="bg1"/>
                    </a:solidFill>
                    <a:effectLst/>
                    <a:uLnTx/>
                    <a:uFillTx/>
                    <a:latin typeface="Arial" panose="020B0604020202020204" pitchFamily="34" charset="0"/>
                    <a:ea typeface="맑은 고딕" panose="020B0503020000020004" pitchFamily="50" charset="-127"/>
                    <a:cs typeface="Arial" panose="020B0604020202020204" pitchFamily="34" charset="0"/>
                  </a:rPr>
                  <a:t>DCF </a:t>
                </a:r>
                <a:r>
                  <a:rPr lang="en-US" altLang="ko-KR" sz="1000" b="1" kern="0">
                    <a:solidFill>
                      <a:srgbClr val="FFFFFF"/>
                    </a:solidFill>
                    <a:latin typeface="Arial" panose="020B0604020202020204" pitchFamily="34" charset="0"/>
                    <a:ea typeface="맑은 고딕" panose="020B0503020000020004" pitchFamily="50" charset="-127"/>
                    <a:cs typeface="Arial" panose="020B0604020202020204" pitchFamily="34" charset="0"/>
                  </a:rPr>
                  <a:t>Price Analysis</a:t>
                </a:r>
                <a:endParaRPr kumimoji="0" lang="en-GB" altLang="ko-KR" sz="1000" b="1" i="0" u="none" strike="noStrike" kern="0" cap="none" spc="0" normalizeH="0" baseline="0" noProof="0">
                  <a:ln>
                    <a:noFill/>
                  </a:ln>
                  <a:solidFill>
                    <a:schemeClr val="bg1"/>
                  </a:solidFill>
                  <a:effectLst/>
                  <a:uLnTx/>
                  <a:uFillTx/>
                  <a:latin typeface="Arial" panose="020B0604020202020204" pitchFamily="34" charset="0"/>
                  <a:ea typeface="맑은 고딕" panose="020B0503020000020004" pitchFamily="50" charset="-127"/>
                  <a:cs typeface="Arial" panose="020B0604020202020204" pitchFamily="34" charset="0"/>
                </a:endParaRPr>
              </a:p>
            </p:txBody>
          </p:sp>
          <p:cxnSp>
            <p:nvCxnSpPr>
              <p:cNvPr id="34" name="AutoShape 13">
                <a:extLst>
                  <a:ext uri="{FF2B5EF4-FFF2-40B4-BE49-F238E27FC236}">
                    <a16:creationId xmlns:a16="http://schemas.microsoft.com/office/drawing/2014/main" id="{21F14992-1CC7-44E8-9C7A-27ECABACC084}"/>
                  </a:ext>
                </a:extLst>
              </p:cNvPr>
              <p:cNvCxnSpPr>
                <a:cxnSpLocks noChangeShapeType="1"/>
                <a:stCxn id="32" idx="2"/>
                <a:endCxn id="20" idx="0"/>
              </p:cNvCxnSpPr>
              <p:nvPr/>
            </p:nvCxnSpPr>
            <p:spPr bwMode="auto">
              <a:xfrm>
                <a:off x="1848546" y="4224860"/>
                <a:ext cx="0" cy="217190"/>
              </a:xfrm>
              <a:prstGeom prst="straightConnector1">
                <a:avLst/>
              </a:prstGeom>
              <a:noFill/>
              <a:ln w="6350">
                <a:solidFill>
                  <a:srgbClr val="0C2D83"/>
                </a:solidFill>
                <a:round/>
                <a:headEnd type="none" w="sm" len="sm"/>
                <a:tailEnd type="triangle" w="sm" len="sm"/>
              </a:ln>
            </p:spPr>
          </p:cxnSp>
          <p:cxnSp>
            <p:nvCxnSpPr>
              <p:cNvPr id="35" name="AutoShape 14">
                <a:extLst>
                  <a:ext uri="{FF2B5EF4-FFF2-40B4-BE49-F238E27FC236}">
                    <a16:creationId xmlns:a16="http://schemas.microsoft.com/office/drawing/2014/main" id="{10FD6B6E-6A4D-432C-A2F1-849DF5214DC5}"/>
                  </a:ext>
                </a:extLst>
              </p:cNvPr>
              <p:cNvCxnSpPr>
                <a:cxnSpLocks noChangeShapeType="1"/>
                <a:stCxn id="20" idx="2"/>
                <a:endCxn id="33" idx="0"/>
              </p:cNvCxnSpPr>
              <p:nvPr/>
            </p:nvCxnSpPr>
            <p:spPr bwMode="auto">
              <a:xfrm>
                <a:off x="1848546" y="4873774"/>
                <a:ext cx="0" cy="217190"/>
              </a:xfrm>
              <a:prstGeom prst="straightConnector1">
                <a:avLst/>
              </a:prstGeom>
              <a:noFill/>
              <a:ln w="6350">
                <a:solidFill>
                  <a:srgbClr val="0C2D83"/>
                </a:solidFill>
                <a:round/>
                <a:headEnd type="none" w="sm" len="sm"/>
                <a:tailEnd type="triangle" w="sm" len="sm"/>
              </a:ln>
            </p:spPr>
          </p:cxnSp>
          <p:cxnSp>
            <p:nvCxnSpPr>
              <p:cNvPr id="36" name="AutoShape 15">
                <a:extLst>
                  <a:ext uri="{FF2B5EF4-FFF2-40B4-BE49-F238E27FC236}">
                    <a16:creationId xmlns:a16="http://schemas.microsoft.com/office/drawing/2014/main" id="{A5CE0A3B-A931-4B9B-96B1-A0814937C010}"/>
                  </a:ext>
                </a:extLst>
              </p:cNvPr>
              <p:cNvCxnSpPr>
                <a:cxnSpLocks noChangeShapeType="1"/>
                <a:stCxn id="28" idx="2"/>
                <a:endCxn id="30" idx="0"/>
              </p:cNvCxnSpPr>
              <p:nvPr/>
            </p:nvCxnSpPr>
            <p:spPr bwMode="auto">
              <a:xfrm>
                <a:off x="3982752" y="3125003"/>
                <a:ext cx="0" cy="191825"/>
              </a:xfrm>
              <a:prstGeom prst="straightConnector1">
                <a:avLst/>
              </a:prstGeom>
              <a:noFill/>
              <a:ln w="6350">
                <a:solidFill>
                  <a:srgbClr val="0C2D83"/>
                </a:solidFill>
                <a:round/>
                <a:headEnd type="none" w="sm" len="sm"/>
                <a:tailEnd type="triangle" w="sm" len="sm"/>
              </a:ln>
            </p:spPr>
          </p:cxnSp>
          <p:cxnSp>
            <p:nvCxnSpPr>
              <p:cNvPr id="37" name="AutoShape 16">
                <a:extLst>
                  <a:ext uri="{FF2B5EF4-FFF2-40B4-BE49-F238E27FC236}">
                    <a16:creationId xmlns:a16="http://schemas.microsoft.com/office/drawing/2014/main" id="{791699B2-5A1F-47E5-BB23-739C09A5F34F}"/>
                  </a:ext>
                </a:extLst>
              </p:cNvPr>
              <p:cNvCxnSpPr>
                <a:cxnSpLocks noChangeShapeType="1"/>
                <a:stCxn id="30" idx="2"/>
                <a:endCxn id="32" idx="3"/>
              </p:cNvCxnSpPr>
              <p:nvPr/>
            </p:nvCxnSpPr>
            <p:spPr bwMode="auto">
              <a:xfrm rot="5400000">
                <a:off x="3165601" y="3170260"/>
                <a:ext cx="238860" cy="1395443"/>
              </a:xfrm>
              <a:prstGeom prst="bentConnector2">
                <a:avLst/>
              </a:prstGeom>
              <a:noFill/>
              <a:ln w="6350">
                <a:solidFill>
                  <a:srgbClr val="0C2D83"/>
                </a:solidFill>
                <a:miter lim="800000"/>
                <a:headEnd type="none" w="sm" len="sm"/>
                <a:tailEnd type="triangle" w="sm" len="sm"/>
              </a:ln>
            </p:spPr>
          </p:cxnSp>
          <p:sp>
            <p:nvSpPr>
              <p:cNvPr id="38" name="Rectangle 17">
                <a:extLst>
                  <a:ext uri="{FF2B5EF4-FFF2-40B4-BE49-F238E27FC236}">
                    <a16:creationId xmlns:a16="http://schemas.microsoft.com/office/drawing/2014/main" id="{51874CF2-9E0D-40EC-B6A8-D92A7E00E3EE}"/>
                  </a:ext>
                </a:extLst>
              </p:cNvPr>
              <p:cNvSpPr>
                <a:spLocks noChangeArrowheads="1"/>
              </p:cNvSpPr>
              <p:nvPr/>
            </p:nvSpPr>
            <p:spPr bwMode="auto">
              <a:xfrm>
                <a:off x="1109782" y="1580619"/>
                <a:ext cx="3611734" cy="388552"/>
              </a:xfrm>
              <a:prstGeom prst="rect">
                <a:avLst/>
              </a:prstGeom>
              <a:solidFill>
                <a:srgbClr val="6D2077"/>
              </a:solidFill>
              <a:ln w="9525" algn="ctr">
                <a:noFill/>
                <a:miter lim="800000"/>
                <a:headEnd/>
                <a:tailEnd/>
              </a:ln>
            </p:spPr>
            <p:txBody>
              <a:bodyPr anchor="ctr"/>
              <a:lstStyle/>
              <a:p>
                <a:pPr marL="0" marR="0" lvl="0" indent="0" algn="ctr" defTabSz="914400" eaLnBrk="1" fontAlgn="auto" latinLnBrk="0" hangingPunct="1">
                  <a:lnSpc>
                    <a:spcPct val="100000"/>
                  </a:lnSpc>
                  <a:spcBef>
                    <a:spcPct val="0"/>
                  </a:spcBef>
                  <a:spcAft>
                    <a:spcPts val="0"/>
                  </a:spcAft>
                  <a:buClrTx/>
                  <a:buSzTx/>
                  <a:buFontTx/>
                  <a:buNone/>
                  <a:tabLst/>
                  <a:defRPr/>
                </a:pPr>
                <a:r>
                  <a:rPr kumimoji="0" lang="en-US" altLang="ko-KR" sz="1100" b="1" i="0" u="none" strike="noStrike" kern="0" cap="none" spc="0" normalizeH="0" baseline="0" noProof="0">
                    <a:ln>
                      <a:noFill/>
                    </a:ln>
                    <a:solidFill>
                      <a:srgbClr val="FFFFFF"/>
                    </a:solidFill>
                    <a:effectLst/>
                    <a:uLnTx/>
                    <a:uFillTx/>
                    <a:latin typeface="Arial" panose="020B0604020202020204" pitchFamily="34" charset="0"/>
                    <a:ea typeface="맑은 고딕" panose="020B0503020000020004" pitchFamily="50" charset="-127"/>
                    <a:cs typeface="Arial" panose="020B0604020202020204" pitchFamily="34" charset="0"/>
                  </a:rPr>
                  <a:t>Discounted Cash Flow </a:t>
                </a:r>
                <a:r>
                  <a:rPr kumimoji="0" lang="ko-KR" altLang="en-US" sz="1100" b="1" i="0" u="none" strike="noStrike" kern="0" cap="none" spc="0" normalizeH="0" baseline="0" noProof="0">
                    <a:ln>
                      <a:noFill/>
                    </a:ln>
                    <a:solidFill>
                      <a:srgbClr val="FFFFFF"/>
                    </a:solidFill>
                    <a:effectLst/>
                    <a:uLnTx/>
                    <a:uFillTx/>
                    <a:latin typeface="Arial" panose="020B0604020202020204" pitchFamily="34" charset="0"/>
                    <a:ea typeface="맑은 고딕" panose="020B0503020000020004" pitchFamily="50" charset="-127"/>
                    <a:cs typeface="Arial" panose="020B0604020202020204" pitchFamily="34" charset="0"/>
                  </a:rPr>
                  <a:t>방법</a:t>
                </a:r>
              </a:p>
            </p:txBody>
          </p:sp>
          <p:sp>
            <p:nvSpPr>
              <p:cNvPr id="39" name="Rectangle 18">
                <a:extLst>
                  <a:ext uri="{FF2B5EF4-FFF2-40B4-BE49-F238E27FC236}">
                    <a16:creationId xmlns:a16="http://schemas.microsoft.com/office/drawing/2014/main" id="{29D870D7-0E07-4BA8-ABBA-7BA0F7227BF2}"/>
                  </a:ext>
                </a:extLst>
              </p:cNvPr>
              <p:cNvSpPr>
                <a:spLocks noChangeArrowheads="1"/>
              </p:cNvSpPr>
              <p:nvPr/>
            </p:nvSpPr>
            <p:spPr bwMode="auto">
              <a:xfrm>
                <a:off x="1109782" y="2694691"/>
                <a:ext cx="1477528" cy="431724"/>
              </a:xfrm>
              <a:prstGeom prst="rect">
                <a:avLst/>
              </a:prstGeom>
              <a:solidFill>
                <a:srgbClr val="0091DA"/>
              </a:solidFill>
              <a:ln w="12700">
                <a:noFill/>
                <a:miter lim="800000"/>
                <a:headEnd/>
                <a:tailEnd/>
              </a:ln>
            </p:spPr>
            <p:txBody>
              <a:bodyPr tIns="46800" anchor="ctr"/>
              <a:lstStyle/>
              <a:p>
                <a:pPr marL="0" marR="0" lvl="0" indent="0" algn="ctr" defTabSz="914400" eaLnBrk="0" fontAlgn="auto" latinLnBrk="0" hangingPunct="0">
                  <a:lnSpc>
                    <a:spcPct val="100000"/>
                  </a:lnSpc>
                  <a:spcBef>
                    <a:spcPct val="0"/>
                  </a:spcBef>
                  <a:spcAft>
                    <a:spcPts val="0"/>
                  </a:spcAft>
                  <a:buClrTx/>
                  <a:buSzTx/>
                  <a:buFontTx/>
                  <a:buNone/>
                  <a:tabLst/>
                  <a:defRPr/>
                </a:pPr>
                <a:r>
                  <a:rPr kumimoji="0" lang="ko-KR" altLang="en-US" sz="1000" b="1" i="0" u="none" strike="noStrike" kern="0" cap="none" spc="0" normalizeH="0" baseline="0" noProof="0">
                    <a:ln>
                      <a:noFill/>
                    </a:ln>
                    <a:solidFill>
                      <a:schemeClr val="bg1"/>
                    </a:solidFill>
                    <a:effectLst/>
                    <a:uLnTx/>
                    <a:uFillTx/>
                    <a:latin typeface="Arial" panose="020B0604020202020204" pitchFamily="34" charset="0"/>
                    <a:ea typeface="맑은 고딕" panose="020B0503020000020004" pitchFamily="50" charset="-127"/>
                    <a:cs typeface="Arial" panose="020B0604020202020204" pitchFamily="34" charset="0"/>
                  </a:rPr>
                  <a:t>가정 및 추정</a:t>
                </a:r>
              </a:p>
            </p:txBody>
          </p:sp>
          <p:cxnSp>
            <p:nvCxnSpPr>
              <p:cNvPr id="40" name="AutoShape 20">
                <a:extLst>
                  <a:ext uri="{FF2B5EF4-FFF2-40B4-BE49-F238E27FC236}">
                    <a16:creationId xmlns:a16="http://schemas.microsoft.com/office/drawing/2014/main" id="{19CF6F98-AE9B-4AD7-B9F9-35AFCC493402}"/>
                  </a:ext>
                </a:extLst>
              </p:cNvPr>
              <p:cNvCxnSpPr>
                <a:cxnSpLocks noChangeShapeType="1"/>
                <a:stCxn id="33" idx="2"/>
                <a:endCxn id="19" idx="0"/>
              </p:cNvCxnSpPr>
              <p:nvPr/>
            </p:nvCxnSpPr>
            <p:spPr bwMode="auto">
              <a:xfrm>
                <a:off x="1848546" y="5522688"/>
                <a:ext cx="0" cy="217188"/>
              </a:xfrm>
              <a:prstGeom prst="straightConnector1">
                <a:avLst/>
              </a:prstGeom>
              <a:noFill/>
              <a:ln w="6350">
                <a:solidFill>
                  <a:srgbClr val="0C2D83"/>
                </a:solidFill>
                <a:round/>
                <a:headEnd type="none" w="sm" len="sm"/>
                <a:tailEnd type="triangle" w="sm" len="sm"/>
              </a:ln>
            </p:spPr>
          </p:cxnSp>
          <p:cxnSp>
            <p:nvCxnSpPr>
              <p:cNvPr id="41" name="AutoShape 21">
                <a:extLst>
                  <a:ext uri="{FF2B5EF4-FFF2-40B4-BE49-F238E27FC236}">
                    <a16:creationId xmlns:a16="http://schemas.microsoft.com/office/drawing/2014/main" id="{D98A23DF-DC0D-4E9D-B546-F81F90BA93CE}"/>
                  </a:ext>
                </a:extLst>
              </p:cNvPr>
              <p:cNvCxnSpPr>
                <a:cxnSpLocks noChangeShapeType="1"/>
                <a:stCxn id="39" idx="2"/>
                <a:endCxn id="32" idx="0"/>
              </p:cNvCxnSpPr>
              <p:nvPr/>
            </p:nvCxnSpPr>
            <p:spPr bwMode="auto">
              <a:xfrm>
                <a:off x="1848546" y="3126415"/>
                <a:ext cx="0" cy="623549"/>
              </a:xfrm>
              <a:prstGeom prst="straightConnector1">
                <a:avLst/>
              </a:prstGeom>
              <a:noFill/>
              <a:ln w="6350">
                <a:solidFill>
                  <a:srgbClr val="0C2D83"/>
                </a:solidFill>
                <a:round/>
                <a:headEnd type="none" w="sm" len="sm"/>
                <a:tailEnd type="triangle" w="sm" len="sm"/>
              </a:ln>
            </p:spPr>
          </p:cxnSp>
        </p:grpSp>
        <p:sp>
          <p:nvSpPr>
            <p:cNvPr id="17" name="Rectangle 19">
              <a:extLst>
                <a:ext uri="{FF2B5EF4-FFF2-40B4-BE49-F238E27FC236}">
                  <a16:creationId xmlns:a16="http://schemas.microsoft.com/office/drawing/2014/main" id="{226205AF-3FDD-4805-AEB4-C49F736ABC89}"/>
                </a:ext>
              </a:extLst>
            </p:cNvPr>
            <p:cNvSpPr>
              <a:spLocks noChangeArrowheads="1"/>
            </p:cNvSpPr>
            <p:nvPr/>
          </p:nvSpPr>
          <p:spPr bwMode="auto">
            <a:xfrm>
              <a:off x="489600" y="1597134"/>
              <a:ext cx="3960000" cy="324000"/>
            </a:xfrm>
            <a:prstGeom prst="rect">
              <a:avLst/>
            </a:prstGeom>
            <a:solidFill>
              <a:srgbClr val="005EB8"/>
            </a:solidFill>
            <a:ln w="9525">
              <a:noFill/>
              <a:miter lim="800000"/>
              <a:headEnd/>
              <a:tailEnd/>
            </a:ln>
          </p:spPr>
          <p:txBody>
            <a:bodyPr anchor="ctr"/>
            <a:lstStyle/>
            <a:p>
              <a:pPr marL="285750" marR="0" lvl="0" indent="-285750" algn="ctr" defTabSz="762000" eaLnBrk="1" fontAlgn="auto" latinLnBrk="0" hangingPunct="1">
                <a:lnSpc>
                  <a:spcPct val="100000"/>
                </a:lnSpc>
                <a:spcBef>
                  <a:spcPct val="0"/>
                </a:spcBef>
                <a:spcAft>
                  <a:spcPts val="0"/>
                </a:spcAft>
                <a:buClrTx/>
                <a:buSzTx/>
                <a:buFontTx/>
                <a:buNone/>
                <a:tabLst/>
                <a:defRPr/>
              </a:pPr>
              <a:r>
                <a:rPr lang="ko-KR" altLang="en-US" sz="1100" b="1" kern="0">
                  <a:solidFill>
                    <a:sysClr val="window" lastClr="FFFFFF"/>
                  </a:solidFill>
                  <a:latin typeface="Arial" panose="020B0604020202020204" pitchFamily="34" charset="0"/>
                  <a:ea typeface="맑은 고딕" panose="020B0503020000020004" pitchFamily="50" charset="-127"/>
                  <a:cs typeface="Arial" panose="020B0604020202020204" pitchFamily="34" charset="0"/>
                </a:rPr>
                <a:t>이익접근법 </a:t>
              </a:r>
              <a:r>
                <a:rPr lang="en-US" altLang="ko-KR" sz="1100" b="1" kern="0">
                  <a:solidFill>
                    <a:sysClr val="window" lastClr="FFFFFF"/>
                  </a:solidFill>
                  <a:latin typeface="Arial" panose="020B0604020202020204" pitchFamily="34" charset="0"/>
                  <a:ea typeface="맑은 고딕" panose="020B0503020000020004" pitchFamily="50" charset="-127"/>
                  <a:cs typeface="Arial" panose="020B0604020202020204" pitchFamily="34" charset="0"/>
                </a:rPr>
                <a:t>(Income Approach)</a:t>
              </a:r>
              <a:endParaRPr kumimoji="0" lang="en-US" altLang="ko-KR" sz="1100" b="1" i="0" u="none" strike="noStrike" kern="0" cap="none" spc="0" normalizeH="0" baseline="0" noProof="0">
                <a:ln>
                  <a:noFill/>
                </a:ln>
                <a:solidFill>
                  <a:sysClr val="window" lastClr="FFFFFF"/>
                </a:solidFill>
                <a:effectLst/>
                <a:uLnTx/>
                <a:uFillTx/>
                <a:latin typeface="Arial" panose="020B0604020202020204" pitchFamily="34" charset="0"/>
                <a:ea typeface="맑은 고딕" panose="020B0503020000020004" pitchFamily="50" charset="-127"/>
                <a:cs typeface="Arial" panose="020B0604020202020204" pitchFamily="34" charset="0"/>
              </a:endParaRPr>
            </a:p>
          </p:txBody>
        </p:sp>
      </p:grpSp>
      <p:cxnSp>
        <p:nvCxnSpPr>
          <p:cNvPr id="42" name="AutoShape 14">
            <a:extLst>
              <a:ext uri="{FF2B5EF4-FFF2-40B4-BE49-F238E27FC236}">
                <a16:creationId xmlns:a16="http://schemas.microsoft.com/office/drawing/2014/main" id="{D9F65AE5-DC57-4EB0-8041-A1624E1834D5}"/>
              </a:ext>
            </a:extLst>
          </p:cNvPr>
          <p:cNvCxnSpPr>
            <a:cxnSpLocks noChangeShapeType="1"/>
            <a:stCxn id="18" idx="2"/>
            <a:endCxn id="39" idx="0"/>
          </p:cNvCxnSpPr>
          <p:nvPr/>
        </p:nvCxnSpPr>
        <p:spPr bwMode="auto">
          <a:xfrm>
            <a:off x="1299600" y="2793823"/>
            <a:ext cx="0" cy="159957"/>
          </a:xfrm>
          <a:prstGeom prst="straightConnector1">
            <a:avLst/>
          </a:prstGeom>
          <a:noFill/>
          <a:ln w="6350">
            <a:solidFill>
              <a:srgbClr val="0C2D83"/>
            </a:solidFill>
            <a:round/>
            <a:headEnd type="none" w="sm" len="sm"/>
            <a:tailEnd type="triangle" w="sm" len="sm"/>
          </a:ln>
        </p:spPr>
      </p:cxnSp>
      <p:sp>
        <p:nvSpPr>
          <p:cNvPr id="43" name="Rectangle 16">
            <a:extLst>
              <a:ext uri="{FF2B5EF4-FFF2-40B4-BE49-F238E27FC236}">
                <a16:creationId xmlns:a16="http://schemas.microsoft.com/office/drawing/2014/main" id="{21B2CAF0-75F6-4A63-9F07-80D4EB43796D}"/>
              </a:ext>
            </a:extLst>
          </p:cNvPr>
          <p:cNvSpPr>
            <a:spLocks noChangeArrowheads="1"/>
          </p:cNvSpPr>
          <p:nvPr/>
        </p:nvSpPr>
        <p:spPr bwMode="auto">
          <a:xfrm>
            <a:off x="4680000" y="1620000"/>
            <a:ext cx="5016500" cy="221214"/>
          </a:xfrm>
          <a:prstGeom prst="rect">
            <a:avLst/>
          </a:prstGeom>
          <a:noFill/>
          <a:ln w="9525" algn="ctr">
            <a:noFill/>
            <a:miter lim="800000"/>
            <a:headEnd/>
            <a:tailEnd/>
          </a:ln>
          <a:effectLst/>
        </p:spPr>
        <p:txBody>
          <a:bodyPr wrap="square" lIns="0" tIns="0" rIns="0" bIns="0">
            <a:spAutoFit/>
          </a:bodyPr>
          <a:lstStyle/>
          <a:p>
            <a:pPr>
              <a:lnSpc>
                <a:spcPct val="150000"/>
              </a:lnSpc>
              <a:buClr>
                <a:srgbClr val="0C2D83"/>
              </a:buClr>
              <a:buSzPct val="85000"/>
              <a:defRPr/>
            </a:pPr>
            <a:r>
              <a:rPr lang="ko-KR" altLang="en-US" sz="1100" b="1" kern="0">
                <a:solidFill>
                  <a:srgbClr val="0C2D83"/>
                </a:solidFill>
                <a:latin typeface="Arial" panose="020B0604020202020204" pitchFamily="34" charset="0"/>
                <a:ea typeface="맑은 고딕"/>
                <a:cs typeface="Arial" panose="020B0604020202020204" pitchFamily="34" charset="0"/>
              </a:rPr>
              <a:t>현금흐름할인법</a:t>
            </a:r>
            <a:r>
              <a:rPr lang="en-US" altLang="ko-KR" sz="1100" b="1" kern="0">
                <a:solidFill>
                  <a:srgbClr val="0C2D83"/>
                </a:solidFill>
                <a:latin typeface="Arial" panose="020B0604020202020204" pitchFamily="34" charset="0"/>
                <a:ea typeface="맑은 고딕"/>
                <a:cs typeface="Arial" panose="020B0604020202020204" pitchFamily="34" charset="0"/>
              </a:rPr>
              <a:t>(Discounted Cash Flow Method)</a:t>
            </a:r>
          </a:p>
        </p:txBody>
      </p:sp>
      <p:sp>
        <p:nvSpPr>
          <p:cNvPr id="45" name="제목 2">
            <a:extLst>
              <a:ext uri="{FF2B5EF4-FFF2-40B4-BE49-F238E27FC236}">
                <a16:creationId xmlns:a16="http://schemas.microsoft.com/office/drawing/2014/main" id="{5AB868D5-FDD9-4D99-8EDA-123BB122E9BF}"/>
              </a:ext>
            </a:extLst>
          </p:cNvPr>
          <p:cNvSpPr txBox="1">
            <a:spLocks/>
          </p:cNvSpPr>
          <p:nvPr/>
        </p:nvSpPr>
        <p:spPr>
          <a:xfrm>
            <a:off x="399665" y="227197"/>
            <a:ext cx="8591450" cy="273424"/>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2500" b="1">
                <a:solidFill>
                  <a:srgbClr val="00338D"/>
                </a:solidFill>
                <a:latin typeface="KPMG Extralight" panose="020B0303030202040204" pitchFamily="34" charset="0"/>
              </a:rPr>
              <a:t>Appendices</a:t>
            </a:r>
          </a:p>
        </p:txBody>
      </p:sp>
    </p:spTree>
    <p:extLst>
      <p:ext uri="{BB962C8B-B14F-4D97-AF65-F5344CB8AC3E}">
        <p14:creationId xmlns:p14="http://schemas.microsoft.com/office/powerpoint/2010/main" val="78077617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제목 2">
            <a:extLst>
              <a:ext uri="{FF2B5EF4-FFF2-40B4-BE49-F238E27FC236}">
                <a16:creationId xmlns:a16="http://schemas.microsoft.com/office/drawing/2014/main" id="{72537B89-383C-4519-A0F3-837A7596D09A}"/>
              </a:ext>
            </a:extLst>
          </p:cNvPr>
          <p:cNvSpPr txBox="1">
            <a:spLocks/>
          </p:cNvSpPr>
          <p:nvPr/>
        </p:nvSpPr>
        <p:spPr>
          <a:xfrm>
            <a:off x="399665" y="496343"/>
            <a:ext cx="8591450" cy="586535"/>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4400" b="1">
                <a:solidFill>
                  <a:srgbClr val="00338D"/>
                </a:solidFill>
                <a:latin typeface="KPMG Extralight" panose="020B0303030202040204" pitchFamily="34" charset="0"/>
              </a:rPr>
              <a:t>Price Analysis Methodology (3/3)</a:t>
            </a:r>
          </a:p>
        </p:txBody>
      </p:sp>
      <p:sp>
        <p:nvSpPr>
          <p:cNvPr id="6" name="Rectangle 16">
            <a:extLst>
              <a:ext uri="{FF2B5EF4-FFF2-40B4-BE49-F238E27FC236}">
                <a16:creationId xmlns:a16="http://schemas.microsoft.com/office/drawing/2014/main" id="{3097987B-7AC9-41AD-BA68-C1AE3769FA17}"/>
              </a:ext>
            </a:extLst>
          </p:cNvPr>
          <p:cNvSpPr>
            <a:spLocks noChangeArrowheads="1"/>
          </p:cNvSpPr>
          <p:nvPr/>
        </p:nvSpPr>
        <p:spPr bwMode="auto">
          <a:xfrm>
            <a:off x="4680000" y="1620000"/>
            <a:ext cx="5016500" cy="221214"/>
          </a:xfrm>
          <a:prstGeom prst="rect">
            <a:avLst/>
          </a:prstGeom>
          <a:noFill/>
          <a:ln w="9525" algn="ctr">
            <a:noFill/>
            <a:miter lim="800000"/>
            <a:headEnd/>
            <a:tailEnd/>
          </a:ln>
          <a:effectLst/>
        </p:spPr>
        <p:txBody>
          <a:bodyPr wrap="square" lIns="0" tIns="0" rIns="0" bIns="0">
            <a:spAutoFit/>
          </a:bodyPr>
          <a:lstStyle/>
          <a:p>
            <a:pPr defTabSz="914400">
              <a:lnSpc>
                <a:spcPct val="150000"/>
              </a:lnSpc>
              <a:spcBef>
                <a:spcPct val="50000"/>
              </a:spcBef>
              <a:buClr>
                <a:srgbClr val="0C2D83"/>
              </a:buClr>
              <a:buSzPct val="85000"/>
              <a:buFont typeface="Wingdings" pitchFamily="2" charset="2"/>
              <a:buNone/>
              <a:defRPr/>
            </a:pPr>
            <a:r>
              <a:rPr lang="ko-KR" altLang="en-US" sz="1100" b="1" kern="0" dirty="0">
                <a:solidFill>
                  <a:srgbClr val="00338D"/>
                </a:solidFill>
                <a:latin typeface="Arial" panose="020B0604020202020204" pitchFamily="34" charset="0"/>
                <a:cs typeface="Arial" panose="020B0604020202020204" pitchFamily="34" charset="0"/>
              </a:rPr>
              <a:t>유사상장회사 비교법</a:t>
            </a:r>
            <a:r>
              <a:rPr lang="en-US" altLang="ko-KR" sz="1100" b="1" kern="0" dirty="0">
                <a:solidFill>
                  <a:srgbClr val="00338D"/>
                </a:solidFill>
                <a:latin typeface="Arial" panose="020B0604020202020204" pitchFamily="34" charset="0"/>
                <a:cs typeface="Arial" panose="020B0604020202020204" pitchFamily="34" charset="0"/>
              </a:rPr>
              <a:t>(Guideline Public Company Method)</a:t>
            </a:r>
          </a:p>
        </p:txBody>
      </p:sp>
      <p:grpSp>
        <p:nvGrpSpPr>
          <p:cNvPr id="7" name="그룹 6">
            <a:extLst>
              <a:ext uri="{FF2B5EF4-FFF2-40B4-BE49-F238E27FC236}">
                <a16:creationId xmlns:a16="http://schemas.microsoft.com/office/drawing/2014/main" id="{03BF41C3-8091-4C00-BCEE-43F5C01D7333}"/>
              </a:ext>
            </a:extLst>
          </p:cNvPr>
          <p:cNvGrpSpPr/>
          <p:nvPr/>
        </p:nvGrpSpPr>
        <p:grpSpPr>
          <a:xfrm>
            <a:off x="489599" y="1620000"/>
            <a:ext cx="3960002" cy="3907068"/>
            <a:chOff x="735876" y="1940146"/>
            <a:chExt cx="2634775" cy="3907068"/>
          </a:xfrm>
        </p:grpSpPr>
        <p:sp>
          <p:nvSpPr>
            <p:cNvPr id="8" name="Rectangle 4">
              <a:extLst>
                <a:ext uri="{FF2B5EF4-FFF2-40B4-BE49-F238E27FC236}">
                  <a16:creationId xmlns:a16="http://schemas.microsoft.com/office/drawing/2014/main" id="{AD49BB45-5927-4426-AD52-A388D356A882}"/>
                </a:ext>
              </a:extLst>
            </p:cNvPr>
            <p:cNvSpPr>
              <a:spLocks noChangeArrowheads="1"/>
            </p:cNvSpPr>
            <p:nvPr/>
          </p:nvSpPr>
          <p:spPr bwMode="auto">
            <a:xfrm>
              <a:off x="735877" y="2360308"/>
              <a:ext cx="1296000" cy="392882"/>
            </a:xfrm>
            <a:prstGeom prst="rect">
              <a:avLst/>
            </a:prstGeom>
            <a:solidFill>
              <a:srgbClr val="6D2077"/>
            </a:solidFill>
            <a:ln w="12700">
              <a:noFill/>
              <a:miter lim="800000"/>
              <a:headEnd/>
              <a:tailEnd/>
            </a:ln>
            <a:effectLst/>
          </p:spPr>
          <p:txBody>
            <a:bodyPr tIns="46800" anchor="ctr"/>
            <a:lstStyle/>
            <a:p>
              <a:pPr algn="ctr" defTabSz="914400" eaLnBrk="0" hangingPunct="0">
                <a:defRPr/>
              </a:pPr>
              <a:r>
                <a:rPr lang="ko-KR" altLang="en-US" sz="1100" b="1" kern="0" dirty="0">
                  <a:solidFill>
                    <a:schemeClr val="bg1"/>
                  </a:solidFill>
                  <a:latin typeface="Arial" panose="020B0604020202020204" pitchFamily="34" charset="0"/>
                  <a:ea typeface="맑은 고딕" panose="020B0503020000020004" pitchFamily="50" charset="-127"/>
                  <a:cs typeface="Arial" panose="020B0604020202020204" pitchFamily="34" charset="0"/>
                </a:rPr>
                <a:t>유사상장회사 비교법</a:t>
              </a:r>
              <a:br>
                <a:rPr lang="en-US" altLang="ko-KR" sz="1100" b="1" kern="0" dirty="0">
                  <a:solidFill>
                    <a:schemeClr val="bg1"/>
                  </a:solidFill>
                  <a:latin typeface="Arial" panose="020B0604020202020204" pitchFamily="34" charset="0"/>
                  <a:ea typeface="맑은 고딕" panose="020B0503020000020004" pitchFamily="50" charset="-127"/>
                  <a:cs typeface="Arial" panose="020B0604020202020204" pitchFamily="34" charset="0"/>
                </a:rPr>
              </a:br>
              <a:r>
                <a:rPr lang="en-US" altLang="ko-KR" sz="1100" b="1" kern="0" dirty="0">
                  <a:solidFill>
                    <a:schemeClr val="bg1"/>
                  </a:solidFill>
                  <a:latin typeface="Arial" panose="020B0604020202020204" pitchFamily="34" charset="0"/>
                  <a:ea typeface="맑은 고딕" panose="020B0503020000020004" pitchFamily="50" charset="-127"/>
                  <a:cs typeface="Arial" panose="020B0604020202020204" pitchFamily="34" charset="0"/>
                </a:rPr>
                <a:t>(GPCM)</a:t>
              </a:r>
              <a:endParaRPr lang="ko-KR" altLang="en-US" sz="1100" b="1" kern="0" dirty="0">
                <a:solidFill>
                  <a:schemeClr val="bg1"/>
                </a:solidFill>
                <a:latin typeface="Arial" panose="020B0604020202020204" pitchFamily="34" charset="0"/>
                <a:ea typeface="맑은 고딕" panose="020B0503020000020004" pitchFamily="50" charset="-127"/>
                <a:cs typeface="Arial" panose="020B0604020202020204" pitchFamily="34" charset="0"/>
              </a:endParaRPr>
            </a:p>
          </p:txBody>
        </p:sp>
        <p:sp>
          <p:nvSpPr>
            <p:cNvPr id="9" name="Rectangle 5">
              <a:extLst>
                <a:ext uri="{FF2B5EF4-FFF2-40B4-BE49-F238E27FC236}">
                  <a16:creationId xmlns:a16="http://schemas.microsoft.com/office/drawing/2014/main" id="{C6464F6B-D332-4A81-9278-966710F65456}"/>
                </a:ext>
              </a:extLst>
            </p:cNvPr>
            <p:cNvSpPr>
              <a:spLocks noChangeArrowheads="1"/>
            </p:cNvSpPr>
            <p:nvPr/>
          </p:nvSpPr>
          <p:spPr bwMode="auto">
            <a:xfrm>
              <a:off x="735878" y="5487213"/>
              <a:ext cx="1293434" cy="360000"/>
            </a:xfrm>
            <a:prstGeom prst="rect">
              <a:avLst/>
            </a:prstGeom>
            <a:solidFill>
              <a:srgbClr val="6D2077"/>
            </a:solidFill>
            <a:ln w="25400">
              <a:noFill/>
              <a:miter lim="800000"/>
              <a:headEnd/>
              <a:tailEnd/>
            </a:ln>
            <a:effectLst/>
          </p:spPr>
          <p:txBody>
            <a:bodyPr tIns="46800" anchor="ctr"/>
            <a:lstStyle/>
            <a:p>
              <a:pPr algn="ctr" eaLnBrk="0" hangingPunct="0">
                <a:defRPr/>
              </a:pPr>
              <a:r>
                <a:rPr lang="en-US" altLang="ko-KR" sz="1000" b="1" kern="0">
                  <a:solidFill>
                    <a:srgbClr val="FFFFFF"/>
                  </a:solidFill>
                  <a:latin typeface="Arial" panose="020B0604020202020204" pitchFamily="34" charset="0"/>
                  <a:ea typeface="맑은 고딕" panose="020B0503020000020004" pitchFamily="50" charset="-127"/>
                  <a:cs typeface="Arial" panose="020B0604020202020204" pitchFamily="34" charset="0"/>
                </a:rPr>
                <a:t>Price Analysis </a:t>
              </a:r>
              <a:r>
                <a:rPr lang="ko-KR" altLang="en-US" sz="1000" b="1" kern="0">
                  <a:solidFill>
                    <a:srgbClr val="FFFFFF"/>
                  </a:solidFill>
                  <a:latin typeface="Arial" panose="020B0604020202020204" pitchFamily="34" charset="0"/>
                  <a:ea typeface="맑은 고딕" panose="020B0503020000020004" pitchFamily="50" charset="-127"/>
                  <a:cs typeface="Arial" panose="020B0604020202020204" pitchFamily="34" charset="0"/>
                </a:rPr>
                <a:t>결과</a:t>
              </a:r>
              <a:endParaRPr lang="ko-KR" altLang="en-GB" sz="1000" b="1" kern="0">
                <a:solidFill>
                  <a:srgbClr val="FFFFFF"/>
                </a:solidFill>
                <a:latin typeface="Arial" panose="020B0604020202020204" pitchFamily="34" charset="0"/>
                <a:ea typeface="맑은 고딕" panose="020B0503020000020004" pitchFamily="50" charset="-127"/>
                <a:cs typeface="Arial" panose="020B0604020202020204" pitchFamily="34" charset="0"/>
              </a:endParaRPr>
            </a:p>
          </p:txBody>
        </p:sp>
        <p:sp>
          <p:nvSpPr>
            <p:cNvPr id="10" name="Rectangle 6">
              <a:extLst>
                <a:ext uri="{FF2B5EF4-FFF2-40B4-BE49-F238E27FC236}">
                  <a16:creationId xmlns:a16="http://schemas.microsoft.com/office/drawing/2014/main" id="{E4B501FB-9697-4AAE-81A3-1A3C40A25E73}"/>
                </a:ext>
              </a:extLst>
            </p:cNvPr>
            <p:cNvSpPr>
              <a:spLocks noChangeArrowheads="1"/>
            </p:cNvSpPr>
            <p:nvPr/>
          </p:nvSpPr>
          <p:spPr bwMode="auto">
            <a:xfrm>
              <a:off x="735876" y="4455873"/>
              <a:ext cx="1293434" cy="360000"/>
            </a:xfrm>
            <a:prstGeom prst="rect">
              <a:avLst/>
            </a:prstGeom>
            <a:solidFill>
              <a:srgbClr val="6D2077">
                <a:alpha val="10000"/>
              </a:srgbClr>
            </a:solidFill>
            <a:ln w="12700">
              <a:noFill/>
              <a:miter lim="800000"/>
              <a:headEnd/>
              <a:tailEnd/>
            </a:ln>
            <a:effectLst/>
          </p:spPr>
          <p:txBody>
            <a:bodyPr tIns="46800" anchor="ctr"/>
            <a:lstStyle/>
            <a:p>
              <a:pPr algn="ctr" defTabSz="914400" eaLnBrk="0" hangingPunct="0">
                <a:defRPr/>
              </a:pPr>
              <a:r>
                <a:rPr lang="ko-KR" altLang="en-US" sz="1000" kern="0">
                  <a:latin typeface="Arial" panose="020B0604020202020204" pitchFamily="34" charset="0"/>
                  <a:ea typeface="맑은 고딕" panose="020B0503020000020004" pitchFamily="50" charset="-127"/>
                  <a:cs typeface="Arial" panose="020B0604020202020204" pitchFamily="34" charset="0"/>
                </a:rPr>
                <a:t>적용 가능한 </a:t>
              </a:r>
              <a:r>
                <a:rPr lang="en-US" altLang="ko-KR" sz="1000" kern="0">
                  <a:latin typeface="Arial" panose="020B0604020202020204" pitchFamily="34" charset="0"/>
                  <a:ea typeface="맑은 고딕" panose="020B0503020000020004" pitchFamily="50" charset="-127"/>
                  <a:cs typeface="Arial" panose="020B0604020202020204" pitchFamily="34" charset="0"/>
                </a:rPr>
                <a:t>Multiple</a:t>
              </a:r>
              <a:r>
                <a:rPr lang="ko-KR" altLang="en-US" sz="1000" kern="0">
                  <a:latin typeface="Arial" panose="020B0604020202020204" pitchFamily="34" charset="0"/>
                  <a:ea typeface="맑은 고딕" panose="020B0503020000020004" pitchFamily="50" charset="-127"/>
                  <a:cs typeface="Arial" panose="020B0604020202020204" pitchFamily="34" charset="0"/>
                </a:rPr>
                <a:t>의 선정</a:t>
              </a:r>
            </a:p>
          </p:txBody>
        </p:sp>
        <p:sp>
          <p:nvSpPr>
            <p:cNvPr id="11" name="Rectangle 7">
              <a:extLst>
                <a:ext uri="{FF2B5EF4-FFF2-40B4-BE49-F238E27FC236}">
                  <a16:creationId xmlns:a16="http://schemas.microsoft.com/office/drawing/2014/main" id="{8E2ADF3E-E0E9-4936-BCFD-49568B2990A9}"/>
                </a:ext>
              </a:extLst>
            </p:cNvPr>
            <p:cNvSpPr>
              <a:spLocks noChangeArrowheads="1"/>
            </p:cNvSpPr>
            <p:nvPr/>
          </p:nvSpPr>
          <p:spPr bwMode="auto">
            <a:xfrm>
              <a:off x="2074651" y="2360308"/>
              <a:ext cx="1296000" cy="392882"/>
            </a:xfrm>
            <a:prstGeom prst="rect">
              <a:avLst/>
            </a:prstGeom>
            <a:solidFill>
              <a:srgbClr val="6D2077"/>
            </a:solidFill>
            <a:ln w="12700">
              <a:noFill/>
              <a:miter lim="800000"/>
              <a:headEnd/>
              <a:tailEnd/>
            </a:ln>
            <a:effectLst/>
          </p:spPr>
          <p:txBody>
            <a:bodyPr tIns="46800" anchor="ctr"/>
            <a:lstStyle/>
            <a:p>
              <a:pPr algn="ctr" defTabSz="914400" eaLnBrk="0" hangingPunct="0">
                <a:defRPr/>
              </a:pPr>
              <a:r>
                <a:rPr lang="ko-KR" altLang="en-US" sz="1100" b="1" kern="0">
                  <a:solidFill>
                    <a:schemeClr val="bg1"/>
                  </a:solidFill>
                  <a:latin typeface="Arial" panose="020B0604020202020204" pitchFamily="34" charset="0"/>
                  <a:ea typeface="맑은 고딕" panose="020B0503020000020004" pitchFamily="50" charset="-127"/>
                  <a:cs typeface="Arial" panose="020B0604020202020204" pitchFamily="34" charset="0"/>
                </a:rPr>
                <a:t>유사거래 비교법</a:t>
              </a:r>
              <a:br>
                <a:rPr lang="en-US" altLang="ko-KR" sz="1100" b="1" kern="0">
                  <a:solidFill>
                    <a:schemeClr val="bg1"/>
                  </a:solidFill>
                  <a:latin typeface="Arial" panose="020B0604020202020204" pitchFamily="34" charset="0"/>
                  <a:ea typeface="맑은 고딕" panose="020B0503020000020004" pitchFamily="50" charset="-127"/>
                  <a:cs typeface="Arial" panose="020B0604020202020204" pitchFamily="34" charset="0"/>
                </a:rPr>
              </a:br>
              <a:r>
                <a:rPr lang="en-US" altLang="ko-KR" sz="1100" b="1" kern="0">
                  <a:solidFill>
                    <a:schemeClr val="bg1"/>
                  </a:solidFill>
                  <a:latin typeface="Arial" panose="020B0604020202020204" pitchFamily="34" charset="0"/>
                  <a:ea typeface="맑은 고딕" panose="020B0503020000020004" pitchFamily="50" charset="-127"/>
                  <a:cs typeface="Arial" panose="020B0604020202020204" pitchFamily="34" charset="0"/>
                </a:rPr>
                <a:t>(GTM)</a:t>
              </a:r>
              <a:endParaRPr lang="ko-KR" altLang="en-US" sz="1100" b="1" kern="0">
                <a:solidFill>
                  <a:schemeClr val="bg1"/>
                </a:solidFill>
                <a:latin typeface="Arial" panose="020B0604020202020204" pitchFamily="34" charset="0"/>
                <a:ea typeface="맑은 고딕" panose="020B0503020000020004" pitchFamily="50" charset="-127"/>
                <a:cs typeface="Arial" panose="020B0604020202020204" pitchFamily="34" charset="0"/>
              </a:endParaRPr>
            </a:p>
          </p:txBody>
        </p:sp>
        <p:sp>
          <p:nvSpPr>
            <p:cNvPr id="12" name="Rectangle 9">
              <a:extLst>
                <a:ext uri="{FF2B5EF4-FFF2-40B4-BE49-F238E27FC236}">
                  <a16:creationId xmlns:a16="http://schemas.microsoft.com/office/drawing/2014/main" id="{8D885E44-B4D2-433B-8220-262638C20296}"/>
                </a:ext>
              </a:extLst>
            </p:cNvPr>
            <p:cNvSpPr>
              <a:spLocks noChangeArrowheads="1"/>
            </p:cNvSpPr>
            <p:nvPr/>
          </p:nvSpPr>
          <p:spPr bwMode="auto">
            <a:xfrm>
              <a:off x="735877" y="3424531"/>
              <a:ext cx="1293434" cy="360000"/>
            </a:xfrm>
            <a:prstGeom prst="rect">
              <a:avLst/>
            </a:prstGeom>
            <a:solidFill>
              <a:srgbClr val="6D2077">
                <a:alpha val="10000"/>
              </a:srgbClr>
            </a:solidFill>
            <a:ln w="12700">
              <a:noFill/>
              <a:miter lim="800000"/>
              <a:headEnd/>
              <a:tailEnd/>
            </a:ln>
            <a:effectLst/>
          </p:spPr>
          <p:txBody>
            <a:bodyPr tIns="46800" anchor="ctr"/>
            <a:lstStyle/>
            <a:p>
              <a:pPr algn="ctr" defTabSz="914400" eaLnBrk="0" hangingPunct="0">
                <a:defRPr/>
              </a:pPr>
              <a:r>
                <a:rPr lang="ko-KR" altLang="en-US" sz="1000" kern="0">
                  <a:latin typeface="Arial" panose="020B0604020202020204" pitchFamily="34" charset="0"/>
                  <a:ea typeface="맑은 고딕" panose="020B0503020000020004" pitchFamily="50" charset="-127"/>
                  <a:cs typeface="Arial" panose="020B0604020202020204" pitchFamily="34" charset="0"/>
                </a:rPr>
                <a:t>재무실적 및 주가 관찰</a:t>
              </a:r>
            </a:p>
          </p:txBody>
        </p:sp>
        <p:cxnSp>
          <p:nvCxnSpPr>
            <p:cNvPr id="13" name="AutoShape 10">
              <a:extLst>
                <a:ext uri="{FF2B5EF4-FFF2-40B4-BE49-F238E27FC236}">
                  <a16:creationId xmlns:a16="http://schemas.microsoft.com/office/drawing/2014/main" id="{7BE41C5B-8456-482C-9EBA-ADEA54F6BD70}"/>
                </a:ext>
              </a:extLst>
            </p:cNvPr>
            <p:cNvCxnSpPr>
              <a:cxnSpLocks noChangeShapeType="1"/>
              <a:stCxn id="11" idx="2"/>
              <a:endCxn id="31" idx="0"/>
            </p:cNvCxnSpPr>
            <p:nvPr/>
          </p:nvCxnSpPr>
          <p:spPr bwMode="auto">
            <a:xfrm flipH="1">
              <a:off x="2721366" y="2753190"/>
              <a:ext cx="1285" cy="155671"/>
            </a:xfrm>
            <a:prstGeom prst="straightConnector1">
              <a:avLst/>
            </a:prstGeom>
            <a:noFill/>
            <a:ln w="6350">
              <a:solidFill>
                <a:srgbClr val="0C2D83"/>
              </a:solidFill>
              <a:round/>
              <a:headEnd type="none" w="sm" len="sm"/>
              <a:tailEnd type="triangle" w="sm" len="sm"/>
            </a:ln>
            <a:effectLst/>
          </p:spPr>
        </p:cxnSp>
        <p:sp>
          <p:nvSpPr>
            <p:cNvPr id="14" name="Rectangle 11">
              <a:extLst>
                <a:ext uri="{FF2B5EF4-FFF2-40B4-BE49-F238E27FC236}">
                  <a16:creationId xmlns:a16="http://schemas.microsoft.com/office/drawing/2014/main" id="{1AD2A53B-3476-448D-8A2C-D80301E664C5}"/>
                </a:ext>
              </a:extLst>
            </p:cNvPr>
            <p:cNvSpPr>
              <a:spLocks noChangeArrowheads="1"/>
            </p:cNvSpPr>
            <p:nvPr/>
          </p:nvSpPr>
          <p:spPr bwMode="auto">
            <a:xfrm>
              <a:off x="735877" y="3940202"/>
              <a:ext cx="1293434" cy="360000"/>
            </a:xfrm>
            <a:prstGeom prst="rect">
              <a:avLst/>
            </a:prstGeom>
            <a:solidFill>
              <a:srgbClr val="6D2077">
                <a:alpha val="10000"/>
              </a:srgbClr>
            </a:solidFill>
            <a:ln w="12700">
              <a:noFill/>
              <a:miter lim="800000"/>
              <a:headEnd/>
              <a:tailEnd/>
            </a:ln>
            <a:effectLst/>
          </p:spPr>
          <p:txBody>
            <a:bodyPr tIns="46800" anchor="ctr"/>
            <a:lstStyle/>
            <a:p>
              <a:pPr algn="ctr" defTabSz="914400" eaLnBrk="0" hangingPunct="0">
                <a:defRPr/>
              </a:pPr>
              <a:r>
                <a:rPr lang="en-US" altLang="ko-KR" sz="1000" kern="0">
                  <a:latin typeface="Arial" panose="020B0604020202020204" pitchFamily="34" charset="0"/>
                  <a:ea typeface="맑은 고딕" panose="020B0503020000020004" pitchFamily="50" charset="-127"/>
                  <a:cs typeface="Arial" panose="020B0604020202020204" pitchFamily="34" charset="0"/>
                </a:rPr>
                <a:t>Trading Multiple </a:t>
              </a:r>
              <a:r>
                <a:rPr lang="ko-KR" altLang="en-US" sz="1000" kern="0">
                  <a:latin typeface="Arial" panose="020B0604020202020204" pitchFamily="34" charset="0"/>
                  <a:ea typeface="맑은 고딕" panose="020B0503020000020004" pitchFamily="50" charset="-127"/>
                  <a:cs typeface="Arial" panose="020B0604020202020204" pitchFamily="34" charset="0"/>
                </a:rPr>
                <a:t>도출</a:t>
              </a:r>
            </a:p>
          </p:txBody>
        </p:sp>
        <p:sp>
          <p:nvSpPr>
            <p:cNvPr id="15" name="Rectangle 12">
              <a:extLst>
                <a:ext uri="{FF2B5EF4-FFF2-40B4-BE49-F238E27FC236}">
                  <a16:creationId xmlns:a16="http://schemas.microsoft.com/office/drawing/2014/main" id="{25E99E66-FE3A-4CFB-BF3D-35FEF01188D3}"/>
                </a:ext>
              </a:extLst>
            </p:cNvPr>
            <p:cNvSpPr>
              <a:spLocks noChangeArrowheads="1"/>
            </p:cNvSpPr>
            <p:nvPr/>
          </p:nvSpPr>
          <p:spPr bwMode="auto">
            <a:xfrm>
              <a:off x="735878" y="4971544"/>
              <a:ext cx="1293434" cy="360000"/>
            </a:xfrm>
            <a:prstGeom prst="rect">
              <a:avLst/>
            </a:prstGeom>
            <a:solidFill>
              <a:srgbClr val="6D2077">
                <a:alpha val="10000"/>
              </a:srgbClr>
            </a:solidFill>
            <a:ln w="12700">
              <a:noFill/>
              <a:miter lim="800000"/>
              <a:headEnd/>
              <a:tailEnd/>
            </a:ln>
            <a:effectLst/>
          </p:spPr>
          <p:txBody>
            <a:bodyPr tIns="46800" anchor="ctr"/>
            <a:lstStyle/>
            <a:p>
              <a:pPr algn="ctr" defTabSz="914400" eaLnBrk="0" hangingPunct="0">
                <a:defRPr/>
              </a:pPr>
              <a:r>
                <a:rPr lang="ko-KR" altLang="en-US" sz="1000" b="1" kern="0" dirty="0">
                  <a:latin typeface="Arial" panose="020B0604020202020204" pitchFamily="34" charset="0"/>
                  <a:ea typeface="맑은 고딕" panose="020B0503020000020004" pitchFamily="50" charset="-127"/>
                  <a:cs typeface="Arial" panose="020B0604020202020204" pitchFamily="34" charset="0"/>
                </a:rPr>
                <a:t>평가대상회사에 </a:t>
              </a:r>
              <a:r>
                <a:rPr lang="en-US" altLang="ko-KR" sz="1000" b="1" kern="0" dirty="0">
                  <a:latin typeface="Arial" panose="020B0604020202020204" pitchFamily="34" charset="0"/>
                  <a:ea typeface="맑은 고딕" panose="020B0503020000020004" pitchFamily="50" charset="-127"/>
                  <a:cs typeface="Arial" panose="020B0604020202020204" pitchFamily="34" charset="0"/>
                </a:rPr>
                <a:t>Multiple</a:t>
              </a:r>
              <a:r>
                <a:rPr lang="ko-KR" altLang="en-US" sz="1000" b="1" kern="0" dirty="0">
                  <a:latin typeface="Arial" panose="020B0604020202020204" pitchFamily="34" charset="0"/>
                  <a:ea typeface="맑은 고딕" panose="020B0503020000020004" pitchFamily="50" charset="-127"/>
                  <a:cs typeface="Arial" panose="020B0604020202020204" pitchFamily="34" charset="0"/>
                </a:rPr>
                <a:t> 적용</a:t>
              </a:r>
            </a:p>
          </p:txBody>
        </p:sp>
        <p:cxnSp>
          <p:nvCxnSpPr>
            <p:cNvPr id="16" name="AutoShape 13">
              <a:extLst>
                <a:ext uri="{FF2B5EF4-FFF2-40B4-BE49-F238E27FC236}">
                  <a16:creationId xmlns:a16="http://schemas.microsoft.com/office/drawing/2014/main" id="{74FA1C30-FBA7-4343-AE2C-FC62DE4F37A3}"/>
                </a:ext>
              </a:extLst>
            </p:cNvPr>
            <p:cNvCxnSpPr>
              <a:cxnSpLocks noChangeShapeType="1"/>
              <a:stCxn id="14" idx="2"/>
              <a:endCxn id="10" idx="0"/>
            </p:cNvCxnSpPr>
            <p:nvPr/>
          </p:nvCxnSpPr>
          <p:spPr bwMode="auto">
            <a:xfrm flipH="1">
              <a:off x="1382593" y="4300202"/>
              <a:ext cx="1" cy="155671"/>
            </a:xfrm>
            <a:prstGeom prst="straightConnector1">
              <a:avLst/>
            </a:prstGeom>
            <a:noFill/>
            <a:ln w="6350">
              <a:solidFill>
                <a:srgbClr val="0C2D83"/>
              </a:solidFill>
              <a:round/>
              <a:headEnd type="none" w="sm" len="sm"/>
              <a:tailEnd type="triangle" w="sm" len="sm"/>
            </a:ln>
            <a:effectLst/>
          </p:spPr>
        </p:cxnSp>
        <p:cxnSp>
          <p:nvCxnSpPr>
            <p:cNvPr id="17" name="AutoShape 14">
              <a:extLst>
                <a:ext uri="{FF2B5EF4-FFF2-40B4-BE49-F238E27FC236}">
                  <a16:creationId xmlns:a16="http://schemas.microsoft.com/office/drawing/2014/main" id="{A85E5A5A-AA6F-47CE-97CC-AAFDA81B5B9F}"/>
                </a:ext>
              </a:extLst>
            </p:cNvPr>
            <p:cNvCxnSpPr>
              <a:cxnSpLocks noChangeShapeType="1"/>
              <a:stCxn id="10" idx="2"/>
              <a:endCxn id="15" idx="0"/>
            </p:cNvCxnSpPr>
            <p:nvPr/>
          </p:nvCxnSpPr>
          <p:spPr bwMode="auto">
            <a:xfrm>
              <a:off x="1382593" y="4815873"/>
              <a:ext cx="2" cy="155671"/>
            </a:xfrm>
            <a:prstGeom prst="straightConnector1">
              <a:avLst/>
            </a:prstGeom>
            <a:noFill/>
            <a:ln w="6350">
              <a:solidFill>
                <a:srgbClr val="0C2D83"/>
              </a:solidFill>
              <a:round/>
              <a:headEnd type="none" w="sm" len="sm"/>
              <a:tailEnd type="triangle" w="sm" len="sm"/>
            </a:ln>
            <a:effectLst/>
          </p:spPr>
        </p:cxnSp>
        <p:sp>
          <p:nvSpPr>
            <p:cNvPr id="18" name="Rectangle 17">
              <a:extLst>
                <a:ext uri="{FF2B5EF4-FFF2-40B4-BE49-F238E27FC236}">
                  <a16:creationId xmlns:a16="http://schemas.microsoft.com/office/drawing/2014/main" id="{B76DAD37-3124-4DB9-B08A-5F378B0BDBA1}"/>
                </a:ext>
              </a:extLst>
            </p:cNvPr>
            <p:cNvSpPr>
              <a:spLocks noChangeArrowheads="1"/>
            </p:cNvSpPr>
            <p:nvPr/>
          </p:nvSpPr>
          <p:spPr bwMode="auto">
            <a:xfrm>
              <a:off x="735876" y="1940146"/>
              <a:ext cx="2634774" cy="324000"/>
            </a:xfrm>
            <a:prstGeom prst="rect">
              <a:avLst/>
            </a:prstGeom>
            <a:solidFill>
              <a:srgbClr val="005EB8"/>
            </a:solidFill>
            <a:ln w="9525">
              <a:noFill/>
              <a:miter lim="800000"/>
              <a:headEnd/>
              <a:tailEnd/>
            </a:ln>
          </p:spPr>
          <p:txBody>
            <a:bodyPr anchor="ctr"/>
            <a:lstStyle/>
            <a:p>
              <a:pPr algn="ctr" defTabSz="914400">
                <a:defRPr/>
              </a:pPr>
              <a:r>
                <a:rPr lang="ko-KR" altLang="en-US" sz="1100" b="1" kern="0">
                  <a:solidFill>
                    <a:srgbClr val="FFFFFF"/>
                  </a:solidFill>
                  <a:latin typeface="Arial" panose="020B0604020202020204" pitchFamily="34" charset="0"/>
                  <a:ea typeface="맑은 고딕" panose="020B0503020000020004" pitchFamily="50" charset="-127"/>
                  <a:cs typeface="Arial" panose="020B0604020202020204" pitchFamily="34" charset="0"/>
                </a:rPr>
                <a:t>시장접근법 </a:t>
              </a:r>
              <a:r>
                <a:rPr lang="en-US" altLang="ko-KR" sz="1100" b="1" kern="0">
                  <a:solidFill>
                    <a:srgbClr val="FFFFFF"/>
                  </a:solidFill>
                  <a:latin typeface="Arial" panose="020B0604020202020204" pitchFamily="34" charset="0"/>
                  <a:ea typeface="맑은 고딕" panose="020B0503020000020004" pitchFamily="50" charset="-127"/>
                  <a:cs typeface="Arial" panose="020B0604020202020204" pitchFamily="34" charset="0"/>
                </a:rPr>
                <a:t>(Market Approach)</a:t>
              </a:r>
            </a:p>
          </p:txBody>
        </p:sp>
        <p:sp>
          <p:nvSpPr>
            <p:cNvPr id="19" name="Rectangle 19">
              <a:extLst>
                <a:ext uri="{FF2B5EF4-FFF2-40B4-BE49-F238E27FC236}">
                  <a16:creationId xmlns:a16="http://schemas.microsoft.com/office/drawing/2014/main" id="{4997EA7F-9BC1-4B90-88B4-DA224439D0B9}"/>
                </a:ext>
              </a:extLst>
            </p:cNvPr>
            <p:cNvSpPr>
              <a:spLocks noChangeArrowheads="1"/>
            </p:cNvSpPr>
            <p:nvPr/>
          </p:nvSpPr>
          <p:spPr bwMode="auto">
            <a:xfrm>
              <a:off x="735877" y="2908860"/>
              <a:ext cx="1293434" cy="360000"/>
            </a:xfrm>
            <a:prstGeom prst="rect">
              <a:avLst/>
            </a:prstGeom>
            <a:solidFill>
              <a:srgbClr val="6D2077">
                <a:alpha val="10000"/>
              </a:srgbClr>
            </a:solidFill>
            <a:ln w="12700">
              <a:noFill/>
              <a:miter lim="800000"/>
              <a:headEnd/>
              <a:tailEnd/>
            </a:ln>
            <a:effectLst/>
          </p:spPr>
          <p:txBody>
            <a:bodyPr tIns="46800" anchor="ctr"/>
            <a:lstStyle/>
            <a:p>
              <a:pPr algn="ctr" defTabSz="914400" eaLnBrk="0" hangingPunct="0">
                <a:defRPr/>
              </a:pPr>
              <a:r>
                <a:rPr lang="ko-KR" altLang="en-US" sz="1000" kern="0">
                  <a:latin typeface="Arial" panose="020B0604020202020204" pitchFamily="34" charset="0"/>
                  <a:ea typeface="맑은 고딕" panose="020B0503020000020004" pitchFamily="50" charset="-127"/>
                  <a:cs typeface="Arial" panose="020B0604020202020204" pitchFamily="34" charset="0"/>
                </a:rPr>
                <a:t>비교대상 기업의 선정</a:t>
              </a:r>
            </a:p>
          </p:txBody>
        </p:sp>
        <p:cxnSp>
          <p:nvCxnSpPr>
            <p:cNvPr id="20" name="AutoShape 20">
              <a:extLst>
                <a:ext uri="{FF2B5EF4-FFF2-40B4-BE49-F238E27FC236}">
                  <a16:creationId xmlns:a16="http://schemas.microsoft.com/office/drawing/2014/main" id="{09A28639-6809-4B0A-90AA-0B2661A16881}"/>
                </a:ext>
              </a:extLst>
            </p:cNvPr>
            <p:cNvCxnSpPr>
              <a:cxnSpLocks noChangeShapeType="1"/>
              <a:stCxn id="8" idx="2"/>
              <a:endCxn id="19" idx="0"/>
            </p:cNvCxnSpPr>
            <p:nvPr/>
          </p:nvCxnSpPr>
          <p:spPr bwMode="auto">
            <a:xfrm flipH="1">
              <a:off x="1382595" y="2753190"/>
              <a:ext cx="1283" cy="155670"/>
            </a:xfrm>
            <a:prstGeom prst="straightConnector1">
              <a:avLst/>
            </a:prstGeom>
            <a:noFill/>
            <a:ln w="6350">
              <a:solidFill>
                <a:srgbClr val="0C2D83"/>
              </a:solidFill>
              <a:miter lim="800000"/>
              <a:headEnd type="none" w="sm" len="sm"/>
              <a:tailEnd type="triangle" w="sm" len="sm"/>
            </a:ln>
            <a:effectLst/>
          </p:spPr>
        </p:cxnSp>
        <p:cxnSp>
          <p:nvCxnSpPr>
            <p:cNvPr id="21" name="AutoShape 21">
              <a:extLst>
                <a:ext uri="{FF2B5EF4-FFF2-40B4-BE49-F238E27FC236}">
                  <a16:creationId xmlns:a16="http://schemas.microsoft.com/office/drawing/2014/main" id="{E6477E67-FC87-4BDE-AA9B-EAD9C935FC4D}"/>
                </a:ext>
              </a:extLst>
            </p:cNvPr>
            <p:cNvCxnSpPr>
              <a:cxnSpLocks noChangeShapeType="1"/>
              <a:stCxn id="15" idx="2"/>
              <a:endCxn id="9" idx="0"/>
            </p:cNvCxnSpPr>
            <p:nvPr/>
          </p:nvCxnSpPr>
          <p:spPr bwMode="auto">
            <a:xfrm>
              <a:off x="1382595" y="5331544"/>
              <a:ext cx="0" cy="155669"/>
            </a:xfrm>
            <a:prstGeom prst="straightConnector1">
              <a:avLst/>
            </a:prstGeom>
            <a:noFill/>
            <a:ln w="6350">
              <a:solidFill>
                <a:srgbClr val="0C2D83"/>
              </a:solidFill>
              <a:round/>
              <a:headEnd type="none" w="sm" len="sm"/>
              <a:tailEnd type="triangle" w="sm" len="sm"/>
            </a:ln>
            <a:effectLst/>
          </p:spPr>
        </p:cxnSp>
        <p:cxnSp>
          <p:nvCxnSpPr>
            <p:cNvPr id="22" name="AutoShape 22">
              <a:extLst>
                <a:ext uri="{FF2B5EF4-FFF2-40B4-BE49-F238E27FC236}">
                  <a16:creationId xmlns:a16="http://schemas.microsoft.com/office/drawing/2014/main" id="{1228EFF5-8F9B-4BE3-A5D9-F6E56DF0E7BB}"/>
                </a:ext>
              </a:extLst>
            </p:cNvPr>
            <p:cNvCxnSpPr>
              <a:cxnSpLocks noChangeShapeType="1"/>
              <a:stCxn id="19" idx="2"/>
              <a:endCxn id="12" idx="0"/>
            </p:cNvCxnSpPr>
            <p:nvPr/>
          </p:nvCxnSpPr>
          <p:spPr bwMode="auto">
            <a:xfrm>
              <a:off x="1382595" y="3268860"/>
              <a:ext cx="0" cy="155671"/>
            </a:xfrm>
            <a:prstGeom prst="straightConnector1">
              <a:avLst/>
            </a:prstGeom>
            <a:noFill/>
            <a:ln w="6350">
              <a:solidFill>
                <a:srgbClr val="0C2D83"/>
              </a:solidFill>
              <a:round/>
              <a:headEnd type="none" w="sm" len="sm"/>
              <a:tailEnd type="triangle" w="sm" len="sm"/>
            </a:ln>
            <a:effectLst/>
          </p:spPr>
        </p:cxnSp>
        <p:cxnSp>
          <p:nvCxnSpPr>
            <p:cNvPr id="23" name="AutoShape 22">
              <a:extLst>
                <a:ext uri="{FF2B5EF4-FFF2-40B4-BE49-F238E27FC236}">
                  <a16:creationId xmlns:a16="http://schemas.microsoft.com/office/drawing/2014/main" id="{4416AFA1-2E09-46E0-911B-2C727711FF87}"/>
                </a:ext>
              </a:extLst>
            </p:cNvPr>
            <p:cNvCxnSpPr>
              <a:cxnSpLocks noChangeShapeType="1"/>
              <a:stCxn id="12" idx="2"/>
              <a:endCxn id="14" idx="0"/>
            </p:cNvCxnSpPr>
            <p:nvPr/>
          </p:nvCxnSpPr>
          <p:spPr bwMode="auto">
            <a:xfrm>
              <a:off x="1382595" y="3784531"/>
              <a:ext cx="0" cy="155671"/>
            </a:xfrm>
            <a:prstGeom prst="straightConnector1">
              <a:avLst/>
            </a:prstGeom>
            <a:noFill/>
            <a:ln w="6350">
              <a:solidFill>
                <a:srgbClr val="0C2D83"/>
              </a:solidFill>
              <a:round/>
              <a:headEnd type="none" w="sm" len="sm"/>
              <a:tailEnd type="triangle" w="sm" len="sm"/>
            </a:ln>
            <a:effectLst/>
          </p:spPr>
        </p:cxnSp>
        <p:sp>
          <p:nvSpPr>
            <p:cNvPr id="24" name="Rectangle 5">
              <a:extLst>
                <a:ext uri="{FF2B5EF4-FFF2-40B4-BE49-F238E27FC236}">
                  <a16:creationId xmlns:a16="http://schemas.microsoft.com/office/drawing/2014/main" id="{683439B3-883D-412A-B17E-4B58474EC010}"/>
                </a:ext>
              </a:extLst>
            </p:cNvPr>
            <p:cNvSpPr>
              <a:spLocks noChangeArrowheads="1"/>
            </p:cNvSpPr>
            <p:nvPr/>
          </p:nvSpPr>
          <p:spPr bwMode="auto">
            <a:xfrm>
              <a:off x="2074650" y="5487214"/>
              <a:ext cx="1293434" cy="360000"/>
            </a:xfrm>
            <a:prstGeom prst="rect">
              <a:avLst/>
            </a:prstGeom>
            <a:solidFill>
              <a:srgbClr val="6D2077"/>
            </a:solidFill>
            <a:ln w="25400">
              <a:noFill/>
              <a:miter lim="800000"/>
              <a:headEnd/>
              <a:tailEnd/>
            </a:ln>
            <a:effectLst/>
          </p:spPr>
          <p:txBody>
            <a:bodyPr tIns="46800" anchor="ctr"/>
            <a:lstStyle/>
            <a:p>
              <a:pPr algn="ctr" eaLnBrk="0" hangingPunct="0">
                <a:defRPr/>
              </a:pPr>
              <a:r>
                <a:rPr lang="en-US" altLang="ko-KR" sz="1000" b="1" kern="0">
                  <a:solidFill>
                    <a:srgbClr val="FFFFFF"/>
                  </a:solidFill>
                  <a:latin typeface="Arial" panose="020B0604020202020204" pitchFamily="34" charset="0"/>
                  <a:ea typeface="맑은 고딕" panose="020B0503020000020004" pitchFamily="50" charset="-127"/>
                  <a:cs typeface="Arial" panose="020B0604020202020204" pitchFamily="34" charset="0"/>
                </a:rPr>
                <a:t>Price Analysis </a:t>
              </a:r>
              <a:r>
                <a:rPr lang="ko-KR" altLang="en-US" sz="1000" b="1" kern="0">
                  <a:solidFill>
                    <a:srgbClr val="FFFFFF"/>
                  </a:solidFill>
                  <a:latin typeface="Arial" panose="020B0604020202020204" pitchFamily="34" charset="0"/>
                  <a:ea typeface="맑은 고딕" panose="020B0503020000020004" pitchFamily="50" charset="-127"/>
                  <a:cs typeface="Arial" panose="020B0604020202020204" pitchFamily="34" charset="0"/>
                </a:rPr>
                <a:t>결과</a:t>
              </a:r>
              <a:endParaRPr lang="ko-KR" altLang="en-GB" sz="1000" b="1" kern="0">
                <a:solidFill>
                  <a:srgbClr val="FFFFFF"/>
                </a:solidFill>
                <a:latin typeface="Arial" panose="020B0604020202020204" pitchFamily="34" charset="0"/>
                <a:ea typeface="맑은 고딕" panose="020B0503020000020004" pitchFamily="50" charset="-127"/>
                <a:cs typeface="Arial" panose="020B0604020202020204" pitchFamily="34" charset="0"/>
              </a:endParaRPr>
            </a:p>
          </p:txBody>
        </p:sp>
        <p:sp>
          <p:nvSpPr>
            <p:cNvPr id="25" name="Rectangle 6">
              <a:extLst>
                <a:ext uri="{FF2B5EF4-FFF2-40B4-BE49-F238E27FC236}">
                  <a16:creationId xmlns:a16="http://schemas.microsoft.com/office/drawing/2014/main" id="{9E529970-3022-4FBB-9BD6-6D8A4D2BC47A}"/>
                </a:ext>
              </a:extLst>
            </p:cNvPr>
            <p:cNvSpPr>
              <a:spLocks noChangeArrowheads="1"/>
            </p:cNvSpPr>
            <p:nvPr/>
          </p:nvSpPr>
          <p:spPr bwMode="auto">
            <a:xfrm>
              <a:off x="2074649" y="4455874"/>
              <a:ext cx="1293434" cy="360000"/>
            </a:xfrm>
            <a:prstGeom prst="rect">
              <a:avLst/>
            </a:prstGeom>
            <a:solidFill>
              <a:srgbClr val="6D2077">
                <a:alpha val="10000"/>
              </a:srgbClr>
            </a:solidFill>
            <a:ln w="12700">
              <a:noFill/>
              <a:miter lim="800000"/>
              <a:headEnd/>
              <a:tailEnd/>
            </a:ln>
            <a:effectLst/>
          </p:spPr>
          <p:txBody>
            <a:bodyPr tIns="46800" anchor="ctr"/>
            <a:lstStyle/>
            <a:p>
              <a:pPr algn="ctr" defTabSz="914400" eaLnBrk="0" hangingPunct="0">
                <a:defRPr/>
              </a:pPr>
              <a:r>
                <a:rPr lang="ko-KR" altLang="en-US" sz="1000" kern="0">
                  <a:latin typeface="Arial" panose="020B0604020202020204" pitchFamily="34" charset="0"/>
                  <a:ea typeface="맑은 고딕" panose="020B0503020000020004" pitchFamily="50" charset="-127"/>
                  <a:cs typeface="Arial" panose="020B0604020202020204" pitchFamily="34" charset="0"/>
                </a:rPr>
                <a:t>적용 가능한 </a:t>
              </a:r>
              <a:r>
                <a:rPr lang="en-US" altLang="ko-KR" sz="1000" kern="0">
                  <a:latin typeface="Arial" panose="020B0604020202020204" pitchFamily="34" charset="0"/>
                  <a:ea typeface="맑은 고딕" panose="020B0503020000020004" pitchFamily="50" charset="-127"/>
                  <a:cs typeface="Arial" panose="020B0604020202020204" pitchFamily="34" charset="0"/>
                </a:rPr>
                <a:t>Multiple</a:t>
              </a:r>
              <a:r>
                <a:rPr lang="ko-KR" altLang="en-US" sz="1000" kern="0">
                  <a:latin typeface="Arial" panose="020B0604020202020204" pitchFamily="34" charset="0"/>
                  <a:ea typeface="맑은 고딕" panose="020B0503020000020004" pitchFamily="50" charset="-127"/>
                  <a:cs typeface="Arial" panose="020B0604020202020204" pitchFamily="34" charset="0"/>
                </a:rPr>
                <a:t>의 선정</a:t>
              </a:r>
            </a:p>
          </p:txBody>
        </p:sp>
        <p:sp>
          <p:nvSpPr>
            <p:cNvPr id="26" name="Rectangle 9">
              <a:extLst>
                <a:ext uri="{FF2B5EF4-FFF2-40B4-BE49-F238E27FC236}">
                  <a16:creationId xmlns:a16="http://schemas.microsoft.com/office/drawing/2014/main" id="{2EF745C6-3395-42D2-98F7-C2836EB80466}"/>
                </a:ext>
              </a:extLst>
            </p:cNvPr>
            <p:cNvSpPr>
              <a:spLocks noChangeArrowheads="1"/>
            </p:cNvSpPr>
            <p:nvPr/>
          </p:nvSpPr>
          <p:spPr bwMode="auto">
            <a:xfrm>
              <a:off x="2074649" y="3424532"/>
              <a:ext cx="1293434" cy="360000"/>
            </a:xfrm>
            <a:prstGeom prst="rect">
              <a:avLst/>
            </a:prstGeom>
            <a:solidFill>
              <a:srgbClr val="6D2077">
                <a:alpha val="10000"/>
              </a:srgbClr>
            </a:solidFill>
            <a:ln w="12700">
              <a:noFill/>
              <a:miter lim="800000"/>
              <a:headEnd/>
              <a:tailEnd/>
            </a:ln>
            <a:effectLst/>
          </p:spPr>
          <p:txBody>
            <a:bodyPr tIns="46800" anchor="ctr"/>
            <a:lstStyle/>
            <a:p>
              <a:pPr algn="ctr" defTabSz="914400" eaLnBrk="0" hangingPunct="0">
                <a:defRPr/>
              </a:pPr>
              <a:r>
                <a:rPr lang="ko-KR" altLang="en-US" sz="1000" kern="0">
                  <a:latin typeface="Arial" panose="020B0604020202020204" pitchFamily="34" charset="0"/>
                  <a:ea typeface="맑은 고딕" panose="020B0503020000020004" pitchFamily="50" charset="-127"/>
                  <a:cs typeface="Arial" panose="020B0604020202020204" pitchFamily="34" charset="0"/>
                </a:rPr>
                <a:t>거래규모</a:t>
              </a:r>
              <a:r>
                <a:rPr lang="en-US" altLang="ko-KR" sz="1000" kern="0">
                  <a:latin typeface="Arial" panose="020B0604020202020204" pitchFamily="34" charset="0"/>
                  <a:ea typeface="맑은 고딕" panose="020B0503020000020004" pitchFamily="50" charset="-127"/>
                  <a:cs typeface="Arial" panose="020B0604020202020204" pitchFamily="34" charset="0"/>
                </a:rPr>
                <a:t>,</a:t>
              </a:r>
              <a:r>
                <a:rPr lang="ko-KR" altLang="en-US" sz="1000" kern="0">
                  <a:latin typeface="Arial" panose="020B0604020202020204" pitchFamily="34" charset="0"/>
                  <a:ea typeface="맑은 고딕" panose="020B0503020000020004" pitchFamily="50" charset="-127"/>
                  <a:cs typeface="Arial" panose="020B0604020202020204" pitchFamily="34" charset="0"/>
                </a:rPr>
                <a:t> 재무실적 및 </a:t>
              </a:r>
              <a:br>
                <a:rPr lang="en-US" altLang="ko-KR" sz="1000" kern="0">
                  <a:latin typeface="Arial" panose="020B0604020202020204" pitchFamily="34" charset="0"/>
                  <a:ea typeface="맑은 고딕" panose="020B0503020000020004" pitchFamily="50" charset="-127"/>
                  <a:cs typeface="Arial" panose="020B0604020202020204" pitchFamily="34" charset="0"/>
                </a:rPr>
              </a:br>
              <a:r>
                <a:rPr lang="ko-KR" altLang="en-US" sz="1000" kern="0">
                  <a:latin typeface="Arial" panose="020B0604020202020204" pitchFamily="34" charset="0"/>
                  <a:ea typeface="맑은 고딕" panose="020B0503020000020004" pitchFamily="50" charset="-127"/>
                  <a:cs typeface="Arial" panose="020B0604020202020204" pitchFamily="34" charset="0"/>
                </a:rPr>
                <a:t>주가 관찰</a:t>
              </a:r>
            </a:p>
          </p:txBody>
        </p:sp>
        <p:sp>
          <p:nvSpPr>
            <p:cNvPr id="27" name="Rectangle 11">
              <a:extLst>
                <a:ext uri="{FF2B5EF4-FFF2-40B4-BE49-F238E27FC236}">
                  <a16:creationId xmlns:a16="http://schemas.microsoft.com/office/drawing/2014/main" id="{94874DC2-CAEF-4404-B9C9-2533A49C5110}"/>
                </a:ext>
              </a:extLst>
            </p:cNvPr>
            <p:cNvSpPr>
              <a:spLocks noChangeArrowheads="1"/>
            </p:cNvSpPr>
            <p:nvPr/>
          </p:nvSpPr>
          <p:spPr bwMode="auto">
            <a:xfrm>
              <a:off x="2074649" y="3940203"/>
              <a:ext cx="1293434" cy="360000"/>
            </a:xfrm>
            <a:prstGeom prst="rect">
              <a:avLst/>
            </a:prstGeom>
            <a:solidFill>
              <a:srgbClr val="6D2077">
                <a:alpha val="10000"/>
              </a:srgbClr>
            </a:solidFill>
            <a:ln w="12700">
              <a:noFill/>
              <a:miter lim="800000"/>
              <a:headEnd/>
              <a:tailEnd/>
            </a:ln>
            <a:effectLst/>
          </p:spPr>
          <p:txBody>
            <a:bodyPr tIns="46800" anchor="ctr"/>
            <a:lstStyle/>
            <a:p>
              <a:pPr algn="ctr" defTabSz="914400" eaLnBrk="0" hangingPunct="0">
                <a:defRPr/>
              </a:pPr>
              <a:r>
                <a:rPr lang="en-US" altLang="ko-KR" sz="1000" kern="0">
                  <a:latin typeface="Arial" panose="020B0604020202020204" pitchFamily="34" charset="0"/>
                  <a:ea typeface="맑은 고딕" panose="020B0503020000020004" pitchFamily="50" charset="-127"/>
                  <a:cs typeface="Arial" panose="020B0604020202020204" pitchFamily="34" charset="0"/>
                </a:rPr>
                <a:t>Transaction Multiple </a:t>
              </a:r>
              <a:r>
                <a:rPr lang="ko-KR" altLang="en-US" sz="1000" kern="0">
                  <a:latin typeface="Arial" panose="020B0604020202020204" pitchFamily="34" charset="0"/>
                  <a:ea typeface="맑은 고딕" panose="020B0503020000020004" pitchFamily="50" charset="-127"/>
                  <a:cs typeface="Arial" panose="020B0604020202020204" pitchFamily="34" charset="0"/>
                </a:rPr>
                <a:t>도출</a:t>
              </a:r>
            </a:p>
          </p:txBody>
        </p:sp>
        <p:sp>
          <p:nvSpPr>
            <p:cNvPr id="28" name="Rectangle 12">
              <a:extLst>
                <a:ext uri="{FF2B5EF4-FFF2-40B4-BE49-F238E27FC236}">
                  <a16:creationId xmlns:a16="http://schemas.microsoft.com/office/drawing/2014/main" id="{CC7CB7E9-BD84-4324-AACD-41F3812BD7FB}"/>
                </a:ext>
              </a:extLst>
            </p:cNvPr>
            <p:cNvSpPr>
              <a:spLocks noChangeArrowheads="1"/>
            </p:cNvSpPr>
            <p:nvPr/>
          </p:nvSpPr>
          <p:spPr bwMode="auto">
            <a:xfrm>
              <a:off x="2074650" y="4971545"/>
              <a:ext cx="1293434" cy="360000"/>
            </a:xfrm>
            <a:prstGeom prst="rect">
              <a:avLst/>
            </a:prstGeom>
            <a:solidFill>
              <a:srgbClr val="6D2077">
                <a:alpha val="10000"/>
              </a:srgbClr>
            </a:solidFill>
            <a:ln w="12700">
              <a:noFill/>
              <a:miter lim="800000"/>
              <a:headEnd/>
              <a:tailEnd/>
            </a:ln>
            <a:effectLst/>
          </p:spPr>
          <p:txBody>
            <a:bodyPr tIns="46800" anchor="ctr"/>
            <a:lstStyle/>
            <a:p>
              <a:pPr algn="ctr" defTabSz="914400" eaLnBrk="0" hangingPunct="0">
                <a:defRPr/>
              </a:pPr>
              <a:r>
                <a:rPr lang="ko-KR" altLang="en-US" sz="1000" b="1" kern="0" dirty="0">
                  <a:latin typeface="Arial" panose="020B0604020202020204" pitchFamily="34" charset="0"/>
                  <a:ea typeface="맑은 고딕" panose="020B0503020000020004" pitchFamily="50" charset="-127"/>
                  <a:cs typeface="Arial" panose="020B0604020202020204" pitchFamily="34" charset="0"/>
                </a:rPr>
                <a:t>평가대상회사에 </a:t>
              </a:r>
              <a:r>
                <a:rPr lang="en-US" altLang="ko-KR" sz="1000" b="1" kern="0" dirty="0">
                  <a:latin typeface="Arial" panose="020B0604020202020204" pitchFamily="34" charset="0"/>
                  <a:ea typeface="맑은 고딕" panose="020B0503020000020004" pitchFamily="50" charset="-127"/>
                  <a:cs typeface="Arial" panose="020B0604020202020204" pitchFamily="34" charset="0"/>
                </a:rPr>
                <a:t>Multiple</a:t>
              </a:r>
              <a:r>
                <a:rPr lang="ko-KR" altLang="en-US" sz="1000" b="1" kern="0" dirty="0">
                  <a:latin typeface="Arial" panose="020B0604020202020204" pitchFamily="34" charset="0"/>
                  <a:ea typeface="맑은 고딕" panose="020B0503020000020004" pitchFamily="50" charset="-127"/>
                  <a:cs typeface="Arial" panose="020B0604020202020204" pitchFamily="34" charset="0"/>
                </a:rPr>
                <a:t> 적용</a:t>
              </a:r>
            </a:p>
          </p:txBody>
        </p:sp>
        <p:cxnSp>
          <p:nvCxnSpPr>
            <p:cNvPr id="29" name="AutoShape 13">
              <a:extLst>
                <a:ext uri="{FF2B5EF4-FFF2-40B4-BE49-F238E27FC236}">
                  <a16:creationId xmlns:a16="http://schemas.microsoft.com/office/drawing/2014/main" id="{77DB8330-E629-435A-9615-14B451ADD964}"/>
                </a:ext>
              </a:extLst>
            </p:cNvPr>
            <p:cNvCxnSpPr>
              <a:cxnSpLocks noChangeShapeType="1"/>
              <a:stCxn id="27" idx="2"/>
              <a:endCxn id="25" idx="0"/>
            </p:cNvCxnSpPr>
            <p:nvPr/>
          </p:nvCxnSpPr>
          <p:spPr bwMode="auto">
            <a:xfrm>
              <a:off x="2721366" y="4300203"/>
              <a:ext cx="0" cy="155671"/>
            </a:xfrm>
            <a:prstGeom prst="straightConnector1">
              <a:avLst/>
            </a:prstGeom>
            <a:noFill/>
            <a:ln w="6350">
              <a:solidFill>
                <a:srgbClr val="0C2D83"/>
              </a:solidFill>
              <a:round/>
              <a:headEnd type="none" w="sm" len="sm"/>
              <a:tailEnd type="triangle" w="sm" len="sm"/>
            </a:ln>
            <a:effectLst/>
          </p:spPr>
        </p:cxnSp>
        <p:cxnSp>
          <p:nvCxnSpPr>
            <p:cNvPr id="30" name="AutoShape 14">
              <a:extLst>
                <a:ext uri="{FF2B5EF4-FFF2-40B4-BE49-F238E27FC236}">
                  <a16:creationId xmlns:a16="http://schemas.microsoft.com/office/drawing/2014/main" id="{BAEE9CB5-AD1D-400C-8D5B-01C46C8DBD2F}"/>
                </a:ext>
              </a:extLst>
            </p:cNvPr>
            <p:cNvCxnSpPr>
              <a:cxnSpLocks noChangeShapeType="1"/>
              <a:stCxn id="25" idx="2"/>
              <a:endCxn id="28" idx="0"/>
            </p:cNvCxnSpPr>
            <p:nvPr/>
          </p:nvCxnSpPr>
          <p:spPr bwMode="auto">
            <a:xfrm>
              <a:off x="2721366" y="4815874"/>
              <a:ext cx="1" cy="155671"/>
            </a:xfrm>
            <a:prstGeom prst="straightConnector1">
              <a:avLst/>
            </a:prstGeom>
            <a:noFill/>
            <a:ln w="6350">
              <a:solidFill>
                <a:srgbClr val="0C2D83"/>
              </a:solidFill>
              <a:round/>
              <a:headEnd type="none" w="sm" len="sm"/>
              <a:tailEnd type="triangle" w="sm" len="sm"/>
            </a:ln>
            <a:effectLst/>
          </p:spPr>
        </p:cxnSp>
        <p:sp>
          <p:nvSpPr>
            <p:cNvPr id="31" name="Rectangle 19">
              <a:extLst>
                <a:ext uri="{FF2B5EF4-FFF2-40B4-BE49-F238E27FC236}">
                  <a16:creationId xmlns:a16="http://schemas.microsoft.com/office/drawing/2014/main" id="{72073F97-5AA3-4E14-B07A-02CF743E65AC}"/>
                </a:ext>
              </a:extLst>
            </p:cNvPr>
            <p:cNvSpPr>
              <a:spLocks noChangeArrowheads="1"/>
            </p:cNvSpPr>
            <p:nvPr/>
          </p:nvSpPr>
          <p:spPr bwMode="auto">
            <a:xfrm>
              <a:off x="2074649" y="2908861"/>
              <a:ext cx="1293434" cy="360000"/>
            </a:xfrm>
            <a:prstGeom prst="rect">
              <a:avLst/>
            </a:prstGeom>
            <a:solidFill>
              <a:srgbClr val="6D2077">
                <a:alpha val="10000"/>
              </a:srgbClr>
            </a:solidFill>
            <a:ln w="12700">
              <a:noFill/>
              <a:miter lim="800000"/>
              <a:headEnd/>
              <a:tailEnd/>
            </a:ln>
            <a:effectLst/>
          </p:spPr>
          <p:txBody>
            <a:bodyPr tIns="46800" anchor="ctr"/>
            <a:lstStyle/>
            <a:p>
              <a:pPr algn="ctr" defTabSz="914400" eaLnBrk="0" hangingPunct="0">
                <a:defRPr/>
              </a:pPr>
              <a:r>
                <a:rPr lang="ko-KR" altLang="en-US" sz="1000" kern="0">
                  <a:latin typeface="Arial" panose="020B0604020202020204" pitchFamily="34" charset="0"/>
                  <a:ea typeface="맑은 고딕" panose="020B0503020000020004" pitchFamily="50" charset="-127"/>
                  <a:cs typeface="Arial" panose="020B0604020202020204" pitchFamily="34" charset="0"/>
                </a:rPr>
                <a:t>비교가능 인수합병 </a:t>
              </a:r>
              <a:br>
                <a:rPr lang="en-US" altLang="ko-KR" sz="1000" kern="0">
                  <a:latin typeface="Arial" panose="020B0604020202020204" pitchFamily="34" charset="0"/>
                  <a:ea typeface="맑은 고딕" panose="020B0503020000020004" pitchFamily="50" charset="-127"/>
                  <a:cs typeface="Arial" panose="020B0604020202020204" pitchFamily="34" charset="0"/>
                </a:rPr>
              </a:br>
              <a:r>
                <a:rPr lang="ko-KR" altLang="en-US" sz="1000" kern="0">
                  <a:latin typeface="Arial" panose="020B0604020202020204" pitchFamily="34" charset="0"/>
                  <a:ea typeface="맑은 고딕" panose="020B0503020000020004" pitchFamily="50" charset="-127"/>
                  <a:cs typeface="Arial" panose="020B0604020202020204" pitchFamily="34" charset="0"/>
                </a:rPr>
                <a:t>사례의 선정</a:t>
              </a:r>
            </a:p>
          </p:txBody>
        </p:sp>
        <p:cxnSp>
          <p:nvCxnSpPr>
            <p:cNvPr id="32" name="AutoShape 21">
              <a:extLst>
                <a:ext uri="{FF2B5EF4-FFF2-40B4-BE49-F238E27FC236}">
                  <a16:creationId xmlns:a16="http://schemas.microsoft.com/office/drawing/2014/main" id="{F0B2D214-20A3-4155-8DA0-55DC56ABA6DE}"/>
                </a:ext>
              </a:extLst>
            </p:cNvPr>
            <p:cNvCxnSpPr>
              <a:cxnSpLocks noChangeShapeType="1"/>
              <a:stCxn id="28" idx="2"/>
              <a:endCxn id="24" idx="0"/>
            </p:cNvCxnSpPr>
            <p:nvPr/>
          </p:nvCxnSpPr>
          <p:spPr bwMode="auto">
            <a:xfrm>
              <a:off x="2721367" y="5331545"/>
              <a:ext cx="0" cy="155669"/>
            </a:xfrm>
            <a:prstGeom prst="straightConnector1">
              <a:avLst/>
            </a:prstGeom>
            <a:noFill/>
            <a:ln w="6350">
              <a:solidFill>
                <a:srgbClr val="0C2D83"/>
              </a:solidFill>
              <a:round/>
              <a:headEnd type="none" w="sm" len="sm"/>
              <a:tailEnd type="triangle" w="sm" len="sm"/>
            </a:ln>
            <a:effectLst/>
          </p:spPr>
        </p:cxnSp>
        <p:cxnSp>
          <p:nvCxnSpPr>
            <p:cNvPr id="33" name="AutoShape 22">
              <a:extLst>
                <a:ext uri="{FF2B5EF4-FFF2-40B4-BE49-F238E27FC236}">
                  <a16:creationId xmlns:a16="http://schemas.microsoft.com/office/drawing/2014/main" id="{F4E96D32-8A0E-4824-995C-AE9CD7D82A71}"/>
                </a:ext>
              </a:extLst>
            </p:cNvPr>
            <p:cNvCxnSpPr>
              <a:cxnSpLocks noChangeShapeType="1"/>
              <a:stCxn id="31" idx="2"/>
              <a:endCxn id="26" idx="0"/>
            </p:cNvCxnSpPr>
            <p:nvPr/>
          </p:nvCxnSpPr>
          <p:spPr bwMode="auto">
            <a:xfrm>
              <a:off x="2721366" y="3268861"/>
              <a:ext cx="0" cy="155671"/>
            </a:xfrm>
            <a:prstGeom prst="straightConnector1">
              <a:avLst/>
            </a:prstGeom>
            <a:noFill/>
            <a:ln w="6350">
              <a:solidFill>
                <a:srgbClr val="0C2D83"/>
              </a:solidFill>
              <a:round/>
              <a:headEnd type="none" w="sm" len="sm"/>
              <a:tailEnd type="triangle" w="sm" len="sm"/>
            </a:ln>
            <a:effectLst/>
          </p:spPr>
        </p:cxnSp>
        <p:cxnSp>
          <p:nvCxnSpPr>
            <p:cNvPr id="34" name="AutoShape 22">
              <a:extLst>
                <a:ext uri="{FF2B5EF4-FFF2-40B4-BE49-F238E27FC236}">
                  <a16:creationId xmlns:a16="http://schemas.microsoft.com/office/drawing/2014/main" id="{86B6CA2F-6AA2-4A51-81ED-A738748B6194}"/>
                </a:ext>
              </a:extLst>
            </p:cNvPr>
            <p:cNvCxnSpPr>
              <a:cxnSpLocks noChangeShapeType="1"/>
              <a:stCxn id="26" idx="2"/>
              <a:endCxn id="27" idx="0"/>
            </p:cNvCxnSpPr>
            <p:nvPr/>
          </p:nvCxnSpPr>
          <p:spPr bwMode="auto">
            <a:xfrm>
              <a:off x="2721366" y="3784532"/>
              <a:ext cx="0" cy="155671"/>
            </a:xfrm>
            <a:prstGeom prst="straightConnector1">
              <a:avLst/>
            </a:prstGeom>
            <a:noFill/>
            <a:ln w="6350">
              <a:solidFill>
                <a:srgbClr val="0C2D83"/>
              </a:solidFill>
              <a:round/>
              <a:headEnd type="none" w="sm" len="sm"/>
              <a:tailEnd type="triangle" w="sm" len="sm"/>
            </a:ln>
            <a:effectLst/>
          </p:spPr>
        </p:cxnSp>
      </p:grpSp>
      <p:sp>
        <p:nvSpPr>
          <p:cNvPr id="35" name="Rectangle 18">
            <a:extLst>
              <a:ext uri="{FF2B5EF4-FFF2-40B4-BE49-F238E27FC236}">
                <a16:creationId xmlns:a16="http://schemas.microsoft.com/office/drawing/2014/main" id="{865A7FF7-8F94-4AFC-B447-CAF6B9DB50FC}"/>
              </a:ext>
            </a:extLst>
          </p:cNvPr>
          <p:cNvSpPr>
            <a:spLocks noChangeArrowheads="1"/>
          </p:cNvSpPr>
          <p:nvPr>
            <p:custDataLst>
              <p:tags r:id="rId1"/>
            </p:custDataLst>
          </p:nvPr>
        </p:nvSpPr>
        <p:spPr bwMode="auto">
          <a:xfrm>
            <a:off x="4680001" y="1914148"/>
            <a:ext cx="3960000" cy="804195"/>
          </a:xfrm>
          <a:prstGeom prst="rect">
            <a:avLst/>
          </a:prstGeom>
          <a:noFill/>
          <a:ln w="9525">
            <a:noFill/>
            <a:miter lim="800000"/>
            <a:headEnd/>
            <a:tailEnd/>
          </a:ln>
          <a:effectLst/>
        </p:spPr>
        <p:txBody>
          <a:bodyPr wrap="square" lIns="0" tIns="0" rIns="0" bIns="0">
            <a:spAutoFit/>
          </a:bodyPr>
          <a:lstStyle/>
          <a:p>
            <a:pPr marL="180975" lvl="1" indent="-179388" defTabSz="914400">
              <a:lnSpc>
                <a:spcPct val="150000"/>
              </a:lnSpc>
              <a:spcBef>
                <a:spcPct val="50000"/>
              </a:spcBef>
              <a:buClr>
                <a:srgbClr val="00338D"/>
              </a:buClr>
              <a:buSzPct val="150000"/>
              <a:buFont typeface="Arial" panose="020B0604020202020204" pitchFamily="34" charset="0"/>
              <a:buChar char="•"/>
              <a:defRPr/>
            </a:pPr>
            <a:r>
              <a:rPr lang="en-US" altLang="ko-KR" sz="900" kern="0" dirty="0">
                <a:solidFill>
                  <a:srgbClr val="000000"/>
                </a:solidFill>
                <a:latin typeface="Arial" panose="020B0604020202020204" pitchFamily="34" charset="0"/>
                <a:ea typeface="맑은 고딕" panose="020B0503020000020004" pitchFamily="50" charset="-127"/>
                <a:cs typeface="Arial" panose="020B0604020202020204" pitchFamily="34" charset="0"/>
              </a:rPr>
              <a:t>Guideline Public Company Method</a:t>
            </a:r>
            <a:r>
              <a:rPr lang="ko-KR" altLang="en-US" sz="900" kern="0" dirty="0">
                <a:solidFill>
                  <a:srgbClr val="000000"/>
                </a:solidFill>
                <a:latin typeface="Arial" panose="020B0604020202020204" pitchFamily="34" charset="0"/>
                <a:ea typeface="맑은 고딕" panose="020B0503020000020004" pitchFamily="50" charset="-127"/>
                <a:cs typeface="Arial" panose="020B0604020202020204" pitchFamily="34" charset="0"/>
              </a:rPr>
              <a:t>란 자본시장에서 실제 형성되고 있는 유사상장회사의 시장가치와 매출액</a:t>
            </a:r>
            <a:r>
              <a:rPr lang="en-US" altLang="ko-KR" sz="900" kern="0" dirty="0">
                <a:solidFill>
                  <a:srgbClr val="000000"/>
                </a:solidFill>
                <a:latin typeface="Arial" panose="020B0604020202020204" pitchFamily="34" charset="0"/>
                <a:ea typeface="맑은 고딕" panose="020B0503020000020004" pitchFamily="50" charset="-127"/>
                <a:cs typeface="Arial" panose="020B0604020202020204" pitchFamily="34" charset="0"/>
              </a:rPr>
              <a:t>, </a:t>
            </a:r>
            <a:r>
              <a:rPr lang="ko-KR" altLang="en-US" sz="900" kern="0" dirty="0">
                <a:solidFill>
                  <a:srgbClr val="000000"/>
                </a:solidFill>
                <a:latin typeface="Arial" panose="020B0604020202020204" pitchFamily="34" charset="0"/>
                <a:ea typeface="맑은 고딕" panose="020B0503020000020004" pitchFamily="50" charset="-127"/>
                <a:cs typeface="Arial" panose="020B0604020202020204" pitchFamily="34" charset="0"/>
              </a:rPr>
              <a:t>영업이익</a:t>
            </a:r>
            <a:r>
              <a:rPr lang="en-US" altLang="ko-KR" sz="900" kern="0" dirty="0">
                <a:solidFill>
                  <a:srgbClr val="000000"/>
                </a:solidFill>
                <a:latin typeface="Arial" panose="020B0604020202020204" pitchFamily="34" charset="0"/>
                <a:ea typeface="맑은 고딕" panose="020B0503020000020004" pitchFamily="50" charset="-127"/>
                <a:cs typeface="Arial" panose="020B0604020202020204" pitchFamily="34" charset="0"/>
              </a:rPr>
              <a:t>, EBITDA </a:t>
            </a:r>
            <a:r>
              <a:rPr lang="ko-KR" altLang="en-US" sz="900" kern="0" dirty="0">
                <a:solidFill>
                  <a:srgbClr val="000000"/>
                </a:solidFill>
                <a:latin typeface="Arial" panose="020B0604020202020204" pitchFamily="34" charset="0"/>
                <a:ea typeface="맑은 고딕" panose="020B0503020000020004" pitchFamily="50" charset="-127"/>
                <a:cs typeface="Arial" panose="020B0604020202020204" pitchFamily="34" charset="0"/>
              </a:rPr>
              <a:t>등의 지표와의 배수</a:t>
            </a:r>
            <a:r>
              <a:rPr lang="en-US" altLang="ko-KR" sz="900" kern="0" dirty="0">
                <a:solidFill>
                  <a:srgbClr val="000000"/>
                </a:solidFill>
                <a:latin typeface="Arial" panose="020B0604020202020204" pitchFamily="34" charset="0"/>
                <a:ea typeface="맑은 고딕" panose="020B0503020000020004" pitchFamily="50" charset="-127"/>
                <a:cs typeface="Arial" panose="020B0604020202020204" pitchFamily="34" charset="0"/>
              </a:rPr>
              <a:t>(Trading Market Multiple)</a:t>
            </a:r>
            <a:r>
              <a:rPr lang="ko-KR" altLang="en-US" sz="900" kern="0" dirty="0">
                <a:solidFill>
                  <a:srgbClr val="000000"/>
                </a:solidFill>
                <a:latin typeface="Arial" panose="020B0604020202020204" pitchFamily="34" charset="0"/>
                <a:ea typeface="맑은 고딕" panose="020B0503020000020004" pitchFamily="50" charset="-127"/>
                <a:cs typeface="Arial" panose="020B0604020202020204" pitchFamily="34" charset="0"/>
              </a:rPr>
              <a:t>를 이용하여</a:t>
            </a:r>
            <a:r>
              <a:rPr lang="en-US" altLang="ko-KR" sz="900" kern="0" dirty="0">
                <a:solidFill>
                  <a:srgbClr val="000000"/>
                </a:solidFill>
                <a:latin typeface="Arial" panose="020B0604020202020204" pitchFamily="34" charset="0"/>
                <a:ea typeface="맑은 고딕" panose="020B0503020000020004" pitchFamily="50" charset="-127"/>
                <a:cs typeface="Arial" panose="020B0604020202020204" pitchFamily="34" charset="0"/>
              </a:rPr>
              <a:t>, </a:t>
            </a:r>
            <a:r>
              <a:rPr lang="ko-KR" altLang="en-US" sz="900" kern="0" dirty="0">
                <a:solidFill>
                  <a:srgbClr val="000000"/>
                </a:solidFill>
                <a:latin typeface="Arial" panose="020B0604020202020204" pitchFamily="34" charset="0"/>
                <a:ea typeface="맑은 고딕" panose="020B0503020000020004" pitchFamily="50" charset="-127"/>
                <a:cs typeface="Arial" panose="020B0604020202020204" pitchFamily="34" charset="0"/>
              </a:rPr>
              <a:t>이를 평가대상회사 또는 대상사업에 적용함으로써 가치를 분석하는 방법에 해당함</a:t>
            </a:r>
            <a:endParaRPr lang="en-US" altLang="ko-KR" sz="900" kern="0" dirty="0">
              <a:solidFill>
                <a:srgbClr val="000000"/>
              </a:solidFill>
              <a:latin typeface="Arial" panose="020B0604020202020204" pitchFamily="34" charset="0"/>
              <a:ea typeface="맑은 고딕" panose="020B0503020000020004" pitchFamily="50" charset="-127"/>
              <a:cs typeface="Arial" panose="020B0604020202020204" pitchFamily="34" charset="0"/>
            </a:endParaRPr>
          </a:p>
        </p:txBody>
      </p:sp>
      <p:sp>
        <p:nvSpPr>
          <p:cNvPr id="36" name="Rectangle 18">
            <a:extLst>
              <a:ext uri="{FF2B5EF4-FFF2-40B4-BE49-F238E27FC236}">
                <a16:creationId xmlns:a16="http://schemas.microsoft.com/office/drawing/2014/main" id="{CC9D4C39-4CE1-4625-B274-7B36A10F8638}"/>
              </a:ext>
            </a:extLst>
          </p:cNvPr>
          <p:cNvSpPr>
            <a:spLocks noChangeArrowheads="1"/>
          </p:cNvSpPr>
          <p:nvPr>
            <p:custDataLst>
              <p:tags r:id="rId2"/>
            </p:custDataLst>
          </p:nvPr>
        </p:nvSpPr>
        <p:spPr bwMode="auto">
          <a:xfrm>
            <a:off x="4680000" y="3429472"/>
            <a:ext cx="3960763" cy="804195"/>
          </a:xfrm>
          <a:prstGeom prst="rect">
            <a:avLst/>
          </a:prstGeom>
          <a:noFill/>
          <a:ln w="9525">
            <a:noFill/>
            <a:miter lim="800000"/>
            <a:headEnd/>
            <a:tailEnd/>
          </a:ln>
          <a:effectLst/>
        </p:spPr>
        <p:txBody>
          <a:bodyPr wrap="square" lIns="0" tIns="0" rIns="0" bIns="0">
            <a:spAutoFit/>
          </a:bodyPr>
          <a:lstStyle/>
          <a:p>
            <a:pPr marL="180975" lvl="1" indent="-179388" defTabSz="914400">
              <a:lnSpc>
                <a:spcPct val="150000"/>
              </a:lnSpc>
              <a:spcBef>
                <a:spcPct val="50000"/>
              </a:spcBef>
              <a:buClr>
                <a:srgbClr val="00338D"/>
              </a:buClr>
              <a:buSzPct val="150000"/>
              <a:buFont typeface="Arial" panose="020B0604020202020204" pitchFamily="34" charset="0"/>
              <a:buChar char="•"/>
              <a:defRPr/>
            </a:pPr>
            <a:r>
              <a:rPr lang="en-US" altLang="ko-KR" sz="900" kern="0" dirty="0">
                <a:solidFill>
                  <a:srgbClr val="000000"/>
                </a:solidFill>
                <a:latin typeface="Arial" panose="020B0604020202020204" pitchFamily="34" charset="0"/>
                <a:ea typeface="맑은 고딕" panose="020B0503020000020004" pitchFamily="50" charset="-127"/>
                <a:cs typeface="Arial" panose="020B0604020202020204" pitchFamily="34" charset="0"/>
              </a:rPr>
              <a:t>Guideline Transaction Method</a:t>
            </a:r>
            <a:r>
              <a:rPr lang="ko-KR" altLang="en-US" sz="900" kern="0" dirty="0">
                <a:solidFill>
                  <a:srgbClr val="000000"/>
                </a:solidFill>
                <a:latin typeface="Arial" panose="020B0604020202020204" pitchFamily="34" charset="0"/>
                <a:ea typeface="맑은 고딕" panose="020B0503020000020004" pitchFamily="50" charset="-127"/>
                <a:cs typeface="Arial" panose="020B0604020202020204" pitchFamily="34" charset="0"/>
              </a:rPr>
              <a:t>란 동종업계 인수합병 사례에서 실제 지불된 거래대금</a:t>
            </a:r>
            <a:r>
              <a:rPr lang="en-US" altLang="ko-KR" sz="900" kern="0" dirty="0">
                <a:solidFill>
                  <a:srgbClr val="000000"/>
                </a:solidFill>
                <a:latin typeface="Arial" panose="020B0604020202020204" pitchFamily="34" charset="0"/>
                <a:ea typeface="맑은 고딕" panose="020B0503020000020004" pitchFamily="50" charset="-127"/>
                <a:cs typeface="Arial" panose="020B0604020202020204" pitchFamily="34" charset="0"/>
              </a:rPr>
              <a:t>(Deal price)</a:t>
            </a:r>
            <a:r>
              <a:rPr lang="ko-KR" altLang="en-US" sz="900" kern="0" dirty="0">
                <a:solidFill>
                  <a:srgbClr val="000000"/>
                </a:solidFill>
                <a:latin typeface="Arial" panose="020B0604020202020204" pitchFamily="34" charset="0"/>
                <a:ea typeface="맑은 고딕" panose="020B0503020000020004" pitchFamily="50" charset="-127"/>
                <a:cs typeface="Arial" panose="020B0604020202020204" pitchFamily="34" charset="0"/>
              </a:rPr>
              <a:t>과 매출액</a:t>
            </a:r>
            <a:r>
              <a:rPr lang="en-US" altLang="ko-KR" sz="900" kern="0" dirty="0">
                <a:solidFill>
                  <a:srgbClr val="000000"/>
                </a:solidFill>
                <a:latin typeface="Arial" panose="020B0604020202020204" pitchFamily="34" charset="0"/>
                <a:ea typeface="맑은 고딕" panose="020B0503020000020004" pitchFamily="50" charset="-127"/>
                <a:cs typeface="Arial" panose="020B0604020202020204" pitchFamily="34" charset="0"/>
              </a:rPr>
              <a:t>, </a:t>
            </a:r>
            <a:r>
              <a:rPr lang="ko-KR" altLang="en-US" sz="900" kern="0" dirty="0">
                <a:solidFill>
                  <a:srgbClr val="000000"/>
                </a:solidFill>
                <a:latin typeface="Arial" panose="020B0604020202020204" pitchFamily="34" charset="0"/>
                <a:ea typeface="맑은 고딕" panose="020B0503020000020004" pitchFamily="50" charset="-127"/>
                <a:cs typeface="Arial" panose="020B0604020202020204" pitchFamily="34" charset="0"/>
              </a:rPr>
              <a:t>영업이익</a:t>
            </a:r>
            <a:r>
              <a:rPr lang="en-US" altLang="ko-KR" sz="900" kern="0" dirty="0">
                <a:solidFill>
                  <a:srgbClr val="000000"/>
                </a:solidFill>
                <a:latin typeface="Arial" panose="020B0604020202020204" pitchFamily="34" charset="0"/>
                <a:ea typeface="맑은 고딕" panose="020B0503020000020004" pitchFamily="50" charset="-127"/>
                <a:cs typeface="Arial" panose="020B0604020202020204" pitchFamily="34" charset="0"/>
              </a:rPr>
              <a:t>, EBITDA </a:t>
            </a:r>
            <a:r>
              <a:rPr lang="ko-KR" altLang="en-US" sz="900" kern="0" dirty="0">
                <a:solidFill>
                  <a:srgbClr val="000000"/>
                </a:solidFill>
                <a:latin typeface="Arial" panose="020B0604020202020204" pitchFamily="34" charset="0"/>
                <a:ea typeface="맑은 고딕" panose="020B0503020000020004" pitchFamily="50" charset="-127"/>
                <a:cs typeface="Arial" panose="020B0604020202020204" pitchFamily="34" charset="0"/>
              </a:rPr>
              <a:t>등의 지표와의 배수</a:t>
            </a:r>
            <a:r>
              <a:rPr lang="en-US" altLang="ko-KR" sz="900" kern="0" dirty="0">
                <a:solidFill>
                  <a:srgbClr val="000000"/>
                </a:solidFill>
                <a:latin typeface="Arial" panose="020B0604020202020204" pitchFamily="34" charset="0"/>
                <a:ea typeface="맑은 고딕" panose="020B0503020000020004" pitchFamily="50" charset="-127"/>
                <a:cs typeface="Arial" panose="020B0604020202020204" pitchFamily="34" charset="0"/>
              </a:rPr>
              <a:t>(Transaction Multiple)</a:t>
            </a:r>
            <a:r>
              <a:rPr lang="ko-KR" altLang="en-US" sz="900" kern="0" dirty="0">
                <a:solidFill>
                  <a:srgbClr val="000000"/>
                </a:solidFill>
                <a:latin typeface="Arial" panose="020B0604020202020204" pitchFamily="34" charset="0"/>
                <a:ea typeface="맑은 고딕" panose="020B0503020000020004" pitchFamily="50" charset="-127"/>
                <a:cs typeface="Arial" panose="020B0604020202020204" pitchFamily="34" charset="0"/>
              </a:rPr>
              <a:t>를 이용하여 이를 평가대상회사 또는 대상사업에 적용함으로써 가치를 분석하는 방법에 해당함</a:t>
            </a:r>
            <a:endParaRPr lang="en-US" altLang="ko-KR" sz="900" kern="0" dirty="0">
              <a:solidFill>
                <a:srgbClr val="000000"/>
              </a:solidFill>
              <a:latin typeface="Arial" panose="020B0604020202020204" pitchFamily="34" charset="0"/>
              <a:ea typeface="맑은 고딕" panose="020B0503020000020004" pitchFamily="50" charset="-127"/>
              <a:cs typeface="Arial" panose="020B0604020202020204" pitchFamily="34" charset="0"/>
            </a:endParaRPr>
          </a:p>
        </p:txBody>
      </p:sp>
      <p:sp>
        <p:nvSpPr>
          <p:cNvPr id="37" name="Rectangle 16">
            <a:extLst>
              <a:ext uri="{FF2B5EF4-FFF2-40B4-BE49-F238E27FC236}">
                <a16:creationId xmlns:a16="http://schemas.microsoft.com/office/drawing/2014/main" id="{1B2F7476-F27A-4A23-9EFC-4343531C84A8}"/>
              </a:ext>
            </a:extLst>
          </p:cNvPr>
          <p:cNvSpPr>
            <a:spLocks noChangeArrowheads="1"/>
          </p:cNvSpPr>
          <p:nvPr/>
        </p:nvSpPr>
        <p:spPr bwMode="auto">
          <a:xfrm>
            <a:off x="4680000" y="3065821"/>
            <a:ext cx="5016500" cy="221214"/>
          </a:xfrm>
          <a:prstGeom prst="rect">
            <a:avLst/>
          </a:prstGeom>
          <a:noFill/>
          <a:ln w="9525" algn="ctr">
            <a:noFill/>
            <a:miter lim="800000"/>
            <a:headEnd/>
            <a:tailEnd/>
          </a:ln>
          <a:effectLst/>
        </p:spPr>
        <p:txBody>
          <a:bodyPr wrap="square" lIns="0" tIns="0" rIns="0" bIns="0">
            <a:spAutoFit/>
          </a:bodyPr>
          <a:lstStyle/>
          <a:p>
            <a:pPr defTabSz="914400">
              <a:lnSpc>
                <a:spcPct val="150000"/>
              </a:lnSpc>
              <a:spcBef>
                <a:spcPct val="50000"/>
              </a:spcBef>
              <a:buClr>
                <a:srgbClr val="0C2D83"/>
              </a:buClr>
              <a:buSzPct val="85000"/>
              <a:buFont typeface="Wingdings" pitchFamily="2" charset="2"/>
              <a:buNone/>
              <a:defRPr/>
            </a:pPr>
            <a:r>
              <a:rPr lang="ko-KR" altLang="en-US" sz="1100" b="1" kern="0">
                <a:solidFill>
                  <a:srgbClr val="00338D"/>
                </a:solidFill>
                <a:latin typeface="Arial" panose="020B0604020202020204" pitchFamily="34" charset="0"/>
                <a:ea typeface="맑은 고딕" panose="020B0503020000020004" pitchFamily="50" charset="-127"/>
                <a:cs typeface="Arial" panose="020B0604020202020204" pitchFamily="34" charset="0"/>
              </a:rPr>
              <a:t>유사거래 비교법</a:t>
            </a:r>
            <a:r>
              <a:rPr lang="en-US" altLang="ko-KR" sz="1100" b="1" kern="0">
                <a:solidFill>
                  <a:srgbClr val="00338D"/>
                </a:solidFill>
                <a:latin typeface="Arial" panose="020B0604020202020204" pitchFamily="34" charset="0"/>
                <a:ea typeface="맑은 고딕" panose="020B0503020000020004" pitchFamily="50" charset="-127"/>
                <a:cs typeface="Arial" panose="020B0604020202020204" pitchFamily="34" charset="0"/>
              </a:rPr>
              <a:t>(Guideline Transaction Method)</a:t>
            </a:r>
          </a:p>
        </p:txBody>
      </p:sp>
      <p:sp>
        <p:nvSpPr>
          <p:cNvPr id="40" name="제목 2">
            <a:extLst>
              <a:ext uri="{FF2B5EF4-FFF2-40B4-BE49-F238E27FC236}">
                <a16:creationId xmlns:a16="http://schemas.microsoft.com/office/drawing/2014/main" id="{36ACA690-6F88-4C7C-9B9D-9BE7C9E86B5F}"/>
              </a:ext>
            </a:extLst>
          </p:cNvPr>
          <p:cNvSpPr txBox="1">
            <a:spLocks/>
          </p:cNvSpPr>
          <p:nvPr/>
        </p:nvSpPr>
        <p:spPr>
          <a:xfrm>
            <a:off x="399665" y="227197"/>
            <a:ext cx="8591450" cy="273424"/>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2500" b="1">
                <a:solidFill>
                  <a:srgbClr val="00338D"/>
                </a:solidFill>
                <a:latin typeface="KPMG Extralight" panose="020B0303030202040204" pitchFamily="34" charset="0"/>
              </a:rPr>
              <a:t>Appendices</a:t>
            </a:r>
          </a:p>
        </p:txBody>
      </p:sp>
      <p:sp>
        <p:nvSpPr>
          <p:cNvPr id="39" name="직사각형 38">
            <a:extLst>
              <a:ext uri="{FF2B5EF4-FFF2-40B4-BE49-F238E27FC236}">
                <a16:creationId xmlns:a16="http://schemas.microsoft.com/office/drawing/2014/main" id="{33FBAE91-7582-4AF5-81E9-0B592D49E687}"/>
              </a:ext>
            </a:extLst>
          </p:cNvPr>
          <p:cNvSpPr/>
          <p:nvPr/>
        </p:nvSpPr>
        <p:spPr>
          <a:xfrm>
            <a:off x="550783" y="1100504"/>
            <a:ext cx="8787950" cy="4925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just">
              <a:lnSpc>
                <a:spcPct val="110000"/>
              </a:lnSpc>
              <a:buClr>
                <a:schemeClr val="tx2"/>
              </a:buClr>
            </a:pPr>
            <a:r>
              <a:rPr lang="ko-KR" altLang="en-US" sz="1200" b="1" dirty="0">
                <a:solidFill>
                  <a:schemeClr val="tx1"/>
                </a:solidFill>
                <a:latin typeface="Arial" panose="020B0604020202020204" pitchFamily="34" charset="0"/>
                <a:sym typeface="Wingdings" pitchFamily="2" charset="2"/>
              </a:rPr>
              <a:t>가치평가를 위해 적용한 유사상장회사 비교법</a:t>
            </a:r>
            <a:r>
              <a:rPr lang="en-US" altLang="ko-KR" sz="1200" b="1" dirty="0">
                <a:solidFill>
                  <a:schemeClr val="tx1"/>
                </a:solidFill>
                <a:latin typeface="Arial" panose="020B0604020202020204" pitchFamily="34" charset="0"/>
                <a:sym typeface="Wingdings" pitchFamily="2" charset="2"/>
              </a:rPr>
              <a:t>(GPCM)</a:t>
            </a:r>
            <a:r>
              <a:rPr lang="ko-KR" altLang="en-US" sz="1200" b="1" dirty="0">
                <a:solidFill>
                  <a:schemeClr val="tx1"/>
                </a:solidFill>
                <a:latin typeface="Arial" panose="020B0604020202020204" pitchFamily="34" charset="0"/>
                <a:sym typeface="Wingdings" pitchFamily="2" charset="2"/>
              </a:rPr>
              <a:t>과 유사거래 비교법</a:t>
            </a:r>
            <a:r>
              <a:rPr lang="en-US" altLang="ko-KR" sz="1200" b="1" dirty="0">
                <a:solidFill>
                  <a:schemeClr val="tx1"/>
                </a:solidFill>
                <a:latin typeface="Arial" panose="020B0604020202020204" pitchFamily="34" charset="0"/>
                <a:sym typeface="Wingdings" pitchFamily="2" charset="2"/>
              </a:rPr>
              <a:t>(GTM) </a:t>
            </a:r>
            <a:r>
              <a:rPr lang="ko-KR" altLang="en-US" sz="1200" b="1" dirty="0">
                <a:solidFill>
                  <a:schemeClr val="tx1"/>
                </a:solidFill>
                <a:latin typeface="Arial" panose="020B0604020202020204" pitchFamily="34" charset="0"/>
                <a:sym typeface="Wingdings" pitchFamily="2" charset="2"/>
              </a:rPr>
              <a:t>방법론에 대한 설명은 다음과 같음</a:t>
            </a:r>
            <a:endParaRPr lang="en-US" altLang="ko-KR" sz="1200" b="1" dirty="0">
              <a:solidFill>
                <a:schemeClr val="tx1"/>
              </a:solidFill>
              <a:latin typeface="Arial" panose="020B0604020202020204" pitchFamily="34" charset="0"/>
              <a:sym typeface="Wingdings" pitchFamily="2" charset="2"/>
            </a:endParaRPr>
          </a:p>
        </p:txBody>
      </p:sp>
    </p:spTree>
    <p:extLst>
      <p:ext uri="{BB962C8B-B14F-4D97-AF65-F5344CB8AC3E}">
        <p14:creationId xmlns:p14="http://schemas.microsoft.com/office/powerpoint/2010/main" val="424301381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제목 3">
            <a:extLst>
              <a:ext uri="{FF2B5EF4-FFF2-40B4-BE49-F238E27FC236}">
                <a16:creationId xmlns:a16="http://schemas.microsoft.com/office/drawing/2014/main" id="{C9C702E1-3F81-4806-9826-C22806F8E5F9}"/>
              </a:ext>
            </a:extLst>
          </p:cNvPr>
          <p:cNvSpPr txBox="1">
            <a:spLocks/>
          </p:cNvSpPr>
          <p:nvPr/>
        </p:nvSpPr>
        <p:spPr>
          <a:xfrm>
            <a:off x="1728002" y="745828"/>
            <a:ext cx="3749742" cy="771672"/>
          </a:xfrm>
          <a:prstGeom prst="rect">
            <a:avLst/>
          </a:prstGeom>
        </p:spPr>
        <p:txBody>
          <a:bodyPr vert="horz" lIns="90000" tIns="0" rIns="0" bIns="0" rtlCol="0" anchor="t" anchorCtr="0">
            <a:noAutofit/>
          </a:bodyPr>
          <a:lstStyle>
            <a:lvl1pPr marL="0" algn="l" defTabSz="895327" rtl="0" eaLnBrk="1" latinLnBrk="1" hangingPunct="1">
              <a:lnSpc>
                <a:spcPct val="100000"/>
              </a:lnSpc>
              <a:spcBef>
                <a:spcPct val="0"/>
              </a:spcBef>
              <a:buNone/>
              <a:defRPr lang="ko-KR" altLang="en-US" sz="4700" b="0" i="0" kern="0" dirty="0">
                <a:solidFill>
                  <a:schemeClr val="accent1"/>
                </a:solidFill>
                <a:latin typeface="KPMG Extralight"/>
                <a:ea typeface="+mn-ea"/>
                <a:cs typeface="KPMG Extralight"/>
              </a:defRPr>
            </a:lvl1pPr>
          </a:lstStyle>
          <a:p>
            <a:pPr defTabSz="895317">
              <a:defRPr/>
            </a:pPr>
            <a:r>
              <a:rPr lang="en-US" altLang="ko-KR" sz="4800">
                <a:solidFill>
                  <a:srgbClr val="00338D"/>
                </a:solidFill>
              </a:rPr>
              <a:t>Contacts</a:t>
            </a:r>
            <a:br>
              <a:rPr lang="en-US" altLang="ko-KR" sz="4800">
                <a:solidFill>
                  <a:srgbClr val="00338D"/>
                </a:solidFill>
              </a:rPr>
            </a:br>
            <a:br>
              <a:rPr lang="en-US" altLang="ko-KR" sz="2000">
                <a:solidFill>
                  <a:srgbClr val="00338D"/>
                </a:solidFill>
              </a:rPr>
            </a:br>
            <a:endParaRPr lang="en-US" altLang="en-US">
              <a:solidFill>
                <a:srgbClr val="0091DA"/>
              </a:solidFill>
            </a:endParaRPr>
          </a:p>
        </p:txBody>
      </p:sp>
      <p:sp>
        <p:nvSpPr>
          <p:cNvPr id="21" name="Text Placeholder 28">
            <a:extLst>
              <a:ext uri="{FF2B5EF4-FFF2-40B4-BE49-F238E27FC236}">
                <a16:creationId xmlns:a16="http://schemas.microsoft.com/office/drawing/2014/main" id="{EF148182-9877-47D4-A828-17085327FC89}"/>
              </a:ext>
            </a:extLst>
          </p:cNvPr>
          <p:cNvSpPr txBox="1">
            <a:spLocks/>
          </p:cNvSpPr>
          <p:nvPr>
            <p:custDataLst>
              <p:tags r:id="rId1"/>
            </p:custDataLst>
          </p:nvPr>
        </p:nvSpPr>
        <p:spPr>
          <a:xfrm>
            <a:off x="1728002" y="5112002"/>
            <a:ext cx="7375525" cy="554037"/>
          </a:xfrm>
          <a:prstGeom prst="rect">
            <a:avLst/>
          </a:prstGeom>
        </p:spPr>
        <p:txBody>
          <a:bodyPr/>
          <a:lstStyle>
            <a:lvl1pPr marL="0" indent="0" algn="l" defTabSz="914400" rtl="0" eaLnBrk="1" latinLnBrk="1" hangingPunct="1">
              <a:lnSpc>
                <a:spcPct val="100000"/>
              </a:lnSpc>
              <a:spcBef>
                <a:spcPts val="0"/>
              </a:spcBef>
              <a:spcAft>
                <a:spcPts val="600"/>
              </a:spcAft>
              <a:buFontTx/>
              <a:buNone/>
              <a:defRPr sz="900" b="1" kern="1200">
                <a:solidFill>
                  <a:schemeClr val="tx2"/>
                </a:solidFill>
                <a:latin typeface="+mn-lt"/>
                <a:ea typeface="+mn-ea"/>
                <a:cs typeface="+mn-cs"/>
              </a:defRPr>
            </a:lvl1pPr>
            <a:lvl2pPr marL="0" indent="0" algn="l" defTabSz="914400" rtl="0" eaLnBrk="1" latinLnBrk="1" hangingPunct="1">
              <a:lnSpc>
                <a:spcPct val="100000"/>
              </a:lnSpc>
              <a:spcBef>
                <a:spcPts val="0"/>
              </a:spcBef>
              <a:spcAft>
                <a:spcPts val="600"/>
              </a:spcAft>
              <a:buFontTx/>
              <a:buNone/>
              <a:defRPr sz="900" kern="1200">
                <a:solidFill>
                  <a:schemeClr val="tx2"/>
                </a:solidFill>
                <a:latin typeface="+mn-lt"/>
                <a:ea typeface="+mn-ea"/>
                <a:cs typeface="+mn-cs"/>
              </a:defRPr>
            </a:lvl2pPr>
            <a:lvl3pPr marL="216000" indent="-2160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3pPr>
            <a:lvl4pPr marL="360000" indent="-1440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4pPr>
            <a:lvl5pPr marL="576000" indent="-2160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baseline="0">
                <a:solidFill>
                  <a:schemeClr val="tx2"/>
                </a:solidFill>
                <a:latin typeface="+mn-lt"/>
                <a:ea typeface="+mn-ea"/>
                <a:cs typeface="+mn-cs"/>
              </a:defRPr>
            </a:lvl5pPr>
            <a:lvl6pPr marL="1098000" indent="-2304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6pPr>
            <a:lvl7pPr marL="1371600" indent="-2844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7pPr>
            <a:lvl8pPr marL="1645200" indent="-2286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en-US" altLang="ko-KR" b="1" kern="0">
                <a:latin typeface="맑은 고딕" panose="020B0503020000020004" pitchFamily="50" charset="-127"/>
                <a:ea typeface="맑은 고딕" panose="020B0503020000020004" pitchFamily="50" charset="-127"/>
                <a:cs typeface="Univers for KPMG Light" panose="020B0403020202020204" pitchFamily="34" charset="0"/>
              </a:rPr>
              <a:t>© 2022 KPMG Samjong Accounting Corp., the Korean member firm of the KPMG network of independent member firms affiliated with KPMG International Cooperative (“KPMG International”), a Swiss entity. All rights reserved. Printed in Korea.</a:t>
            </a:r>
          </a:p>
        </p:txBody>
      </p:sp>
      <p:pic>
        <p:nvPicPr>
          <p:cNvPr id="22" name="Picture 12">
            <a:extLst>
              <a:ext uri="{FF2B5EF4-FFF2-40B4-BE49-F238E27FC236}">
                <a16:creationId xmlns:a16="http://schemas.microsoft.com/office/drawing/2014/main" id="{F5D0BA04-F7DB-4B0C-8FF6-52539FE8427F}"/>
              </a:ext>
            </a:extLst>
          </p:cNvPr>
          <p:cNvPicPr>
            <a:picLocks noChangeAspect="1" noChangeArrowheads="1"/>
          </p:cNvPicPr>
          <p:nvPr/>
        </p:nvPicPr>
        <p:blipFill>
          <a:blip r:embed="rId4" cstate="email">
            <a:extLst>
              <a:ext uri="{28A0092B-C50C-407E-A947-70E740481C1C}">
                <a14:useLocalDpi xmlns:a14="http://schemas.microsoft.com/office/drawing/2010/main"/>
              </a:ext>
            </a:extLst>
          </a:blip>
          <a:stretch>
            <a:fillRect/>
          </a:stretch>
        </p:blipFill>
        <p:spPr bwMode="auto">
          <a:xfrm>
            <a:off x="1800769" y="3467783"/>
            <a:ext cx="2341068" cy="360000"/>
          </a:xfrm>
          <a:prstGeom prst="rect">
            <a:avLst/>
          </a:prstGeom>
          <a:noFill/>
          <a:ln w="9525">
            <a:noFill/>
            <a:miter lim="800000"/>
            <a:headEnd/>
            <a:tailEnd/>
          </a:ln>
        </p:spPr>
      </p:pic>
      <p:pic>
        <p:nvPicPr>
          <p:cNvPr id="23" name="Picture 13">
            <a:extLst>
              <a:ext uri="{FF2B5EF4-FFF2-40B4-BE49-F238E27FC236}">
                <a16:creationId xmlns:a16="http://schemas.microsoft.com/office/drawing/2014/main" id="{BBFB4E36-C00C-4357-BC38-DBA5C15F3C02}"/>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830395" y="3471333"/>
            <a:ext cx="1113206" cy="353097"/>
          </a:xfrm>
          <a:prstGeom prst="rect">
            <a:avLst/>
          </a:prstGeom>
        </p:spPr>
      </p:pic>
      <p:sp>
        <p:nvSpPr>
          <p:cNvPr id="24" name="Text Placeholder 29">
            <a:extLst>
              <a:ext uri="{FF2B5EF4-FFF2-40B4-BE49-F238E27FC236}">
                <a16:creationId xmlns:a16="http://schemas.microsoft.com/office/drawing/2014/main" id="{A48A435B-8394-4D21-BC16-E77AFC85B062}"/>
              </a:ext>
            </a:extLst>
          </p:cNvPr>
          <p:cNvSpPr txBox="1">
            <a:spLocks/>
          </p:cNvSpPr>
          <p:nvPr/>
        </p:nvSpPr>
        <p:spPr>
          <a:xfrm>
            <a:off x="1728002" y="5690659"/>
            <a:ext cx="7375525" cy="119064"/>
          </a:xfrm>
          <a:prstGeom prst="rect">
            <a:avLst/>
          </a:prstGeom>
        </p:spPr>
        <p:txBody>
          <a:bodyPr/>
          <a:lstStyle>
            <a:lvl1pPr marL="0" indent="0" algn="l" defTabSz="914400" rtl="0" eaLnBrk="1" latinLnBrk="1" hangingPunct="1">
              <a:lnSpc>
                <a:spcPct val="100000"/>
              </a:lnSpc>
              <a:spcBef>
                <a:spcPts val="0"/>
              </a:spcBef>
              <a:spcAft>
                <a:spcPts val="600"/>
              </a:spcAft>
              <a:buFontTx/>
              <a:buNone/>
              <a:defRPr sz="900" b="1" kern="1200">
                <a:solidFill>
                  <a:schemeClr val="tx2"/>
                </a:solidFill>
                <a:latin typeface="+mn-lt"/>
                <a:ea typeface="+mn-ea"/>
                <a:cs typeface="+mn-cs"/>
              </a:defRPr>
            </a:lvl1pPr>
            <a:lvl2pPr marL="0" indent="0" algn="l" defTabSz="914400" rtl="0" eaLnBrk="1" latinLnBrk="1" hangingPunct="1">
              <a:lnSpc>
                <a:spcPct val="100000"/>
              </a:lnSpc>
              <a:spcBef>
                <a:spcPts val="0"/>
              </a:spcBef>
              <a:spcAft>
                <a:spcPts val="600"/>
              </a:spcAft>
              <a:buFontTx/>
              <a:buNone/>
              <a:defRPr sz="900" kern="1200">
                <a:solidFill>
                  <a:schemeClr val="tx2"/>
                </a:solidFill>
                <a:latin typeface="+mn-lt"/>
                <a:ea typeface="+mn-ea"/>
                <a:cs typeface="+mn-cs"/>
              </a:defRPr>
            </a:lvl2pPr>
            <a:lvl3pPr marL="216000" indent="-2160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3pPr>
            <a:lvl4pPr marL="360000" indent="-1440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4pPr>
            <a:lvl5pPr marL="576000" indent="-2160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baseline="0">
                <a:solidFill>
                  <a:schemeClr val="tx2"/>
                </a:solidFill>
                <a:latin typeface="+mn-lt"/>
                <a:ea typeface="+mn-ea"/>
                <a:cs typeface="+mn-cs"/>
              </a:defRPr>
            </a:lvl5pPr>
            <a:lvl6pPr marL="1098000" indent="-2304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6pPr>
            <a:lvl7pPr marL="1371600" indent="-2844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7pPr>
            <a:lvl8pPr marL="1645200" indent="-2286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ltLang="ko-KR">
                <a:latin typeface="맑은 고딕" panose="020B0503020000020004" pitchFamily="50" charset="-127"/>
                <a:ea typeface="맑은 고딕" panose="020B0503020000020004" pitchFamily="50" charset="-127"/>
              </a:rPr>
              <a:t>The KPMG name and logo are registered trademarks or trademarks of KPMG International. </a:t>
            </a:r>
          </a:p>
        </p:txBody>
      </p:sp>
      <p:sp>
        <p:nvSpPr>
          <p:cNvPr id="25" name="Text Placeholder 39">
            <a:extLst>
              <a:ext uri="{FF2B5EF4-FFF2-40B4-BE49-F238E27FC236}">
                <a16:creationId xmlns:a16="http://schemas.microsoft.com/office/drawing/2014/main" id="{4F6AF500-910D-4276-83AE-B1E828DCBAC9}"/>
              </a:ext>
            </a:extLst>
          </p:cNvPr>
          <p:cNvSpPr txBox="1">
            <a:spLocks/>
          </p:cNvSpPr>
          <p:nvPr/>
        </p:nvSpPr>
        <p:spPr>
          <a:xfrm>
            <a:off x="1728002" y="4313241"/>
            <a:ext cx="7375525" cy="554037"/>
          </a:xfrm>
          <a:prstGeom prst="rect">
            <a:avLst/>
          </a:prstGeom>
        </p:spPr>
        <p:txBody>
          <a:bodyPr/>
          <a:lstStyle>
            <a:lvl1pPr marL="0" indent="0" algn="l" defTabSz="914400" rtl="0" eaLnBrk="1" latinLnBrk="1" hangingPunct="1">
              <a:lnSpc>
                <a:spcPct val="100000"/>
              </a:lnSpc>
              <a:spcBef>
                <a:spcPts val="0"/>
              </a:spcBef>
              <a:spcAft>
                <a:spcPts val="600"/>
              </a:spcAft>
              <a:buFontTx/>
              <a:buNone/>
              <a:defRPr sz="900" b="1" kern="1200">
                <a:solidFill>
                  <a:schemeClr val="tx2"/>
                </a:solidFill>
                <a:latin typeface="+mn-lt"/>
                <a:ea typeface="+mn-ea"/>
                <a:cs typeface="+mn-cs"/>
              </a:defRPr>
            </a:lvl1pPr>
            <a:lvl2pPr marL="0" indent="0" algn="l" defTabSz="914400" rtl="0" eaLnBrk="1" latinLnBrk="1" hangingPunct="1">
              <a:lnSpc>
                <a:spcPct val="100000"/>
              </a:lnSpc>
              <a:spcBef>
                <a:spcPts val="0"/>
              </a:spcBef>
              <a:spcAft>
                <a:spcPts val="600"/>
              </a:spcAft>
              <a:buFontTx/>
              <a:buNone/>
              <a:defRPr sz="900" kern="1200">
                <a:solidFill>
                  <a:schemeClr val="tx2"/>
                </a:solidFill>
                <a:latin typeface="+mn-lt"/>
                <a:ea typeface="+mn-ea"/>
                <a:cs typeface="+mn-cs"/>
              </a:defRPr>
            </a:lvl2pPr>
            <a:lvl3pPr marL="216000" indent="-2160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3pPr>
            <a:lvl4pPr marL="360000" indent="-1440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4pPr>
            <a:lvl5pPr marL="576000" indent="-2160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baseline="0">
                <a:solidFill>
                  <a:schemeClr val="tx2"/>
                </a:solidFill>
                <a:latin typeface="+mn-lt"/>
                <a:ea typeface="+mn-ea"/>
                <a:cs typeface="+mn-cs"/>
              </a:defRPr>
            </a:lvl5pPr>
            <a:lvl6pPr marL="1098000" indent="-2304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6pPr>
            <a:lvl7pPr marL="1371600" indent="-2844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7pPr>
            <a:lvl8pPr marL="1645200" indent="-2286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ltLang="ko-KR">
                <a:latin typeface="맑은 고딕" panose="020B0503020000020004" pitchFamily="50" charset="-127"/>
                <a:ea typeface="맑은 고딕" panose="020B0503020000020004" pitchFamily="50" charset="-127"/>
              </a:rPr>
              <a:t>The information contained herein is of a general nature and is not intended to address the circumstances of any particular individual or entity. Although we endeavor to provide accurate and timely information, there can be no guarantee that such information is accurate as of the date it is received or that it will continue to be accurate in the future. No one should act on such information without appropriate professional advice after a thorough examination of the particular situation.</a:t>
            </a:r>
          </a:p>
        </p:txBody>
      </p:sp>
      <p:sp>
        <p:nvSpPr>
          <p:cNvPr id="26" name="Text Placeholder 45">
            <a:extLst>
              <a:ext uri="{FF2B5EF4-FFF2-40B4-BE49-F238E27FC236}">
                <a16:creationId xmlns:a16="http://schemas.microsoft.com/office/drawing/2014/main" id="{E37A4304-0FF9-48A6-A453-2EB1ECAB46CC}"/>
              </a:ext>
            </a:extLst>
          </p:cNvPr>
          <p:cNvSpPr txBox="1">
            <a:spLocks/>
          </p:cNvSpPr>
          <p:nvPr/>
        </p:nvSpPr>
        <p:spPr>
          <a:xfrm>
            <a:off x="1728000" y="3948112"/>
            <a:ext cx="2052000" cy="119064"/>
          </a:xfrm>
          <a:prstGeom prst="rect">
            <a:avLst/>
          </a:prstGeom>
        </p:spPr>
        <p:txBody>
          <a:bodyPr/>
          <a:lstStyle>
            <a:lvl1pPr marL="0" indent="0" algn="l" defTabSz="914400" rtl="0" eaLnBrk="1" latinLnBrk="1" hangingPunct="1">
              <a:lnSpc>
                <a:spcPct val="100000"/>
              </a:lnSpc>
              <a:spcBef>
                <a:spcPts val="0"/>
              </a:spcBef>
              <a:spcAft>
                <a:spcPts val="600"/>
              </a:spcAft>
              <a:buFontTx/>
              <a:buNone/>
              <a:defRPr sz="900" b="1" kern="1200">
                <a:solidFill>
                  <a:schemeClr val="tx2"/>
                </a:solidFill>
                <a:latin typeface="+mn-lt"/>
                <a:ea typeface="+mn-ea"/>
                <a:cs typeface="+mn-cs"/>
              </a:defRPr>
            </a:lvl1pPr>
            <a:lvl2pPr marL="0" indent="0" algn="l" defTabSz="914400" rtl="0" eaLnBrk="1" latinLnBrk="1" hangingPunct="1">
              <a:lnSpc>
                <a:spcPct val="100000"/>
              </a:lnSpc>
              <a:spcBef>
                <a:spcPts val="0"/>
              </a:spcBef>
              <a:spcAft>
                <a:spcPts val="600"/>
              </a:spcAft>
              <a:buFontTx/>
              <a:buNone/>
              <a:defRPr sz="900" kern="1200">
                <a:solidFill>
                  <a:schemeClr val="tx2"/>
                </a:solidFill>
                <a:latin typeface="+mn-lt"/>
                <a:ea typeface="+mn-ea"/>
                <a:cs typeface="+mn-cs"/>
              </a:defRPr>
            </a:lvl2pPr>
            <a:lvl3pPr marL="216000" indent="-2160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3pPr>
            <a:lvl4pPr marL="360000" indent="-1440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4pPr>
            <a:lvl5pPr marL="576000" indent="-2160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baseline="0">
                <a:solidFill>
                  <a:schemeClr val="tx2"/>
                </a:solidFill>
                <a:latin typeface="+mn-lt"/>
                <a:ea typeface="+mn-ea"/>
                <a:cs typeface="+mn-cs"/>
              </a:defRPr>
            </a:lvl5pPr>
            <a:lvl6pPr marL="1098000" indent="-2304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6pPr>
            <a:lvl7pPr marL="1371600" indent="-2844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7pPr>
            <a:lvl8pPr marL="1645200" indent="-2286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latin typeface="맑은 고딕" panose="020B0503020000020004" pitchFamily="50" charset="-127"/>
                <a:ea typeface="맑은 고딕" panose="020B0503020000020004" pitchFamily="50" charset="-127"/>
              </a:rPr>
              <a:t>kpmg.com/socialmedia</a:t>
            </a:r>
          </a:p>
        </p:txBody>
      </p:sp>
      <p:sp>
        <p:nvSpPr>
          <p:cNvPr id="27" name="Text Placeholder 46">
            <a:extLst>
              <a:ext uri="{FF2B5EF4-FFF2-40B4-BE49-F238E27FC236}">
                <a16:creationId xmlns:a16="http://schemas.microsoft.com/office/drawing/2014/main" id="{2C3F878B-7309-4A7E-8AE9-C7DCCD4C336D}"/>
              </a:ext>
            </a:extLst>
          </p:cNvPr>
          <p:cNvSpPr txBox="1">
            <a:spLocks/>
          </p:cNvSpPr>
          <p:nvPr/>
        </p:nvSpPr>
        <p:spPr>
          <a:xfrm>
            <a:off x="4775338" y="3948112"/>
            <a:ext cx="2052000" cy="119064"/>
          </a:xfrm>
          <a:prstGeom prst="rect">
            <a:avLst/>
          </a:prstGeom>
        </p:spPr>
        <p:txBody>
          <a:bodyPr/>
          <a:lstStyle>
            <a:lvl1pPr marL="0" indent="0" algn="l" defTabSz="914400" rtl="0" eaLnBrk="1" latinLnBrk="1" hangingPunct="1">
              <a:lnSpc>
                <a:spcPct val="100000"/>
              </a:lnSpc>
              <a:spcBef>
                <a:spcPts val="0"/>
              </a:spcBef>
              <a:spcAft>
                <a:spcPts val="600"/>
              </a:spcAft>
              <a:buFontTx/>
              <a:buNone/>
              <a:defRPr sz="900" b="1" kern="1200">
                <a:solidFill>
                  <a:schemeClr val="tx2"/>
                </a:solidFill>
                <a:latin typeface="+mn-lt"/>
                <a:ea typeface="+mn-ea"/>
                <a:cs typeface="+mn-cs"/>
              </a:defRPr>
            </a:lvl1pPr>
            <a:lvl2pPr marL="0" indent="0" algn="l" defTabSz="914400" rtl="0" eaLnBrk="1" latinLnBrk="1" hangingPunct="1">
              <a:lnSpc>
                <a:spcPct val="100000"/>
              </a:lnSpc>
              <a:spcBef>
                <a:spcPts val="0"/>
              </a:spcBef>
              <a:spcAft>
                <a:spcPts val="600"/>
              </a:spcAft>
              <a:buFontTx/>
              <a:buNone/>
              <a:defRPr sz="900" kern="1200">
                <a:solidFill>
                  <a:schemeClr val="tx2"/>
                </a:solidFill>
                <a:latin typeface="+mn-lt"/>
                <a:ea typeface="+mn-ea"/>
                <a:cs typeface="+mn-cs"/>
              </a:defRPr>
            </a:lvl2pPr>
            <a:lvl3pPr marL="216000" indent="-2160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3pPr>
            <a:lvl4pPr marL="360000" indent="-1440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4pPr>
            <a:lvl5pPr marL="576000" indent="-2160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baseline="0">
                <a:solidFill>
                  <a:schemeClr val="tx2"/>
                </a:solidFill>
                <a:latin typeface="+mn-lt"/>
                <a:ea typeface="+mn-ea"/>
                <a:cs typeface="+mn-cs"/>
              </a:defRPr>
            </a:lvl5pPr>
            <a:lvl6pPr marL="1098000" indent="-2304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6pPr>
            <a:lvl7pPr marL="1371600" indent="-2844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7pPr>
            <a:lvl8pPr marL="1645200" indent="-2286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latin typeface="맑은 고딕" panose="020B0503020000020004" pitchFamily="50" charset="-127"/>
                <a:ea typeface="맑은 고딕" panose="020B0503020000020004" pitchFamily="50" charset="-127"/>
              </a:rPr>
              <a:t>kpmg.com/app</a:t>
            </a:r>
          </a:p>
        </p:txBody>
      </p:sp>
    </p:spTree>
    <p:extLst>
      <p:ext uri="{BB962C8B-B14F-4D97-AF65-F5344CB8AC3E}">
        <p14:creationId xmlns:p14="http://schemas.microsoft.com/office/powerpoint/2010/main" val="17058302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Group 3">
            <a:extLst>
              <a:ext uri="{FF2B5EF4-FFF2-40B4-BE49-F238E27FC236}">
                <a16:creationId xmlns:a16="http://schemas.microsoft.com/office/drawing/2014/main" id="{1467BF33-DF8B-4824-9975-24B655697CEA}"/>
              </a:ext>
            </a:extLst>
          </p:cNvPr>
          <p:cNvGraphicFramePr>
            <a:graphicFrameLocks noGrp="1"/>
          </p:cNvGraphicFramePr>
          <p:nvPr>
            <p:extLst>
              <p:ext uri="{D42A27DB-BD31-4B8C-83A1-F6EECF244321}">
                <p14:modId xmlns:p14="http://schemas.microsoft.com/office/powerpoint/2010/main" val="1008127348"/>
              </p:ext>
            </p:extLst>
          </p:nvPr>
        </p:nvGraphicFramePr>
        <p:xfrm>
          <a:off x="468001" y="1191601"/>
          <a:ext cx="9038334" cy="4982696"/>
        </p:xfrm>
        <a:graphic>
          <a:graphicData uri="http://schemas.openxmlformats.org/drawingml/2006/table">
            <a:tbl>
              <a:tblPr/>
              <a:tblGrid>
                <a:gridCol w="1557064">
                  <a:extLst>
                    <a:ext uri="{9D8B030D-6E8A-4147-A177-3AD203B41FA5}">
                      <a16:colId xmlns:a16="http://schemas.microsoft.com/office/drawing/2014/main" val="20000"/>
                    </a:ext>
                  </a:extLst>
                </a:gridCol>
                <a:gridCol w="7481270">
                  <a:extLst>
                    <a:ext uri="{9D8B030D-6E8A-4147-A177-3AD203B41FA5}">
                      <a16:colId xmlns:a16="http://schemas.microsoft.com/office/drawing/2014/main" val="20001"/>
                    </a:ext>
                  </a:extLst>
                </a:gridCol>
              </a:tblGrid>
              <a:tr h="271756">
                <a:tc>
                  <a:txBody>
                    <a:bodyPr/>
                    <a:lstStyle/>
                    <a:p>
                      <a:pPr marL="0" marR="0" lvl="0" indent="0" algn="l" defTabSz="762000" rtl="0" eaLnBrk="1" fontAlgn="base" latinLnBrk="0" hangingPunct="1">
                        <a:lnSpc>
                          <a:spcPct val="100000"/>
                        </a:lnSpc>
                        <a:spcBef>
                          <a:spcPts val="600"/>
                        </a:spcBef>
                        <a:spcAft>
                          <a:spcPct val="0"/>
                        </a:spcAft>
                        <a:buClrTx/>
                        <a:buSzTx/>
                        <a:buFontTx/>
                        <a:buNone/>
                        <a:tabLst/>
                      </a:pPr>
                      <a:r>
                        <a:rPr lang="en-US" altLang="ko-KR" sz="1000" b="1" i="0" u="none" strike="noStrike" kern="1200">
                          <a:solidFill>
                            <a:schemeClr val="bg1"/>
                          </a:solidFill>
                          <a:effectLst/>
                          <a:latin typeface="Arial" panose="020B0604020202020204" pitchFamily="34" charset="0"/>
                          <a:ea typeface="+mn-ea"/>
                          <a:cs typeface="Arial" panose="020B0604020202020204" pitchFamily="34" charset="0"/>
                        </a:rPr>
                        <a:t>Topic</a:t>
                      </a:r>
                      <a:endParaRPr kumimoji="0" lang="en-US" altLang="ko-KR" sz="1000" b="1" i="0" u="none" strike="noStrike" kern="1200" cap="none" spc="0" normalizeH="0" baseline="0">
                        <a:ln>
                          <a:noFill/>
                        </a:ln>
                        <a:solidFill>
                          <a:schemeClr val="bg1"/>
                        </a:solidFill>
                        <a:effectLst/>
                        <a:uLnTx/>
                        <a:uFillTx/>
                        <a:latin typeface="Arial" panose="020B0604020202020204" pitchFamily="34" charset="0"/>
                        <a:ea typeface="+mj-ea"/>
                        <a:cs typeface="Arial" panose="020B0604020202020204" pitchFamily="34" charset="0"/>
                      </a:endParaRP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00338D"/>
                    </a:solidFill>
                  </a:tcPr>
                </a:tc>
                <a:tc>
                  <a:txBody>
                    <a:bodyPr/>
                    <a:lstStyle/>
                    <a:p>
                      <a:pPr marL="0" marR="0" lvl="4" indent="0" algn="l" defTabSz="914400" rtl="0" eaLnBrk="1" fontAlgn="auto" latinLnBrk="0" hangingPunct="1">
                        <a:lnSpc>
                          <a:spcPct val="100000"/>
                        </a:lnSpc>
                        <a:spcBef>
                          <a:spcPts val="600"/>
                        </a:spcBef>
                        <a:spcAft>
                          <a:spcPts val="0"/>
                        </a:spcAft>
                        <a:buClr>
                          <a:srgbClr val="97989A"/>
                        </a:buClr>
                        <a:buSzTx/>
                        <a:buFont typeface="Arial" pitchFamily="34" charset="0"/>
                        <a:buNone/>
                        <a:tabLst/>
                        <a:defRPr/>
                      </a:pPr>
                      <a:r>
                        <a:rPr kumimoji="0" lang="en-US" altLang="ko-KR" sz="1000" b="1" i="0" u="none" strike="noStrike" kern="1200" cap="none" spc="0" normalizeH="0" baseline="0" dirty="0">
                          <a:ln>
                            <a:noFill/>
                          </a:ln>
                          <a:solidFill>
                            <a:schemeClr val="bg1"/>
                          </a:solidFill>
                          <a:effectLst/>
                          <a:uLnTx/>
                          <a:uFillTx/>
                          <a:latin typeface="Arial" panose="020B0604020202020204" pitchFamily="34" charset="0"/>
                          <a:ea typeface="+mj-ea"/>
                          <a:cs typeface="Arial" panose="020B0604020202020204" pitchFamily="34" charset="0"/>
                        </a:rPr>
                        <a:t>Details</a:t>
                      </a: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00338D"/>
                    </a:solidFill>
                  </a:tcPr>
                </a:tc>
                <a:extLst>
                  <a:ext uri="{0D108BD9-81ED-4DB2-BD59-A6C34878D82A}">
                    <a16:rowId xmlns:a16="http://schemas.microsoft.com/office/drawing/2014/main" val="10000"/>
                  </a:ext>
                </a:extLst>
              </a:tr>
              <a:tr h="4710940">
                <a:tc>
                  <a:txBody>
                    <a:bodyPr/>
                    <a:lstStyle/>
                    <a:p>
                      <a:pPr marL="0" marR="0" lvl="0" indent="0" algn="l" defTabSz="762000" rtl="0" eaLnBrk="1" fontAlgn="base" latinLnBrk="0" hangingPunct="1">
                        <a:lnSpc>
                          <a:spcPct val="100000"/>
                        </a:lnSpc>
                        <a:spcBef>
                          <a:spcPts val="600"/>
                        </a:spcBef>
                        <a:spcAft>
                          <a:spcPct val="0"/>
                        </a:spcAft>
                        <a:buClrTx/>
                        <a:buSzTx/>
                        <a:buFontTx/>
                        <a:buNone/>
                        <a:tabLst/>
                        <a:defRPr/>
                      </a:pPr>
                      <a:r>
                        <a:rPr kumimoji="0" lang="en-US" altLang="ko-KR" sz="1000" b="1" i="0"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DCF Results</a:t>
                      </a: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171450" marR="0" lvl="0" indent="-17145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Char char="§"/>
                        <a:tabLst/>
                        <a:defRPr/>
                      </a:pPr>
                      <a:r>
                        <a:rPr kumimoji="0" lang="en-US" altLang="ko-KR" sz="900" b="1" i="0" u="sng"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Case 1 (</a:t>
                      </a:r>
                      <a:r>
                        <a:rPr kumimoji="0" lang="ko-KR" altLang="en-US" sz="900" b="1" i="0" u="sng"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사업계획 국내물량 </a:t>
                      </a:r>
                      <a:r>
                        <a:rPr kumimoji="0" lang="en-US" altLang="ko-KR" sz="900" b="1" i="0" u="sng"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1" i="0" u="sng"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해외진출 </a:t>
                      </a:r>
                      <a:r>
                        <a:rPr kumimoji="0" lang="en-US" altLang="ko-KR" sz="900" b="1" i="0" u="sng"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1" i="0" u="sng"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양산 첫해부터 </a:t>
                      </a:r>
                      <a:r>
                        <a:rPr kumimoji="0" lang="en-US" altLang="ko-KR" sz="900" b="1" i="0" u="sng"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T/T 1.52</a:t>
                      </a:r>
                      <a:r>
                        <a:rPr kumimoji="0" lang="ko-KR" altLang="en-US" sz="900" b="1" i="0" u="sng"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초 달성</a:t>
                      </a:r>
                      <a:r>
                        <a:rPr kumimoji="0" lang="en-US" altLang="ko-KR" sz="900" b="1" i="0" u="sng"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1" i="0" u="sng"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및 월 </a:t>
                      </a:r>
                      <a:r>
                        <a:rPr kumimoji="0" lang="en-US" altLang="ko-KR" sz="900" b="1" i="0" u="sng"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400</a:t>
                      </a:r>
                      <a:r>
                        <a:rPr kumimoji="0" lang="ko-KR" altLang="en-US" sz="900" b="1" i="0" u="sng"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만개 생산 </a:t>
                      </a:r>
                      <a:r>
                        <a:rPr kumimoji="0" lang="en-US" altLang="ko-KR" sz="900" b="1" i="0" u="sng"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t>
                      </a:r>
                      <a:r>
                        <a:rPr kumimoji="0" lang="ko-KR" altLang="en-US" sz="900" b="1" i="0" u="sng"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현지 인건비 중위임금 적용 </a:t>
                      </a:r>
                      <a:r>
                        <a:rPr kumimoji="0" lang="en-US" altLang="ko-KR" sz="900" b="1" i="0" u="sng"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1" i="0" u="sng"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실사기준일 환율유지</a:t>
                      </a:r>
                      <a:r>
                        <a:rPr kumimoji="0" lang="en-US" altLang="ko-KR" sz="900" b="1" i="0" u="sng"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t>
                      </a:r>
                      <a:endPar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
        <p:nvSpPr>
          <p:cNvPr id="14" name="제목 2">
            <a:extLst>
              <a:ext uri="{FF2B5EF4-FFF2-40B4-BE49-F238E27FC236}">
                <a16:creationId xmlns:a16="http://schemas.microsoft.com/office/drawing/2014/main" id="{EC31AAB1-348F-4B38-BBAE-3ED466156B32}"/>
              </a:ext>
            </a:extLst>
          </p:cNvPr>
          <p:cNvSpPr txBox="1">
            <a:spLocks/>
          </p:cNvSpPr>
          <p:nvPr/>
        </p:nvSpPr>
        <p:spPr>
          <a:xfrm>
            <a:off x="399665" y="496343"/>
            <a:ext cx="8591450" cy="586535"/>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4400" b="1" dirty="0">
                <a:solidFill>
                  <a:srgbClr val="00338D"/>
                </a:solidFill>
                <a:latin typeface="KPMG Extralight" panose="020B0303030202040204" pitchFamily="34" charset="0"/>
              </a:rPr>
              <a:t>Income Approach – DCF Method (1/3)</a:t>
            </a:r>
          </a:p>
        </p:txBody>
      </p:sp>
      <p:sp>
        <p:nvSpPr>
          <p:cNvPr id="7" name="제목 2">
            <a:extLst>
              <a:ext uri="{FF2B5EF4-FFF2-40B4-BE49-F238E27FC236}">
                <a16:creationId xmlns:a16="http://schemas.microsoft.com/office/drawing/2014/main" id="{7C9BF104-D5A8-4F64-9F76-70061468A2D0}"/>
              </a:ext>
            </a:extLst>
          </p:cNvPr>
          <p:cNvSpPr txBox="1">
            <a:spLocks/>
          </p:cNvSpPr>
          <p:nvPr/>
        </p:nvSpPr>
        <p:spPr>
          <a:xfrm>
            <a:off x="399665" y="227197"/>
            <a:ext cx="8591450" cy="273424"/>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2500" b="1">
                <a:ea typeface="맑은 고딕" panose="020B0503020000020004" pitchFamily="50" charset="-127"/>
              </a:rPr>
              <a:t>Executive Summary</a:t>
            </a:r>
          </a:p>
        </p:txBody>
      </p:sp>
      <p:graphicFrame>
        <p:nvGraphicFramePr>
          <p:cNvPr id="17" name="표 16">
            <a:extLst>
              <a:ext uri="{FF2B5EF4-FFF2-40B4-BE49-F238E27FC236}">
                <a16:creationId xmlns:a16="http://schemas.microsoft.com/office/drawing/2014/main" id="{3B2AC81A-8C6E-419D-AD14-5FE981C63C0D}"/>
              </a:ext>
            </a:extLst>
          </p:cNvPr>
          <p:cNvGraphicFramePr>
            <a:graphicFrameLocks noGrp="1"/>
          </p:cNvGraphicFramePr>
          <p:nvPr>
            <p:extLst>
              <p:ext uri="{D42A27DB-BD31-4B8C-83A1-F6EECF244321}">
                <p14:modId xmlns:p14="http://schemas.microsoft.com/office/powerpoint/2010/main" val="3521273220"/>
              </p:ext>
            </p:extLst>
          </p:nvPr>
        </p:nvGraphicFramePr>
        <p:xfrm>
          <a:off x="2081747" y="1693195"/>
          <a:ext cx="7356240" cy="3048000"/>
        </p:xfrm>
        <a:graphic>
          <a:graphicData uri="http://schemas.openxmlformats.org/drawingml/2006/table">
            <a:tbl>
              <a:tblPr/>
              <a:tblGrid>
                <a:gridCol w="148688">
                  <a:extLst>
                    <a:ext uri="{9D8B030D-6E8A-4147-A177-3AD203B41FA5}">
                      <a16:colId xmlns:a16="http://schemas.microsoft.com/office/drawing/2014/main" val="673459531"/>
                    </a:ext>
                  </a:extLst>
                </a:gridCol>
                <a:gridCol w="934604">
                  <a:extLst>
                    <a:ext uri="{9D8B030D-6E8A-4147-A177-3AD203B41FA5}">
                      <a16:colId xmlns:a16="http://schemas.microsoft.com/office/drawing/2014/main" val="3544475861"/>
                    </a:ext>
                  </a:extLst>
                </a:gridCol>
                <a:gridCol w="604188">
                  <a:extLst>
                    <a:ext uri="{9D8B030D-6E8A-4147-A177-3AD203B41FA5}">
                      <a16:colId xmlns:a16="http://schemas.microsoft.com/office/drawing/2014/main" val="252743206"/>
                    </a:ext>
                  </a:extLst>
                </a:gridCol>
                <a:gridCol w="604188">
                  <a:extLst>
                    <a:ext uri="{9D8B030D-6E8A-4147-A177-3AD203B41FA5}">
                      <a16:colId xmlns:a16="http://schemas.microsoft.com/office/drawing/2014/main" val="3261963148"/>
                    </a:ext>
                  </a:extLst>
                </a:gridCol>
                <a:gridCol w="604188">
                  <a:extLst>
                    <a:ext uri="{9D8B030D-6E8A-4147-A177-3AD203B41FA5}">
                      <a16:colId xmlns:a16="http://schemas.microsoft.com/office/drawing/2014/main" val="1488245169"/>
                    </a:ext>
                  </a:extLst>
                </a:gridCol>
                <a:gridCol w="604188">
                  <a:extLst>
                    <a:ext uri="{9D8B030D-6E8A-4147-A177-3AD203B41FA5}">
                      <a16:colId xmlns:a16="http://schemas.microsoft.com/office/drawing/2014/main" val="2198104862"/>
                    </a:ext>
                  </a:extLst>
                </a:gridCol>
                <a:gridCol w="604188">
                  <a:extLst>
                    <a:ext uri="{9D8B030D-6E8A-4147-A177-3AD203B41FA5}">
                      <a16:colId xmlns:a16="http://schemas.microsoft.com/office/drawing/2014/main" val="2307731365"/>
                    </a:ext>
                  </a:extLst>
                </a:gridCol>
                <a:gridCol w="529564">
                  <a:extLst>
                    <a:ext uri="{9D8B030D-6E8A-4147-A177-3AD203B41FA5}">
                      <a16:colId xmlns:a16="http://schemas.microsoft.com/office/drawing/2014/main" val="1346300520"/>
                    </a:ext>
                  </a:extLst>
                </a:gridCol>
                <a:gridCol w="529564">
                  <a:extLst>
                    <a:ext uri="{9D8B030D-6E8A-4147-A177-3AD203B41FA5}">
                      <a16:colId xmlns:a16="http://schemas.microsoft.com/office/drawing/2014/main" val="1567577019"/>
                    </a:ext>
                  </a:extLst>
                </a:gridCol>
                <a:gridCol w="529564">
                  <a:extLst>
                    <a:ext uri="{9D8B030D-6E8A-4147-A177-3AD203B41FA5}">
                      <a16:colId xmlns:a16="http://schemas.microsoft.com/office/drawing/2014/main" val="1537527724"/>
                    </a:ext>
                  </a:extLst>
                </a:gridCol>
                <a:gridCol w="529564">
                  <a:extLst>
                    <a:ext uri="{9D8B030D-6E8A-4147-A177-3AD203B41FA5}">
                      <a16:colId xmlns:a16="http://schemas.microsoft.com/office/drawing/2014/main" val="2125215905"/>
                    </a:ext>
                  </a:extLst>
                </a:gridCol>
                <a:gridCol w="529564">
                  <a:extLst>
                    <a:ext uri="{9D8B030D-6E8A-4147-A177-3AD203B41FA5}">
                      <a16:colId xmlns:a16="http://schemas.microsoft.com/office/drawing/2014/main" val="3580902548"/>
                    </a:ext>
                  </a:extLst>
                </a:gridCol>
                <a:gridCol w="604188">
                  <a:extLst>
                    <a:ext uri="{9D8B030D-6E8A-4147-A177-3AD203B41FA5}">
                      <a16:colId xmlns:a16="http://schemas.microsoft.com/office/drawing/2014/main" val="3207995533"/>
                    </a:ext>
                  </a:extLst>
                </a:gridCol>
              </a:tblGrid>
              <a:tr h="82938">
                <a:tc gridSpan="2">
                  <a:txBody>
                    <a:bodyPr/>
                    <a:lstStyle/>
                    <a:p>
                      <a:pPr algn="l" fontAlgn="ctr"/>
                      <a:r>
                        <a:rPr lang="en-US" altLang="ko-KR"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a:t>
                      </a:r>
                      <a:r>
                        <a:rPr lang="ko-KR" alt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단위</a:t>
                      </a:r>
                      <a:r>
                        <a:rPr lang="en-US" altLang="ko-KR"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r>
                        <a:rPr lang="ko-KR" alt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백만원</a:t>
                      </a:r>
                      <a:r>
                        <a:rPr lang="en-US" altLang="ko-KR"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solidFill>
                      <a:srgbClr val="00338D"/>
                    </a:solidFill>
                  </a:tcPr>
                </a:tc>
                <a:tc hMerge="1">
                  <a:txBody>
                    <a:bodyPr/>
                    <a:lstStyle/>
                    <a:p>
                      <a:pPr latinLnBrk="1"/>
                      <a:endParaRPr lang="ko-KR" altLang="en-US"/>
                    </a:p>
                  </a:txBody>
                  <a:tcPr/>
                </a:tc>
                <a:tc>
                  <a:txBody>
                    <a:bodyPr/>
                    <a:lstStyle/>
                    <a:p>
                      <a:pPr algn="ctr" fontAlgn="ctr"/>
                      <a:r>
                        <a:rPr 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2019 A</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fontAlgn="ctr"/>
                      <a:r>
                        <a:rPr 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2020 A</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fontAlgn="ctr"/>
                      <a:r>
                        <a:rPr 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2021 A</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fontAlgn="ctr"/>
                      <a:r>
                        <a:rPr 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2022 1H A</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fontAlgn="ctr"/>
                      <a:r>
                        <a:rPr 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2022 2H F</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fontAlgn="ctr"/>
                      <a:r>
                        <a:rPr 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2023 F</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fontAlgn="ctr"/>
                      <a:r>
                        <a:rPr 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2024 F</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fontAlgn="ctr"/>
                      <a:r>
                        <a:rPr 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2025 F</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fontAlgn="ctr"/>
                      <a:r>
                        <a:rPr 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2026F</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fontAlgn="ctr"/>
                      <a:r>
                        <a:rPr 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2027F</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fontAlgn="ctr"/>
                      <a:r>
                        <a:rPr 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Terminal</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solidFill>
                      <a:srgbClr val="00338D"/>
                    </a:solidFill>
                  </a:tcPr>
                </a:tc>
                <a:extLst>
                  <a:ext uri="{0D108BD9-81ED-4DB2-BD59-A6C34878D82A}">
                    <a16:rowId xmlns:a16="http://schemas.microsoft.com/office/drawing/2014/main" val="243247743"/>
                  </a:ext>
                </a:extLst>
              </a:tr>
              <a:tr h="82938">
                <a:tc gridSpan="2">
                  <a:txBody>
                    <a:bodyPr/>
                    <a:lstStyle/>
                    <a:p>
                      <a:pPr algn="l" fontAlgn="ctr"/>
                      <a:r>
                        <a:rPr 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Revenue</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fontAlgn="ctr"/>
                      <a:r>
                        <a:rPr lang="en-US" altLang="ko-KR" sz="800" b="1" i="0" u="none" strike="noStrike" dirty="0">
                          <a:solidFill>
                            <a:srgbClr val="000000"/>
                          </a:solidFill>
                          <a:effectLst/>
                          <a:latin typeface="Arial" panose="020B0604020202020204" pitchFamily="34" charset="0"/>
                          <a:ea typeface="맑은 고딕" panose="020B0503020000020004" pitchFamily="50" charset="-127"/>
                        </a:rPr>
                        <a:t>9,870</a:t>
                      </a:r>
                    </a:p>
                  </a:txBody>
                  <a:tcPr marL="36000" marR="36000" marT="0" marB="0" anchor="ctr">
                    <a:lnL>
                      <a:noFill/>
                    </a:lnL>
                    <a:lnR>
                      <a:noFill/>
                    </a:lnR>
                    <a:lnT>
                      <a:noFill/>
                    </a:lnT>
                    <a:lnB>
                      <a:noFill/>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18,672</a:t>
                      </a:r>
                    </a:p>
                  </a:txBody>
                  <a:tcPr marL="36000" marR="36000" marT="0" marB="0" anchor="ctr">
                    <a:lnL>
                      <a:noFill/>
                    </a:lnL>
                    <a:lnR>
                      <a:noFill/>
                    </a:lnR>
                    <a:lnT>
                      <a:noFill/>
                    </a:lnT>
                    <a:lnB>
                      <a:noFill/>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21,122</a:t>
                      </a:r>
                    </a:p>
                  </a:txBody>
                  <a:tcPr marL="36000" marR="36000" marT="0" marB="0" anchor="ctr">
                    <a:lnL>
                      <a:noFill/>
                    </a:lnL>
                    <a:lnR>
                      <a:noFill/>
                    </a:lnR>
                    <a:lnT>
                      <a:noFill/>
                    </a:lnT>
                    <a:lnB>
                      <a:noFill/>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8,723</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solidFill>
                      <a:srgbClr val="FFFFFF"/>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11,668</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solidFill>
                      <a:srgbClr val="FFFFFF"/>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22,844</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27,431</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205,777</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209,011</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212,320</a:t>
                      </a:r>
                    </a:p>
                  </a:txBody>
                  <a:tcPr marL="36000" marR="36000" marT="0" marB="0" anchor="ctr">
                    <a:lnL>
                      <a:noFill/>
                    </a:lnL>
                    <a:lnR>
                      <a:noFill/>
                    </a:lnR>
                    <a:lnT>
                      <a:noFill/>
                    </a:lnT>
                    <a:lnB>
                      <a:noFill/>
                    </a:lnB>
                    <a:solidFill>
                      <a:srgbClr val="FFFFFF"/>
                    </a:solidFill>
                  </a:tcPr>
                </a:tc>
                <a:tc>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1852198904"/>
                  </a:ext>
                </a:extLst>
              </a:tr>
              <a:tr h="82938">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l" fontAlgn="ctr"/>
                      <a:r>
                        <a:rPr lang="en-US" sz="800" b="0" i="1" u="none" strike="noStrike">
                          <a:solidFill>
                            <a:srgbClr val="00338D"/>
                          </a:solidFill>
                          <a:effectLst/>
                          <a:latin typeface="Arial" panose="020B0604020202020204" pitchFamily="34" charset="0"/>
                          <a:ea typeface="맑은 고딕" panose="020B0503020000020004" pitchFamily="50" charset="-127"/>
                          <a:cs typeface="Arial" panose="020B0604020202020204" pitchFamily="34" charset="0"/>
                        </a:rPr>
                        <a:t>% of increase</a:t>
                      </a:r>
                    </a:p>
                  </a:txBody>
                  <a:tcPr marL="36000" marR="36000" marT="0" marB="0" anchor="ctr">
                    <a:lnL>
                      <a:noFill/>
                    </a:lnL>
                    <a:lnR>
                      <a:noFill/>
                    </a:lnR>
                    <a:lnT>
                      <a:noFill/>
                    </a:lnT>
                    <a:lnB>
                      <a:noFill/>
                    </a:lnB>
                  </a:tcPr>
                </a:tc>
                <a:tc>
                  <a:txBody>
                    <a:bodyPr/>
                    <a:lstStyle/>
                    <a:p>
                      <a:pPr algn="l" fontAlgn="ctr"/>
                      <a:endParaRPr lang="ko-KR" altLang="en-US" sz="800" b="0" i="1" u="none" strike="noStrike">
                        <a:solidFill>
                          <a:srgbClr val="00338D"/>
                        </a:solidFill>
                        <a:effectLst/>
                        <a:latin typeface="Arial" panose="020B0604020202020204" pitchFamily="34" charset="0"/>
                        <a:ea typeface="맑은 고딕" panose="020B0503020000020004" pitchFamily="50" charset="-127"/>
                      </a:endParaRPr>
                    </a:p>
                  </a:txBody>
                  <a:tcPr marL="36000" marR="36000" marT="0" marB="0" anchor="ctr">
                    <a:lnL>
                      <a:noFill/>
                    </a:lnL>
                    <a:lnR>
                      <a:noFill/>
                    </a:lnR>
                    <a:lnT>
                      <a:noFill/>
                    </a:lnT>
                    <a:lnB>
                      <a:noFill/>
                    </a:lnB>
                    <a:solidFill>
                      <a:srgbClr val="FFFFFF"/>
                    </a:solidFill>
                  </a:tcPr>
                </a:tc>
                <a:tc>
                  <a:txBody>
                    <a:bodyPr/>
                    <a:lstStyle/>
                    <a:p>
                      <a:pPr algn="r" fontAlgn="ctr"/>
                      <a:r>
                        <a:rPr lang="en-US" altLang="ko-KR" sz="800" b="0" i="1" u="none" strike="noStrike">
                          <a:solidFill>
                            <a:srgbClr val="00338D"/>
                          </a:solidFill>
                          <a:effectLst/>
                          <a:latin typeface="Arial" panose="020B0604020202020204" pitchFamily="34" charset="0"/>
                          <a:ea typeface="맑은 고딕" panose="020B0503020000020004" pitchFamily="50" charset="-127"/>
                        </a:rPr>
                        <a:t>89.2%</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0" i="1" u="none" strike="noStrike">
                          <a:solidFill>
                            <a:srgbClr val="00338D"/>
                          </a:solidFill>
                          <a:effectLst/>
                          <a:latin typeface="Arial" panose="020B0604020202020204" pitchFamily="34" charset="0"/>
                          <a:ea typeface="맑은 고딕" panose="020B0503020000020004" pitchFamily="50" charset="-127"/>
                        </a:rPr>
                        <a:t>13.1%</a:t>
                      </a:r>
                    </a:p>
                  </a:txBody>
                  <a:tcPr marL="36000" marR="36000" marT="0" marB="0" anchor="ctr">
                    <a:lnL>
                      <a:noFill/>
                    </a:lnL>
                    <a:lnR>
                      <a:noFill/>
                    </a:lnR>
                    <a:lnT>
                      <a:noFill/>
                    </a:lnT>
                    <a:lnB>
                      <a:noFill/>
                    </a:lnB>
                    <a:solidFill>
                      <a:srgbClr val="FFFFFF"/>
                    </a:solidFill>
                  </a:tcPr>
                </a:tc>
                <a:tc>
                  <a:txBody>
                    <a:bodyPr/>
                    <a:lstStyle/>
                    <a:p>
                      <a:pPr algn="l" fontAlgn="ctr"/>
                      <a:endParaRPr lang="ko-KR" altLang="en-US" sz="800" b="0" i="1" u="none" strike="noStrike">
                        <a:solidFill>
                          <a:srgbClr val="00338D"/>
                        </a:solidFill>
                        <a:effectLst/>
                        <a:latin typeface="Arial" panose="020B0604020202020204" pitchFamily="34" charset="0"/>
                        <a:ea typeface="맑은 고딕" panose="020B0503020000020004" pitchFamily="50" charset="-127"/>
                      </a:endParaRP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solidFill>
                      <a:srgbClr val="FFFFFF"/>
                    </a:solidFill>
                  </a:tcPr>
                </a:tc>
                <a:tc>
                  <a:txBody>
                    <a:bodyPr/>
                    <a:lstStyle/>
                    <a:p>
                      <a:pPr algn="l" fontAlgn="ctr"/>
                      <a:r>
                        <a:rPr lang="ko-KR" altLang="en-US" sz="800" b="0" i="1" u="none" strike="noStrike">
                          <a:solidFill>
                            <a:srgbClr val="00338D"/>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solidFill>
                      <a:srgbClr val="FFFFFF"/>
                    </a:solidFill>
                  </a:tcPr>
                </a:tc>
                <a:tc>
                  <a:txBody>
                    <a:bodyPr/>
                    <a:lstStyle/>
                    <a:p>
                      <a:pPr algn="r" fontAlgn="ctr"/>
                      <a:r>
                        <a:rPr lang="en-US" altLang="ko-KR" sz="800" b="0" i="1" u="none" strike="noStrike">
                          <a:solidFill>
                            <a:srgbClr val="00338D"/>
                          </a:solidFill>
                          <a:effectLst/>
                          <a:latin typeface="Arial" panose="020B0604020202020204" pitchFamily="34" charset="0"/>
                          <a:ea typeface="맑은 고딕" panose="020B0503020000020004" pitchFamily="50" charset="-127"/>
                          <a:cs typeface="Arial" panose="020B0604020202020204" pitchFamily="34" charset="0"/>
                        </a:rPr>
                        <a:t>12.0%</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0" i="1" u="none" strike="noStrike">
                          <a:solidFill>
                            <a:srgbClr val="00338D"/>
                          </a:solidFill>
                          <a:effectLst/>
                          <a:latin typeface="Arial" panose="020B0604020202020204" pitchFamily="34" charset="0"/>
                          <a:ea typeface="맑은 고딕" panose="020B0503020000020004" pitchFamily="50" charset="-127"/>
                          <a:cs typeface="Arial" panose="020B0604020202020204" pitchFamily="34" charset="0"/>
                        </a:rPr>
                        <a:t>20.1%</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0" i="1" u="none" strike="noStrike">
                          <a:solidFill>
                            <a:srgbClr val="00338D"/>
                          </a:solidFill>
                          <a:effectLst/>
                          <a:latin typeface="Arial" panose="020B0604020202020204" pitchFamily="34" charset="0"/>
                          <a:ea typeface="맑은 고딕" panose="020B0503020000020004" pitchFamily="50" charset="-127"/>
                          <a:cs typeface="Arial" panose="020B0604020202020204" pitchFamily="34" charset="0"/>
                        </a:rPr>
                        <a:t>650.2%</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0" i="1" u="none" strike="noStrike">
                          <a:solidFill>
                            <a:srgbClr val="00338D"/>
                          </a:solidFill>
                          <a:effectLst/>
                          <a:latin typeface="Arial" panose="020B0604020202020204" pitchFamily="34" charset="0"/>
                          <a:ea typeface="맑은 고딕" panose="020B0503020000020004" pitchFamily="50" charset="-127"/>
                          <a:cs typeface="Arial" panose="020B0604020202020204" pitchFamily="34" charset="0"/>
                        </a:rPr>
                        <a:t>1.6%</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0" i="1" u="none" strike="noStrike">
                          <a:solidFill>
                            <a:srgbClr val="00338D"/>
                          </a:solidFill>
                          <a:effectLst/>
                          <a:latin typeface="Arial" panose="020B0604020202020204" pitchFamily="34" charset="0"/>
                          <a:ea typeface="맑은 고딕" panose="020B0503020000020004" pitchFamily="50" charset="-127"/>
                          <a:cs typeface="Arial" panose="020B0604020202020204" pitchFamily="34" charset="0"/>
                        </a:rPr>
                        <a:t>1.6%</a:t>
                      </a:r>
                    </a:p>
                  </a:txBody>
                  <a:tcPr marL="36000" marR="36000" marT="0" marB="0" anchor="ctr">
                    <a:lnL>
                      <a:noFill/>
                    </a:lnL>
                    <a:lnR>
                      <a:noFill/>
                    </a:lnR>
                    <a:lnT>
                      <a:noFill/>
                    </a:lnT>
                    <a:lnB>
                      <a:noFill/>
                    </a:lnB>
                    <a:solidFill>
                      <a:srgbClr val="FFFFFF"/>
                    </a:solidFill>
                  </a:tcPr>
                </a:tc>
                <a:tc>
                  <a:txBody>
                    <a:bodyPr/>
                    <a:lstStyle/>
                    <a:p>
                      <a:pPr algn="l" fontAlgn="ctr"/>
                      <a:r>
                        <a:rPr lang="ko-KR" altLang="en-US" sz="800" b="0" i="1" u="none" strike="noStrike">
                          <a:solidFill>
                            <a:srgbClr val="00338D"/>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3020179792"/>
                  </a:ext>
                </a:extLst>
              </a:tr>
              <a:tr h="82938">
                <a:tc gridSpan="2">
                  <a:txBody>
                    <a:bodyPr/>
                    <a:lstStyle/>
                    <a:p>
                      <a:pPr algn="l" fontAlgn="ctr"/>
                      <a:r>
                        <a:rPr lang="en-US" sz="800" b="1" i="0" u="none" strike="noStrike" err="1">
                          <a:solidFill>
                            <a:srgbClr val="000000"/>
                          </a:solidFill>
                          <a:effectLst/>
                          <a:latin typeface="Arial" panose="020B0604020202020204" pitchFamily="34" charset="0"/>
                          <a:ea typeface="맑은 고딕" panose="020B0503020000020004" pitchFamily="50" charset="-127"/>
                          <a:cs typeface="Arial" panose="020B0604020202020204" pitchFamily="34" charset="0"/>
                        </a:rPr>
                        <a:t>CoGS</a:t>
                      </a:r>
                      <a:endParaRPr 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11,908</a:t>
                      </a:r>
                    </a:p>
                  </a:txBody>
                  <a:tcPr marL="36000" marR="36000" marT="0" marB="0" anchor="ctr">
                    <a:lnL>
                      <a:noFill/>
                    </a:lnL>
                    <a:lnR>
                      <a:noFill/>
                    </a:lnR>
                    <a:lnT>
                      <a:noFill/>
                    </a:lnT>
                    <a:lnB>
                      <a:noFill/>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19,671</a:t>
                      </a:r>
                    </a:p>
                  </a:txBody>
                  <a:tcPr marL="36000" marR="36000" marT="0" marB="0" anchor="ctr">
                    <a:lnL>
                      <a:noFill/>
                    </a:lnL>
                    <a:lnR>
                      <a:noFill/>
                    </a:lnR>
                    <a:lnT>
                      <a:noFill/>
                    </a:lnT>
                    <a:lnB>
                      <a:noFill/>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19,734</a:t>
                      </a:r>
                    </a:p>
                  </a:txBody>
                  <a:tcPr marL="36000" marR="36000" marT="0" marB="0" anchor="ctr">
                    <a:lnL>
                      <a:noFill/>
                    </a:lnL>
                    <a:lnR>
                      <a:noFill/>
                    </a:lnR>
                    <a:lnT>
                      <a:noFill/>
                    </a:lnT>
                    <a:lnB>
                      <a:noFill/>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8,231</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solidFill>
                      <a:srgbClr val="FFFFFF"/>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9,533</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solidFill>
                      <a:srgbClr val="FFFFFF"/>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19,263</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24,155</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179,882</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182,652</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185,476</a:t>
                      </a:r>
                    </a:p>
                  </a:txBody>
                  <a:tcPr marL="36000" marR="36000" marT="0" marB="0" anchor="ctr">
                    <a:lnL>
                      <a:noFill/>
                    </a:lnL>
                    <a:lnR>
                      <a:noFill/>
                    </a:lnR>
                    <a:lnT>
                      <a:noFill/>
                    </a:lnT>
                    <a:lnB>
                      <a:noFill/>
                    </a:lnB>
                    <a:solidFill>
                      <a:srgbClr val="FFFFFF"/>
                    </a:solidFill>
                  </a:tcPr>
                </a:tc>
                <a:tc>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3592457336"/>
                  </a:ext>
                </a:extLst>
              </a:tr>
              <a:tr h="82938">
                <a:tc>
                  <a:txBody>
                    <a:bodyPr/>
                    <a:lstStyle/>
                    <a:p>
                      <a:pPr algn="l" fontAlgn="ctr"/>
                      <a:r>
                        <a:rPr lang="ko-KR" altLang="en-US" sz="800" b="0" i="1" u="none" strike="noStrike">
                          <a:solidFill>
                            <a:srgbClr val="00338D"/>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l" fontAlgn="ctr"/>
                      <a:r>
                        <a:rPr lang="en-US" sz="800" b="0" i="1" u="none" strike="noStrike" err="1">
                          <a:solidFill>
                            <a:srgbClr val="00338D"/>
                          </a:solidFill>
                          <a:effectLst/>
                          <a:latin typeface="Arial" panose="020B0604020202020204" pitchFamily="34" charset="0"/>
                          <a:ea typeface="맑은 고딕" panose="020B0503020000020004" pitchFamily="50" charset="-127"/>
                          <a:cs typeface="Arial" panose="020B0604020202020204" pitchFamily="34" charset="0"/>
                        </a:rPr>
                        <a:t>CoGS</a:t>
                      </a:r>
                      <a:r>
                        <a:rPr lang="en-US" sz="800" b="0" i="1" u="none" strike="noStrike">
                          <a:solidFill>
                            <a:srgbClr val="00338D"/>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a:noFill/>
                    </a:lnT>
                    <a:lnB>
                      <a:noFill/>
                    </a:lnB>
                  </a:tcPr>
                </a:tc>
                <a:tc>
                  <a:txBody>
                    <a:bodyPr/>
                    <a:lstStyle/>
                    <a:p>
                      <a:pPr algn="r" fontAlgn="ctr"/>
                      <a:r>
                        <a:rPr lang="en-US" altLang="ko-KR" sz="800" b="0" i="1" u="none" strike="noStrike">
                          <a:solidFill>
                            <a:srgbClr val="00338D"/>
                          </a:solidFill>
                          <a:effectLst/>
                          <a:latin typeface="Arial" panose="020B0604020202020204" pitchFamily="34" charset="0"/>
                          <a:ea typeface="맑은 고딕" panose="020B0503020000020004" pitchFamily="50" charset="-127"/>
                        </a:rPr>
                        <a:t>120.6%</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0" i="1" u="none" strike="noStrike">
                          <a:solidFill>
                            <a:srgbClr val="00338D"/>
                          </a:solidFill>
                          <a:effectLst/>
                          <a:latin typeface="Arial" panose="020B0604020202020204" pitchFamily="34" charset="0"/>
                          <a:ea typeface="맑은 고딕" panose="020B0503020000020004" pitchFamily="50" charset="-127"/>
                        </a:rPr>
                        <a:t>105.4%</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0" i="1" u="none" strike="noStrike">
                          <a:solidFill>
                            <a:srgbClr val="00338D"/>
                          </a:solidFill>
                          <a:effectLst/>
                          <a:latin typeface="Arial" panose="020B0604020202020204" pitchFamily="34" charset="0"/>
                          <a:ea typeface="맑은 고딕" panose="020B0503020000020004" pitchFamily="50" charset="-127"/>
                        </a:rPr>
                        <a:t>93.4%</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0" i="1" u="none" strike="noStrike">
                          <a:solidFill>
                            <a:srgbClr val="00338D"/>
                          </a:solidFill>
                          <a:effectLst/>
                          <a:latin typeface="Arial" panose="020B0604020202020204" pitchFamily="34" charset="0"/>
                          <a:ea typeface="맑은 고딕" panose="020B0503020000020004" pitchFamily="50" charset="-127"/>
                        </a:rPr>
                        <a:t>94.4%</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solidFill>
                      <a:srgbClr val="FFFFFF"/>
                    </a:solidFill>
                  </a:tcPr>
                </a:tc>
                <a:tc>
                  <a:txBody>
                    <a:bodyPr/>
                    <a:lstStyle/>
                    <a:p>
                      <a:pPr algn="r" fontAlgn="ctr"/>
                      <a:r>
                        <a:rPr lang="en-US" altLang="ko-KR" sz="800" b="0" i="1" u="none" strike="noStrike">
                          <a:solidFill>
                            <a:srgbClr val="00338D"/>
                          </a:solidFill>
                          <a:effectLst/>
                          <a:latin typeface="Arial" panose="020B0604020202020204" pitchFamily="34" charset="0"/>
                          <a:ea typeface="맑은 고딕" panose="020B0503020000020004" pitchFamily="50" charset="-127"/>
                          <a:cs typeface="Arial" panose="020B0604020202020204" pitchFamily="34" charset="0"/>
                        </a:rPr>
                        <a:t>81.7%</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solidFill>
                      <a:srgbClr val="FFFFFF"/>
                    </a:solidFill>
                  </a:tcPr>
                </a:tc>
                <a:tc>
                  <a:txBody>
                    <a:bodyPr/>
                    <a:lstStyle/>
                    <a:p>
                      <a:pPr algn="r" fontAlgn="ctr"/>
                      <a:r>
                        <a:rPr lang="en-US" altLang="ko-KR" sz="800" b="0" i="1" u="none" strike="noStrike">
                          <a:solidFill>
                            <a:srgbClr val="00338D"/>
                          </a:solidFill>
                          <a:effectLst/>
                          <a:latin typeface="Arial" panose="020B0604020202020204" pitchFamily="34" charset="0"/>
                          <a:ea typeface="맑은 고딕" panose="020B0503020000020004" pitchFamily="50" charset="-127"/>
                          <a:cs typeface="Arial" panose="020B0604020202020204" pitchFamily="34" charset="0"/>
                        </a:rPr>
                        <a:t>84.3%</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0" i="1" u="none" strike="noStrike">
                          <a:solidFill>
                            <a:srgbClr val="00338D"/>
                          </a:solidFill>
                          <a:effectLst/>
                          <a:latin typeface="Arial" panose="020B0604020202020204" pitchFamily="34" charset="0"/>
                          <a:ea typeface="맑은 고딕" panose="020B0503020000020004" pitchFamily="50" charset="-127"/>
                          <a:cs typeface="Arial" panose="020B0604020202020204" pitchFamily="34" charset="0"/>
                        </a:rPr>
                        <a:t>88.1%</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0" i="1" u="none" strike="noStrike">
                          <a:solidFill>
                            <a:srgbClr val="00338D"/>
                          </a:solidFill>
                          <a:effectLst/>
                          <a:latin typeface="Arial" panose="020B0604020202020204" pitchFamily="34" charset="0"/>
                          <a:ea typeface="맑은 고딕" panose="020B0503020000020004" pitchFamily="50" charset="-127"/>
                          <a:cs typeface="Arial" panose="020B0604020202020204" pitchFamily="34" charset="0"/>
                        </a:rPr>
                        <a:t>87.4%</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0" i="1" u="none" strike="noStrike">
                          <a:solidFill>
                            <a:srgbClr val="00338D"/>
                          </a:solidFill>
                          <a:effectLst/>
                          <a:latin typeface="Arial" panose="020B0604020202020204" pitchFamily="34" charset="0"/>
                          <a:ea typeface="맑은 고딕" panose="020B0503020000020004" pitchFamily="50" charset="-127"/>
                          <a:cs typeface="Arial" panose="020B0604020202020204" pitchFamily="34" charset="0"/>
                        </a:rPr>
                        <a:t>87.4%</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0" i="1" u="none" strike="noStrike">
                          <a:solidFill>
                            <a:srgbClr val="00338D"/>
                          </a:solidFill>
                          <a:effectLst/>
                          <a:latin typeface="Arial" panose="020B0604020202020204" pitchFamily="34" charset="0"/>
                          <a:ea typeface="맑은 고딕" panose="020B0503020000020004" pitchFamily="50" charset="-127"/>
                          <a:cs typeface="Arial" panose="020B0604020202020204" pitchFamily="34" charset="0"/>
                        </a:rPr>
                        <a:t>87.4%</a:t>
                      </a:r>
                    </a:p>
                  </a:txBody>
                  <a:tcPr marL="36000" marR="36000" marT="0" marB="0" anchor="ctr">
                    <a:lnL>
                      <a:noFill/>
                    </a:lnL>
                    <a:lnR>
                      <a:noFill/>
                    </a:lnR>
                    <a:lnT>
                      <a:noFill/>
                    </a:lnT>
                    <a:lnB>
                      <a:noFill/>
                    </a:lnB>
                    <a:solidFill>
                      <a:srgbClr val="FFFFFF"/>
                    </a:solidFill>
                  </a:tcPr>
                </a:tc>
                <a:tc>
                  <a:txBody>
                    <a:bodyPr/>
                    <a:lstStyle/>
                    <a:p>
                      <a:pPr algn="l" fontAlgn="ctr"/>
                      <a:r>
                        <a:rPr lang="ko-KR" altLang="en-US" sz="800" b="0" i="1" u="none" strike="noStrike">
                          <a:solidFill>
                            <a:srgbClr val="00338D"/>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1285641614"/>
                  </a:ext>
                </a:extLst>
              </a:tr>
              <a:tr h="82938">
                <a:tc gridSpan="2">
                  <a:txBody>
                    <a:bodyPr/>
                    <a:lstStyle/>
                    <a:p>
                      <a:pPr algn="l" fontAlgn="ctr"/>
                      <a:r>
                        <a:rPr 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GP</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hMerge="1">
                  <a:txBody>
                    <a:bodyPr/>
                    <a:lstStyle/>
                    <a:p>
                      <a:pPr algn="l" fontAlgn="ctr"/>
                      <a:endParaRPr lang="ko-KR" altLang="en-US" sz="800" b="1" i="0" u="none" strike="noStrike">
                        <a:solidFill>
                          <a:srgbClr val="000000"/>
                        </a:solidFill>
                        <a:effectLst/>
                        <a:latin typeface="맑은 고딕" panose="020B0503020000020004" pitchFamily="50" charset="-127"/>
                        <a:ea typeface="맑은 고딕" panose="020B0503020000020004" pitchFamily="50" charset="-127"/>
                      </a:endParaRPr>
                    </a:p>
                  </a:txBody>
                  <a:tcPr marL="36000" marR="36000" marT="0" marB="0" anchor="ctr">
                    <a:lnL>
                      <a:noFill/>
                    </a:lnL>
                    <a:lnR>
                      <a:noFill/>
                    </a:lnR>
                    <a:lnT>
                      <a:noFill/>
                    </a:lnT>
                    <a:lnB>
                      <a:noFill/>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(2,038)</a:t>
                      </a:r>
                    </a:p>
                  </a:txBody>
                  <a:tcPr marL="36000" marR="36000" marT="0" marB="0" anchor="ctr">
                    <a:lnL>
                      <a:noFill/>
                    </a:lnL>
                    <a:lnR>
                      <a:noFill/>
                    </a:lnR>
                    <a:lnT>
                      <a:noFill/>
                    </a:lnT>
                    <a:lnB>
                      <a:noFill/>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(999)</a:t>
                      </a:r>
                    </a:p>
                  </a:txBody>
                  <a:tcPr marL="36000" marR="36000" marT="0" marB="0" anchor="ctr">
                    <a:lnL>
                      <a:noFill/>
                    </a:lnL>
                    <a:lnR>
                      <a:noFill/>
                    </a:lnR>
                    <a:lnT>
                      <a:noFill/>
                    </a:lnT>
                    <a:lnB>
                      <a:noFill/>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1,388</a:t>
                      </a:r>
                    </a:p>
                  </a:txBody>
                  <a:tcPr marL="36000" marR="36000" marT="0" marB="0" anchor="ctr">
                    <a:lnL>
                      <a:noFill/>
                    </a:lnL>
                    <a:lnR>
                      <a:noFill/>
                    </a:lnR>
                    <a:lnT>
                      <a:noFill/>
                    </a:lnT>
                    <a:lnB>
                      <a:noFill/>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492</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solidFill>
                      <a:srgbClr val="FFFFFF"/>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2,134</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solidFill>
                      <a:srgbClr val="FFFFFF"/>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3,581</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3,276</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25,895</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26,358</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26,844</a:t>
                      </a:r>
                    </a:p>
                  </a:txBody>
                  <a:tcPr marL="36000" marR="36000" marT="0" marB="0" anchor="ctr">
                    <a:lnL>
                      <a:noFill/>
                    </a:lnL>
                    <a:lnR>
                      <a:noFill/>
                    </a:lnR>
                    <a:lnT>
                      <a:noFill/>
                    </a:lnT>
                    <a:lnB>
                      <a:noFill/>
                    </a:lnB>
                    <a:solidFill>
                      <a:srgbClr val="FFFFFF"/>
                    </a:solidFill>
                  </a:tcPr>
                </a:tc>
                <a:tc>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1006950388"/>
                  </a:ext>
                </a:extLst>
              </a:tr>
              <a:tr h="82938">
                <a:tc>
                  <a:txBody>
                    <a:bodyPr/>
                    <a:lstStyle/>
                    <a:p>
                      <a:pPr algn="l" fontAlgn="ctr"/>
                      <a:r>
                        <a:rPr lang="ko-KR" altLang="en-US" sz="800" b="0" i="1" u="none" strike="noStrike">
                          <a:solidFill>
                            <a:srgbClr val="00338D"/>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l" fontAlgn="ctr"/>
                      <a:r>
                        <a:rPr lang="en-US" sz="800" b="0" i="1" u="none" strike="noStrike">
                          <a:solidFill>
                            <a:srgbClr val="00338D"/>
                          </a:solidFill>
                          <a:effectLst/>
                          <a:latin typeface="Arial" panose="020B0604020202020204" pitchFamily="34" charset="0"/>
                          <a:ea typeface="맑은 고딕" panose="020B0503020000020004" pitchFamily="50" charset="-127"/>
                          <a:cs typeface="Arial" panose="020B0604020202020204" pitchFamily="34" charset="0"/>
                        </a:rPr>
                        <a:t>GP%</a:t>
                      </a:r>
                    </a:p>
                  </a:txBody>
                  <a:tcPr marL="36000" marR="36000" marT="0" marB="0" anchor="ctr">
                    <a:lnL>
                      <a:noFill/>
                    </a:lnL>
                    <a:lnR>
                      <a:noFill/>
                    </a:lnR>
                    <a:lnT>
                      <a:noFill/>
                    </a:lnT>
                    <a:lnB>
                      <a:noFill/>
                    </a:lnB>
                  </a:tcPr>
                </a:tc>
                <a:tc>
                  <a:txBody>
                    <a:bodyPr/>
                    <a:lstStyle/>
                    <a:p>
                      <a:pPr algn="r" fontAlgn="ctr"/>
                      <a:r>
                        <a:rPr lang="en-US" altLang="ko-KR" sz="800" b="0" i="1" u="none" strike="noStrike">
                          <a:solidFill>
                            <a:srgbClr val="00338D"/>
                          </a:solidFill>
                          <a:effectLst/>
                          <a:latin typeface="Arial" panose="020B0604020202020204" pitchFamily="34" charset="0"/>
                          <a:ea typeface="맑은 고딕" panose="020B0503020000020004" pitchFamily="50" charset="-127"/>
                        </a:rPr>
                        <a:t>(20.6)%</a:t>
                      </a:r>
                    </a:p>
                  </a:txBody>
                  <a:tcPr marL="36000" marR="36000" marT="0" marB="0" anchor="ctr">
                    <a:lnL>
                      <a:noFill/>
                    </a:lnL>
                    <a:lnR>
                      <a:noFill/>
                    </a:lnR>
                    <a:lnT>
                      <a:noFill/>
                    </a:lnT>
                    <a:lnB>
                      <a:noFill/>
                    </a:lnB>
                  </a:tcPr>
                </a:tc>
                <a:tc>
                  <a:txBody>
                    <a:bodyPr/>
                    <a:lstStyle/>
                    <a:p>
                      <a:pPr algn="r" fontAlgn="ctr"/>
                      <a:r>
                        <a:rPr lang="en-US" altLang="ko-KR" sz="800" b="0" i="1" u="none" strike="noStrike">
                          <a:solidFill>
                            <a:srgbClr val="00338D"/>
                          </a:solidFill>
                          <a:effectLst/>
                          <a:latin typeface="Arial" panose="020B0604020202020204" pitchFamily="34" charset="0"/>
                          <a:ea typeface="맑은 고딕" panose="020B0503020000020004" pitchFamily="50" charset="-127"/>
                        </a:rPr>
                        <a:t>(5.4)%</a:t>
                      </a:r>
                    </a:p>
                  </a:txBody>
                  <a:tcPr marL="36000" marR="36000" marT="0" marB="0" anchor="ctr">
                    <a:lnL>
                      <a:noFill/>
                    </a:lnL>
                    <a:lnR>
                      <a:noFill/>
                    </a:lnR>
                    <a:lnT>
                      <a:noFill/>
                    </a:lnT>
                    <a:lnB>
                      <a:noFill/>
                    </a:lnB>
                  </a:tcPr>
                </a:tc>
                <a:tc>
                  <a:txBody>
                    <a:bodyPr/>
                    <a:lstStyle/>
                    <a:p>
                      <a:pPr algn="r" fontAlgn="ctr"/>
                      <a:r>
                        <a:rPr lang="en-US" altLang="ko-KR" sz="800" b="0" i="1" u="none" strike="noStrike">
                          <a:solidFill>
                            <a:srgbClr val="00338D"/>
                          </a:solidFill>
                          <a:effectLst/>
                          <a:latin typeface="Arial" panose="020B0604020202020204" pitchFamily="34" charset="0"/>
                          <a:ea typeface="맑은 고딕" panose="020B0503020000020004" pitchFamily="50" charset="-127"/>
                        </a:rPr>
                        <a:t>6.6%</a:t>
                      </a:r>
                    </a:p>
                  </a:txBody>
                  <a:tcPr marL="36000" marR="36000" marT="0" marB="0" anchor="ctr">
                    <a:lnL>
                      <a:noFill/>
                    </a:lnL>
                    <a:lnR>
                      <a:noFill/>
                    </a:lnR>
                    <a:lnT>
                      <a:noFill/>
                    </a:lnT>
                    <a:lnB>
                      <a:noFill/>
                    </a:lnB>
                  </a:tcPr>
                </a:tc>
                <a:tc>
                  <a:txBody>
                    <a:bodyPr/>
                    <a:lstStyle/>
                    <a:p>
                      <a:pPr algn="r" fontAlgn="ctr"/>
                      <a:r>
                        <a:rPr lang="en-US" altLang="ko-KR" sz="800" b="0" i="1" u="none" strike="noStrike">
                          <a:solidFill>
                            <a:srgbClr val="00338D"/>
                          </a:solidFill>
                          <a:effectLst/>
                          <a:latin typeface="Arial" panose="020B0604020202020204" pitchFamily="34" charset="0"/>
                          <a:ea typeface="맑은 고딕" panose="020B0503020000020004" pitchFamily="50" charset="-127"/>
                        </a:rPr>
                        <a:t>5.6%</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solidFill>
                      <a:srgbClr val="FFFFFF"/>
                    </a:solidFill>
                  </a:tcPr>
                </a:tc>
                <a:tc>
                  <a:txBody>
                    <a:bodyPr/>
                    <a:lstStyle/>
                    <a:p>
                      <a:pPr algn="r" fontAlgn="ctr"/>
                      <a:r>
                        <a:rPr lang="en-US" altLang="ko-KR" sz="800" b="0" i="1" u="none" strike="noStrike">
                          <a:solidFill>
                            <a:srgbClr val="00338D"/>
                          </a:solidFill>
                          <a:effectLst/>
                          <a:latin typeface="Arial" panose="020B0604020202020204" pitchFamily="34" charset="0"/>
                          <a:ea typeface="맑은 고딕" panose="020B0503020000020004" pitchFamily="50" charset="-127"/>
                          <a:cs typeface="Arial" panose="020B0604020202020204" pitchFamily="34" charset="0"/>
                        </a:rPr>
                        <a:t>18.3%</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solidFill>
                      <a:srgbClr val="FFFFFF"/>
                    </a:solidFill>
                  </a:tcPr>
                </a:tc>
                <a:tc>
                  <a:txBody>
                    <a:bodyPr/>
                    <a:lstStyle/>
                    <a:p>
                      <a:pPr algn="r" fontAlgn="ctr"/>
                      <a:r>
                        <a:rPr lang="en-US" altLang="ko-KR" sz="800" b="0" i="1" u="none" strike="noStrike">
                          <a:solidFill>
                            <a:srgbClr val="00338D"/>
                          </a:solidFill>
                          <a:effectLst/>
                          <a:latin typeface="Arial" panose="020B0604020202020204" pitchFamily="34" charset="0"/>
                          <a:ea typeface="맑은 고딕" panose="020B0503020000020004" pitchFamily="50" charset="-127"/>
                          <a:cs typeface="Arial" panose="020B0604020202020204" pitchFamily="34" charset="0"/>
                        </a:rPr>
                        <a:t>15.7%</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0" i="1" u="none" strike="noStrike">
                          <a:solidFill>
                            <a:srgbClr val="00338D"/>
                          </a:solidFill>
                          <a:effectLst/>
                          <a:latin typeface="Arial" panose="020B0604020202020204" pitchFamily="34" charset="0"/>
                          <a:ea typeface="맑은 고딕" panose="020B0503020000020004" pitchFamily="50" charset="-127"/>
                          <a:cs typeface="Arial" panose="020B0604020202020204" pitchFamily="34" charset="0"/>
                        </a:rPr>
                        <a:t>11.9%</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0" i="1" u="none" strike="noStrike">
                          <a:solidFill>
                            <a:srgbClr val="00338D"/>
                          </a:solidFill>
                          <a:effectLst/>
                          <a:latin typeface="Arial" panose="020B0604020202020204" pitchFamily="34" charset="0"/>
                          <a:ea typeface="맑은 고딕" panose="020B0503020000020004" pitchFamily="50" charset="-127"/>
                          <a:cs typeface="Arial" panose="020B0604020202020204" pitchFamily="34" charset="0"/>
                        </a:rPr>
                        <a:t>12.6%</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0" i="1" u="none" strike="noStrike">
                          <a:solidFill>
                            <a:srgbClr val="00338D"/>
                          </a:solidFill>
                          <a:effectLst/>
                          <a:latin typeface="Arial" panose="020B0604020202020204" pitchFamily="34" charset="0"/>
                          <a:ea typeface="맑은 고딕" panose="020B0503020000020004" pitchFamily="50" charset="-127"/>
                          <a:cs typeface="Arial" panose="020B0604020202020204" pitchFamily="34" charset="0"/>
                        </a:rPr>
                        <a:t>12.6%</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0" i="1" u="none" strike="noStrike">
                          <a:solidFill>
                            <a:srgbClr val="00338D"/>
                          </a:solidFill>
                          <a:effectLst/>
                          <a:latin typeface="Arial" panose="020B0604020202020204" pitchFamily="34" charset="0"/>
                          <a:ea typeface="맑은 고딕" panose="020B0503020000020004" pitchFamily="50" charset="-127"/>
                          <a:cs typeface="Arial" panose="020B0604020202020204" pitchFamily="34" charset="0"/>
                        </a:rPr>
                        <a:t>12.6%</a:t>
                      </a:r>
                    </a:p>
                  </a:txBody>
                  <a:tcPr marL="36000" marR="36000" marT="0" marB="0" anchor="ctr">
                    <a:lnL>
                      <a:noFill/>
                    </a:lnL>
                    <a:lnR>
                      <a:noFill/>
                    </a:lnR>
                    <a:lnT>
                      <a:noFill/>
                    </a:lnT>
                    <a:lnB>
                      <a:noFill/>
                    </a:lnB>
                    <a:solidFill>
                      <a:srgbClr val="FFFFFF"/>
                    </a:solidFill>
                  </a:tcPr>
                </a:tc>
                <a:tc>
                  <a:txBody>
                    <a:bodyPr/>
                    <a:lstStyle/>
                    <a:p>
                      <a:pPr algn="l" fontAlgn="ctr"/>
                      <a:r>
                        <a:rPr lang="ko-KR" altLang="en-US" sz="800" b="0" i="1" u="none" strike="noStrike">
                          <a:solidFill>
                            <a:srgbClr val="00338D"/>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3226124304"/>
                  </a:ext>
                </a:extLst>
              </a:tr>
              <a:tr h="82938">
                <a:tc gridSpan="2">
                  <a:txBody>
                    <a:bodyPr/>
                    <a:lstStyle/>
                    <a:p>
                      <a:pPr algn="l"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SG&amp;A</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347</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256</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287</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80</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186</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590</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960</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2,221</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2,272</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2,326</a:t>
                      </a:r>
                    </a:p>
                  </a:txBody>
                  <a:tcPr marL="36000" marR="36000" marT="0" marB="0" anchor="ctr">
                    <a:lnL>
                      <a:noFill/>
                    </a:lnL>
                    <a:lnR>
                      <a:noFill/>
                    </a:lnR>
                    <a:lnT>
                      <a:noFill/>
                    </a:lnT>
                    <a:lnB>
                      <a:noFill/>
                    </a:lnB>
                    <a:solidFill>
                      <a:srgbClr val="FFFFFF"/>
                    </a:solidFill>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2148406128"/>
                  </a:ext>
                </a:extLst>
              </a:tr>
              <a:tr h="82938">
                <a:tc gridSpan="2">
                  <a:txBody>
                    <a:bodyPr/>
                    <a:lstStyle/>
                    <a:p>
                      <a:pPr algn="l" fontAlgn="ctr"/>
                      <a:r>
                        <a:rPr 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EBIT</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(2,385)</a:t>
                      </a:r>
                    </a:p>
                  </a:txBody>
                  <a:tcPr marL="36000" marR="36000" marT="0" marB="0" anchor="ctr">
                    <a:lnL>
                      <a:noFill/>
                    </a:lnL>
                    <a:lnR>
                      <a:noFill/>
                    </a:lnR>
                    <a:lnT>
                      <a:noFill/>
                    </a:lnT>
                    <a:lnB>
                      <a:noFill/>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(1,255)</a:t>
                      </a:r>
                    </a:p>
                  </a:txBody>
                  <a:tcPr marL="36000" marR="36000" marT="0" marB="0" anchor="ctr">
                    <a:lnL>
                      <a:noFill/>
                    </a:lnL>
                    <a:lnR>
                      <a:noFill/>
                    </a:lnR>
                    <a:lnT>
                      <a:noFill/>
                    </a:lnT>
                    <a:lnB>
                      <a:noFill/>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1,100</a:t>
                      </a:r>
                    </a:p>
                  </a:txBody>
                  <a:tcPr marL="36000" marR="36000" marT="0" marB="0" anchor="ctr">
                    <a:lnL>
                      <a:noFill/>
                    </a:lnL>
                    <a:lnR>
                      <a:noFill/>
                    </a:lnR>
                    <a:lnT>
                      <a:noFill/>
                    </a:lnT>
                    <a:lnB>
                      <a:noFill/>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412</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1,948</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2,991</a:t>
                      </a:r>
                    </a:p>
                  </a:txBody>
                  <a:tcPr marL="36000" marR="36000" marT="0" marB="0" anchor="ctr">
                    <a:lnL>
                      <a:noFill/>
                    </a:lnL>
                    <a:lnR>
                      <a:noFill/>
                    </a:lnR>
                    <a:lnT>
                      <a:noFill/>
                    </a:lnT>
                    <a:lnB>
                      <a:noFill/>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2,316</a:t>
                      </a:r>
                    </a:p>
                  </a:txBody>
                  <a:tcPr marL="36000" marR="36000" marT="0" marB="0" anchor="ctr">
                    <a:lnL>
                      <a:noFill/>
                    </a:lnL>
                    <a:lnR>
                      <a:noFill/>
                    </a:lnR>
                    <a:lnT>
                      <a:noFill/>
                    </a:lnT>
                    <a:lnB>
                      <a:noFill/>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23,673</a:t>
                      </a:r>
                    </a:p>
                  </a:txBody>
                  <a:tcPr marL="36000" marR="36000" marT="0" marB="0" anchor="ctr">
                    <a:lnL>
                      <a:noFill/>
                    </a:lnL>
                    <a:lnR>
                      <a:noFill/>
                    </a:lnR>
                    <a:lnT>
                      <a:noFill/>
                    </a:lnT>
                    <a:lnB>
                      <a:noFill/>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24,086</a:t>
                      </a:r>
                    </a:p>
                  </a:txBody>
                  <a:tcPr marL="36000" marR="36000" marT="0" marB="0" anchor="ctr">
                    <a:lnL>
                      <a:noFill/>
                    </a:lnL>
                    <a:lnR>
                      <a:noFill/>
                    </a:lnR>
                    <a:lnT>
                      <a:noFill/>
                    </a:lnT>
                    <a:lnB>
                      <a:noFill/>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24,519</a:t>
                      </a:r>
                    </a:p>
                  </a:txBody>
                  <a:tcPr marL="36000" marR="36000" marT="0" marB="0" anchor="ctr">
                    <a:lnL>
                      <a:noFill/>
                    </a:lnL>
                    <a:lnR>
                      <a:noFill/>
                    </a:lnR>
                    <a:lnT>
                      <a:noFill/>
                    </a:lnT>
                    <a:lnB>
                      <a:noFill/>
                    </a:lnB>
                  </a:tcPr>
                </a:tc>
                <a:tc>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1493563910"/>
                  </a:ext>
                </a:extLst>
              </a:tr>
              <a:tr h="82938">
                <a:tc>
                  <a:txBody>
                    <a:bodyPr/>
                    <a:lstStyle/>
                    <a:p>
                      <a:pPr algn="l" fontAlgn="ctr"/>
                      <a:r>
                        <a:rPr lang="ko-KR" altLang="en-US" sz="800" b="0" i="1" u="none" strike="noStrike">
                          <a:solidFill>
                            <a:srgbClr val="00338D"/>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l" fontAlgn="ctr"/>
                      <a:r>
                        <a:rPr lang="en-US" sz="800" b="0" i="1" u="none" strike="noStrike">
                          <a:solidFill>
                            <a:srgbClr val="00338D"/>
                          </a:solidFill>
                          <a:effectLst/>
                          <a:latin typeface="Arial" panose="020B0604020202020204" pitchFamily="34" charset="0"/>
                          <a:ea typeface="맑은 고딕" panose="020B0503020000020004" pitchFamily="50" charset="-127"/>
                          <a:cs typeface="Arial" panose="020B0604020202020204" pitchFamily="34" charset="0"/>
                        </a:rPr>
                        <a:t>EBIT%</a:t>
                      </a:r>
                    </a:p>
                  </a:txBody>
                  <a:tcPr marL="36000" marR="36000" marT="0" marB="0" anchor="ctr">
                    <a:lnL>
                      <a:noFill/>
                    </a:lnL>
                    <a:lnR>
                      <a:noFill/>
                    </a:lnR>
                    <a:lnT>
                      <a:noFill/>
                    </a:lnT>
                    <a:lnB>
                      <a:noFill/>
                    </a:lnB>
                  </a:tcPr>
                </a:tc>
                <a:tc>
                  <a:txBody>
                    <a:bodyPr/>
                    <a:lstStyle/>
                    <a:p>
                      <a:pPr algn="r" fontAlgn="ctr"/>
                      <a:r>
                        <a:rPr lang="en-US" altLang="ko-KR" sz="800" b="0" i="1" u="none" strike="noStrike">
                          <a:solidFill>
                            <a:srgbClr val="00338D"/>
                          </a:solidFill>
                          <a:effectLst/>
                          <a:latin typeface="Arial" panose="020B0604020202020204" pitchFamily="34" charset="0"/>
                          <a:ea typeface="맑은 고딕" panose="020B0503020000020004" pitchFamily="50" charset="-127"/>
                        </a:rPr>
                        <a:t>(24.2)%</a:t>
                      </a:r>
                    </a:p>
                  </a:txBody>
                  <a:tcPr marL="36000" marR="36000" marT="0" marB="0" anchor="ctr">
                    <a:lnL>
                      <a:noFill/>
                    </a:lnL>
                    <a:lnR>
                      <a:noFill/>
                    </a:lnR>
                    <a:lnT>
                      <a:noFill/>
                    </a:lnT>
                    <a:lnB>
                      <a:noFill/>
                    </a:lnB>
                  </a:tcPr>
                </a:tc>
                <a:tc>
                  <a:txBody>
                    <a:bodyPr/>
                    <a:lstStyle/>
                    <a:p>
                      <a:pPr algn="r" fontAlgn="ctr"/>
                      <a:r>
                        <a:rPr lang="en-US" altLang="ko-KR" sz="800" b="0" i="1" u="none" strike="noStrike">
                          <a:solidFill>
                            <a:srgbClr val="00338D"/>
                          </a:solidFill>
                          <a:effectLst/>
                          <a:latin typeface="Arial" panose="020B0604020202020204" pitchFamily="34" charset="0"/>
                          <a:ea typeface="맑은 고딕" panose="020B0503020000020004" pitchFamily="50" charset="-127"/>
                        </a:rPr>
                        <a:t>(6.7)%</a:t>
                      </a:r>
                    </a:p>
                  </a:txBody>
                  <a:tcPr marL="36000" marR="36000" marT="0" marB="0" anchor="ctr">
                    <a:lnL>
                      <a:noFill/>
                    </a:lnL>
                    <a:lnR>
                      <a:noFill/>
                    </a:lnR>
                    <a:lnT>
                      <a:noFill/>
                    </a:lnT>
                    <a:lnB>
                      <a:noFill/>
                    </a:lnB>
                  </a:tcPr>
                </a:tc>
                <a:tc>
                  <a:txBody>
                    <a:bodyPr/>
                    <a:lstStyle/>
                    <a:p>
                      <a:pPr algn="r" fontAlgn="ctr"/>
                      <a:r>
                        <a:rPr lang="en-US" altLang="ko-KR" sz="800" b="0" i="1" u="none" strike="noStrike">
                          <a:solidFill>
                            <a:srgbClr val="00338D"/>
                          </a:solidFill>
                          <a:effectLst/>
                          <a:latin typeface="Arial" panose="020B0604020202020204" pitchFamily="34" charset="0"/>
                          <a:ea typeface="맑은 고딕" panose="020B0503020000020004" pitchFamily="50" charset="-127"/>
                        </a:rPr>
                        <a:t>5.2%</a:t>
                      </a:r>
                    </a:p>
                  </a:txBody>
                  <a:tcPr marL="36000" marR="36000" marT="0" marB="0" anchor="ctr">
                    <a:lnL>
                      <a:noFill/>
                    </a:lnL>
                    <a:lnR>
                      <a:noFill/>
                    </a:lnR>
                    <a:lnT>
                      <a:noFill/>
                    </a:lnT>
                    <a:lnB>
                      <a:noFill/>
                    </a:lnB>
                  </a:tcPr>
                </a:tc>
                <a:tc>
                  <a:txBody>
                    <a:bodyPr/>
                    <a:lstStyle/>
                    <a:p>
                      <a:pPr algn="r" fontAlgn="ctr"/>
                      <a:r>
                        <a:rPr lang="en-US" altLang="ko-KR" sz="800" b="0" i="1" u="none" strike="noStrike">
                          <a:solidFill>
                            <a:srgbClr val="00338D"/>
                          </a:solidFill>
                          <a:effectLst/>
                          <a:latin typeface="Arial" panose="020B0604020202020204" pitchFamily="34" charset="0"/>
                          <a:ea typeface="맑은 고딕" panose="020B0503020000020004" pitchFamily="50" charset="-127"/>
                        </a:rPr>
                        <a:t>4.7%</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800" b="0" i="1" u="none" strike="noStrike">
                          <a:solidFill>
                            <a:srgbClr val="00338D"/>
                          </a:solidFill>
                          <a:effectLst/>
                          <a:latin typeface="Arial" panose="020B0604020202020204" pitchFamily="34" charset="0"/>
                          <a:ea typeface="맑은 고딕" panose="020B0503020000020004" pitchFamily="50" charset="-127"/>
                          <a:cs typeface="Arial" panose="020B0604020202020204" pitchFamily="34" charset="0"/>
                        </a:rPr>
                        <a:t>16.7%</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800" b="0" i="1" u="none" strike="noStrike">
                          <a:solidFill>
                            <a:srgbClr val="00338D"/>
                          </a:solidFill>
                          <a:effectLst/>
                          <a:latin typeface="Arial" panose="020B0604020202020204" pitchFamily="34" charset="0"/>
                          <a:ea typeface="맑은 고딕" panose="020B0503020000020004" pitchFamily="50" charset="-127"/>
                          <a:cs typeface="Arial" panose="020B0604020202020204" pitchFamily="34" charset="0"/>
                        </a:rPr>
                        <a:t>13.1%</a:t>
                      </a:r>
                    </a:p>
                  </a:txBody>
                  <a:tcPr marL="36000" marR="36000" marT="0" marB="0" anchor="ctr">
                    <a:lnL>
                      <a:noFill/>
                    </a:lnL>
                    <a:lnR>
                      <a:noFill/>
                    </a:lnR>
                    <a:lnT>
                      <a:noFill/>
                    </a:lnT>
                    <a:lnB>
                      <a:noFill/>
                    </a:lnB>
                  </a:tcPr>
                </a:tc>
                <a:tc>
                  <a:txBody>
                    <a:bodyPr/>
                    <a:lstStyle/>
                    <a:p>
                      <a:pPr algn="r" fontAlgn="ctr"/>
                      <a:r>
                        <a:rPr lang="en-US" altLang="ko-KR" sz="800" b="0" i="1" u="none" strike="noStrike">
                          <a:solidFill>
                            <a:srgbClr val="00338D"/>
                          </a:solidFill>
                          <a:effectLst/>
                          <a:latin typeface="Arial" panose="020B0604020202020204" pitchFamily="34" charset="0"/>
                          <a:ea typeface="맑은 고딕" panose="020B0503020000020004" pitchFamily="50" charset="-127"/>
                          <a:cs typeface="Arial" panose="020B0604020202020204" pitchFamily="34" charset="0"/>
                        </a:rPr>
                        <a:t>8.4%</a:t>
                      </a:r>
                    </a:p>
                  </a:txBody>
                  <a:tcPr marL="36000" marR="36000" marT="0" marB="0" anchor="ctr">
                    <a:lnL>
                      <a:noFill/>
                    </a:lnL>
                    <a:lnR>
                      <a:noFill/>
                    </a:lnR>
                    <a:lnT>
                      <a:noFill/>
                    </a:lnT>
                    <a:lnB>
                      <a:noFill/>
                    </a:lnB>
                  </a:tcPr>
                </a:tc>
                <a:tc>
                  <a:txBody>
                    <a:bodyPr/>
                    <a:lstStyle/>
                    <a:p>
                      <a:pPr algn="r" fontAlgn="ctr"/>
                      <a:r>
                        <a:rPr lang="en-US" altLang="ko-KR" sz="800" b="0" i="1" u="none" strike="noStrike">
                          <a:solidFill>
                            <a:srgbClr val="00338D"/>
                          </a:solidFill>
                          <a:effectLst/>
                          <a:latin typeface="Arial" panose="020B0604020202020204" pitchFamily="34" charset="0"/>
                          <a:ea typeface="맑은 고딕" panose="020B0503020000020004" pitchFamily="50" charset="-127"/>
                          <a:cs typeface="Arial" panose="020B0604020202020204" pitchFamily="34" charset="0"/>
                        </a:rPr>
                        <a:t>11.5%</a:t>
                      </a:r>
                    </a:p>
                  </a:txBody>
                  <a:tcPr marL="36000" marR="36000" marT="0" marB="0" anchor="ctr">
                    <a:lnL>
                      <a:noFill/>
                    </a:lnL>
                    <a:lnR>
                      <a:noFill/>
                    </a:lnR>
                    <a:lnT>
                      <a:noFill/>
                    </a:lnT>
                    <a:lnB>
                      <a:noFill/>
                    </a:lnB>
                  </a:tcPr>
                </a:tc>
                <a:tc>
                  <a:txBody>
                    <a:bodyPr/>
                    <a:lstStyle/>
                    <a:p>
                      <a:pPr algn="r" fontAlgn="ctr"/>
                      <a:r>
                        <a:rPr lang="en-US" altLang="ko-KR" sz="800" b="0" i="1" u="none" strike="noStrike">
                          <a:solidFill>
                            <a:srgbClr val="00338D"/>
                          </a:solidFill>
                          <a:effectLst/>
                          <a:latin typeface="Arial" panose="020B0604020202020204" pitchFamily="34" charset="0"/>
                          <a:ea typeface="맑은 고딕" panose="020B0503020000020004" pitchFamily="50" charset="-127"/>
                          <a:cs typeface="Arial" panose="020B0604020202020204" pitchFamily="34" charset="0"/>
                        </a:rPr>
                        <a:t>11.5%</a:t>
                      </a:r>
                    </a:p>
                  </a:txBody>
                  <a:tcPr marL="36000" marR="36000" marT="0" marB="0" anchor="ctr">
                    <a:lnL>
                      <a:noFill/>
                    </a:lnL>
                    <a:lnR>
                      <a:noFill/>
                    </a:lnR>
                    <a:lnT>
                      <a:noFill/>
                    </a:lnT>
                    <a:lnB>
                      <a:noFill/>
                    </a:lnB>
                  </a:tcPr>
                </a:tc>
                <a:tc>
                  <a:txBody>
                    <a:bodyPr/>
                    <a:lstStyle/>
                    <a:p>
                      <a:pPr algn="r" fontAlgn="ctr"/>
                      <a:r>
                        <a:rPr lang="en-US" altLang="ko-KR" sz="800" b="0" i="1" u="none" strike="noStrike">
                          <a:solidFill>
                            <a:srgbClr val="00338D"/>
                          </a:solidFill>
                          <a:effectLst/>
                          <a:latin typeface="Arial" panose="020B0604020202020204" pitchFamily="34" charset="0"/>
                          <a:ea typeface="맑은 고딕" panose="020B0503020000020004" pitchFamily="50" charset="-127"/>
                          <a:cs typeface="Arial" panose="020B0604020202020204" pitchFamily="34" charset="0"/>
                        </a:rPr>
                        <a:t>11.5%</a:t>
                      </a:r>
                    </a:p>
                  </a:txBody>
                  <a:tcPr marL="36000" marR="36000" marT="0" marB="0" anchor="ctr">
                    <a:lnL>
                      <a:noFill/>
                    </a:lnL>
                    <a:lnR>
                      <a:noFill/>
                    </a:lnR>
                    <a:lnT>
                      <a:noFill/>
                    </a:lnT>
                    <a:lnB>
                      <a:noFill/>
                    </a:lnB>
                  </a:tcPr>
                </a:tc>
                <a:tc>
                  <a:txBody>
                    <a:bodyPr/>
                    <a:lstStyle/>
                    <a:p>
                      <a:pPr algn="l" fontAlgn="ctr"/>
                      <a:r>
                        <a:rPr lang="ko-KR" altLang="en-US" sz="800" b="0" i="1" u="none" strike="noStrike">
                          <a:solidFill>
                            <a:srgbClr val="00338D"/>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3231338157"/>
                  </a:ext>
                </a:extLst>
              </a:tr>
              <a:tr h="82938">
                <a:tc gridSpan="2">
                  <a:txBody>
                    <a:bodyPr/>
                    <a:lstStyle/>
                    <a:p>
                      <a:pPr algn="l" fontAlgn="ctr"/>
                      <a:r>
                        <a:rPr 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EBITDA</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(1,270)</a:t>
                      </a:r>
                    </a:p>
                  </a:txBody>
                  <a:tcPr marL="36000" marR="36000" marT="0" marB="0" anchor="ctr">
                    <a:lnL>
                      <a:noFill/>
                    </a:lnL>
                    <a:lnR>
                      <a:noFill/>
                    </a:lnR>
                    <a:lnT>
                      <a:noFill/>
                    </a:lnT>
                    <a:lnB>
                      <a:noFill/>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(140)</a:t>
                      </a:r>
                    </a:p>
                  </a:txBody>
                  <a:tcPr marL="36000" marR="36000" marT="0" marB="0" anchor="ctr">
                    <a:lnL>
                      <a:noFill/>
                    </a:lnL>
                    <a:lnR>
                      <a:noFill/>
                    </a:lnR>
                    <a:lnT>
                      <a:noFill/>
                    </a:lnT>
                    <a:lnB>
                      <a:noFill/>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2,186</a:t>
                      </a:r>
                    </a:p>
                  </a:txBody>
                  <a:tcPr marL="36000" marR="36000" marT="0" marB="0" anchor="ctr">
                    <a:lnL>
                      <a:noFill/>
                    </a:lnL>
                    <a:lnR>
                      <a:noFill/>
                    </a:lnR>
                    <a:lnT>
                      <a:noFill/>
                    </a:lnT>
                    <a:lnB>
                      <a:noFill/>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899</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2,439</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3,984</a:t>
                      </a:r>
                    </a:p>
                  </a:txBody>
                  <a:tcPr marL="36000" marR="36000" marT="0" marB="0" anchor="ctr">
                    <a:lnL>
                      <a:noFill/>
                    </a:lnL>
                    <a:lnR>
                      <a:noFill/>
                    </a:lnR>
                    <a:lnT>
                      <a:noFill/>
                    </a:lnT>
                    <a:lnB>
                      <a:noFill/>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3,417</a:t>
                      </a:r>
                    </a:p>
                  </a:txBody>
                  <a:tcPr marL="36000" marR="36000" marT="0" marB="0" anchor="ctr">
                    <a:lnL>
                      <a:noFill/>
                    </a:lnL>
                    <a:lnR>
                      <a:noFill/>
                    </a:lnR>
                    <a:lnT>
                      <a:noFill/>
                    </a:lnT>
                    <a:lnB>
                      <a:noFill/>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30,659</a:t>
                      </a:r>
                    </a:p>
                  </a:txBody>
                  <a:tcPr marL="36000" marR="36000" marT="0" marB="0" anchor="ctr">
                    <a:lnL>
                      <a:noFill/>
                    </a:lnL>
                    <a:lnR>
                      <a:noFill/>
                    </a:lnR>
                    <a:lnT>
                      <a:noFill/>
                    </a:lnT>
                    <a:lnB>
                      <a:noFill/>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31,101</a:t>
                      </a:r>
                    </a:p>
                  </a:txBody>
                  <a:tcPr marL="36000" marR="36000" marT="0" marB="0" anchor="ctr">
                    <a:lnL>
                      <a:noFill/>
                    </a:lnL>
                    <a:lnR>
                      <a:noFill/>
                    </a:lnR>
                    <a:lnT>
                      <a:noFill/>
                    </a:lnT>
                    <a:lnB>
                      <a:noFill/>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31,544</a:t>
                      </a:r>
                    </a:p>
                  </a:txBody>
                  <a:tcPr marL="36000" marR="36000" marT="0" marB="0" anchor="ctr">
                    <a:lnL>
                      <a:noFill/>
                    </a:lnL>
                    <a:lnR>
                      <a:noFill/>
                    </a:lnR>
                    <a:lnT>
                      <a:noFill/>
                    </a:lnT>
                    <a:lnB>
                      <a:noFill/>
                    </a:lnB>
                  </a:tcPr>
                </a:tc>
                <a:tc>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4070595347"/>
                  </a:ext>
                </a:extLst>
              </a:tr>
              <a:tr h="82938">
                <a:tc>
                  <a:txBody>
                    <a:bodyPr/>
                    <a:lstStyle/>
                    <a:p>
                      <a:pPr algn="l" fontAlgn="ctr"/>
                      <a:r>
                        <a:rPr lang="ko-KR" altLang="en-US"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l" fontAlgn="ctr"/>
                      <a:r>
                        <a:rPr lang="en-US"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D&amp;A</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1,115</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1,115</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1,085</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488</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491</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992</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1,101</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6,986</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7,016</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7,026</a:t>
                      </a:r>
                    </a:p>
                  </a:txBody>
                  <a:tcPr marL="36000" marR="36000" marT="0" marB="0" anchor="ctr">
                    <a:lnL>
                      <a:noFill/>
                    </a:lnL>
                    <a:lnR>
                      <a:noFill/>
                    </a:lnR>
                    <a:lnT>
                      <a:noFill/>
                    </a:lnT>
                    <a:lnB>
                      <a:noFill/>
                    </a:lnB>
                    <a:solidFill>
                      <a:srgbClr val="FFFFFF"/>
                    </a:solidFill>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1993537628"/>
                  </a:ext>
                </a:extLst>
              </a:tr>
              <a:tr h="82938">
                <a:tc>
                  <a:txBody>
                    <a:bodyPr/>
                    <a:lstStyle/>
                    <a:p>
                      <a:pPr algn="l" fontAlgn="ctr"/>
                      <a:r>
                        <a:rPr lang="ko-KR" altLang="en-US" sz="800" b="0" i="1" u="none" strike="noStrike">
                          <a:solidFill>
                            <a:srgbClr val="00338D"/>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l" fontAlgn="ctr"/>
                      <a:r>
                        <a:rPr lang="en-US" sz="800" b="0" i="1" u="none" strike="noStrike">
                          <a:solidFill>
                            <a:srgbClr val="00338D"/>
                          </a:solidFill>
                          <a:effectLst/>
                          <a:latin typeface="Arial" panose="020B0604020202020204" pitchFamily="34" charset="0"/>
                          <a:ea typeface="맑은 고딕" panose="020B0503020000020004" pitchFamily="50" charset="-127"/>
                          <a:cs typeface="Arial" panose="020B0604020202020204" pitchFamily="34" charset="0"/>
                        </a:rPr>
                        <a:t>EBITDA%</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1" u="none" strike="noStrike">
                          <a:solidFill>
                            <a:srgbClr val="00338D"/>
                          </a:solidFill>
                          <a:effectLst/>
                          <a:latin typeface="Arial" panose="020B0604020202020204" pitchFamily="34" charset="0"/>
                          <a:ea typeface="맑은 고딕" panose="020B0503020000020004" pitchFamily="50" charset="-127"/>
                        </a:rPr>
                        <a:t>(12.9)%</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1" u="none" strike="noStrike">
                          <a:solidFill>
                            <a:srgbClr val="00338D"/>
                          </a:solidFill>
                          <a:effectLst/>
                          <a:latin typeface="Arial" panose="020B0604020202020204" pitchFamily="34" charset="0"/>
                          <a:ea typeface="맑은 고딕" panose="020B0503020000020004" pitchFamily="50" charset="-127"/>
                        </a:rPr>
                        <a:t>(0.7)%</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1" u="none" strike="noStrike">
                          <a:solidFill>
                            <a:srgbClr val="00338D"/>
                          </a:solidFill>
                          <a:effectLst/>
                          <a:latin typeface="Arial" panose="020B0604020202020204" pitchFamily="34" charset="0"/>
                          <a:ea typeface="맑은 고딕" panose="020B0503020000020004" pitchFamily="50" charset="-127"/>
                        </a:rPr>
                        <a:t>10.3%</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1" u="none" strike="noStrike">
                          <a:solidFill>
                            <a:srgbClr val="00338D"/>
                          </a:solidFill>
                          <a:effectLst/>
                          <a:latin typeface="Arial" panose="020B0604020202020204" pitchFamily="34" charset="0"/>
                          <a:ea typeface="맑은 고딕" panose="020B0503020000020004" pitchFamily="50" charset="-127"/>
                        </a:rPr>
                        <a:t>10.3%</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1" u="none" strike="noStrike">
                          <a:solidFill>
                            <a:srgbClr val="00338D"/>
                          </a:solidFill>
                          <a:effectLst/>
                          <a:latin typeface="Arial" panose="020B0604020202020204" pitchFamily="34" charset="0"/>
                          <a:ea typeface="맑은 고딕" panose="020B0503020000020004" pitchFamily="50" charset="-127"/>
                          <a:cs typeface="Arial" panose="020B0604020202020204" pitchFamily="34" charset="0"/>
                        </a:rPr>
                        <a:t>20.9%</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1" u="none" strike="noStrike">
                          <a:solidFill>
                            <a:srgbClr val="00338D"/>
                          </a:solidFill>
                          <a:effectLst/>
                          <a:latin typeface="Arial" panose="020B0604020202020204" pitchFamily="34" charset="0"/>
                          <a:ea typeface="맑은 고딕" panose="020B0503020000020004" pitchFamily="50" charset="-127"/>
                          <a:cs typeface="Arial" panose="020B0604020202020204" pitchFamily="34" charset="0"/>
                        </a:rPr>
                        <a:t>17.4%</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1" u="none" strike="noStrike">
                          <a:solidFill>
                            <a:srgbClr val="00338D"/>
                          </a:solidFill>
                          <a:effectLst/>
                          <a:latin typeface="Arial" panose="020B0604020202020204" pitchFamily="34" charset="0"/>
                          <a:ea typeface="맑은 고딕" panose="020B0503020000020004" pitchFamily="50" charset="-127"/>
                          <a:cs typeface="Arial" panose="020B0604020202020204" pitchFamily="34" charset="0"/>
                        </a:rPr>
                        <a:t>12.5%</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1" u="none" strike="noStrike">
                          <a:solidFill>
                            <a:srgbClr val="00338D"/>
                          </a:solidFill>
                          <a:effectLst/>
                          <a:latin typeface="Arial" panose="020B0604020202020204" pitchFamily="34" charset="0"/>
                          <a:ea typeface="맑은 고딕" panose="020B0503020000020004" pitchFamily="50" charset="-127"/>
                          <a:cs typeface="Arial" panose="020B0604020202020204" pitchFamily="34" charset="0"/>
                        </a:rPr>
                        <a:t>14.9%</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1" u="none" strike="noStrike">
                          <a:solidFill>
                            <a:srgbClr val="00338D"/>
                          </a:solidFill>
                          <a:effectLst/>
                          <a:latin typeface="Arial" panose="020B0604020202020204" pitchFamily="34" charset="0"/>
                          <a:ea typeface="맑은 고딕" panose="020B0503020000020004" pitchFamily="50" charset="-127"/>
                          <a:cs typeface="Arial" panose="020B0604020202020204" pitchFamily="34" charset="0"/>
                        </a:rPr>
                        <a:t>14.9%</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1" u="none" strike="noStrike">
                          <a:solidFill>
                            <a:srgbClr val="00338D"/>
                          </a:solidFill>
                          <a:effectLst/>
                          <a:latin typeface="Arial" panose="020B0604020202020204" pitchFamily="34" charset="0"/>
                          <a:ea typeface="맑은 고딕" panose="020B0503020000020004" pitchFamily="50" charset="-127"/>
                          <a:cs typeface="Arial" panose="020B0604020202020204" pitchFamily="34" charset="0"/>
                        </a:rPr>
                        <a:t>14.9%</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l" fontAlgn="ctr"/>
                      <a:r>
                        <a:rPr lang="ko-KR" altLang="en-US" sz="800" b="0" i="1" u="none" strike="noStrike">
                          <a:solidFill>
                            <a:srgbClr val="00338D"/>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713173946"/>
                  </a:ext>
                </a:extLst>
              </a:tr>
              <a:tr h="82938">
                <a:tc gridSpan="2">
                  <a:txBody>
                    <a:bodyPr/>
                    <a:lstStyle/>
                    <a:p>
                      <a:pPr algn="l"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Corporate Tax</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407</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702</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1,013</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5,886</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5,992</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6,103</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4258865073"/>
                  </a:ext>
                </a:extLst>
              </a:tr>
              <a:tr h="82938">
                <a:tc gridSpan="2">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세후영업이익</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(2,385)</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(1,255)</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1,100</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dirty="0">
                          <a:solidFill>
                            <a:srgbClr val="000000"/>
                          </a:solidFill>
                          <a:effectLst/>
                          <a:latin typeface="Arial" panose="020B0604020202020204" pitchFamily="34" charset="0"/>
                          <a:ea typeface="맑은 고딕" panose="020B0503020000020004" pitchFamily="50" charset="-127"/>
                        </a:rPr>
                        <a:t>412</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1,541</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2,289</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1,303</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17,788</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18,094</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18,416</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18,416</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595569823"/>
                  </a:ext>
                </a:extLst>
              </a:tr>
              <a:tr h="82938">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gridSpan="5">
                  <a:txBody>
                    <a:bodyPr/>
                    <a:lstStyle/>
                    <a:p>
                      <a:pPr algn="l"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Add: Depreciation &amp; Amortization</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tc hMerge="1">
                  <a:txBody>
                    <a:bodyPr/>
                    <a:lstStyle/>
                    <a:p>
                      <a:pPr latinLnBrk="1"/>
                      <a:endParaRPr lang="ko-KR" altLang="en-US"/>
                    </a:p>
                  </a:txBody>
                  <a:tcPr/>
                </a:tc>
                <a:tc hMerge="1">
                  <a:txBody>
                    <a:bodyPr/>
                    <a:lstStyle/>
                    <a:p>
                      <a:pPr algn="l" fontAlgn="ctr"/>
                      <a:endParaRPr lang="ko-KR" altLang="en-US" sz="800" b="0" i="0" u="none" strike="noStrike">
                        <a:solidFill>
                          <a:srgbClr val="000000"/>
                        </a:solidFill>
                        <a:effectLst/>
                        <a:latin typeface="맑은 고딕" panose="020B0503020000020004" pitchFamily="50" charset="-127"/>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hMerge="1">
                  <a:txBody>
                    <a:bodyPr/>
                    <a:lstStyle/>
                    <a:p>
                      <a:pPr algn="l" fontAlgn="ctr"/>
                      <a:endParaRPr lang="ko-KR" altLang="en-US" sz="800" b="0" i="0" u="none" strike="noStrike">
                        <a:solidFill>
                          <a:srgbClr val="000000"/>
                        </a:solidFill>
                        <a:effectLst/>
                        <a:latin typeface="맑은 고딕" panose="020B0503020000020004" pitchFamily="50" charset="-127"/>
                        <a:ea typeface="맑은 고딕" panose="020B0503020000020004" pitchFamily="50" charset="-127"/>
                      </a:endParaRP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hMerge="1">
                  <a:txBody>
                    <a:bodyPr/>
                    <a:lstStyle/>
                    <a:p>
                      <a:pPr algn="l" fontAlgn="ctr"/>
                      <a:endParaRPr lang="ko-KR" altLang="en-US" sz="800" b="0" i="0" u="none" strike="noStrike">
                        <a:solidFill>
                          <a:srgbClr val="000000"/>
                        </a:solidFill>
                        <a:effectLst/>
                        <a:latin typeface="맑은 고딕" panose="020B0503020000020004" pitchFamily="50" charset="-127"/>
                        <a:ea typeface="맑은 고딕" panose="020B0503020000020004" pitchFamily="50" charset="-127"/>
                      </a:endParaRP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491</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992</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1,101</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6,986</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7,016</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7,026</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FFFFFF"/>
                    </a:solidFill>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extLst>
                  <a:ext uri="{0D108BD9-81ED-4DB2-BD59-A6C34878D82A}">
                    <a16:rowId xmlns:a16="http://schemas.microsoft.com/office/drawing/2014/main" val="2424207083"/>
                  </a:ext>
                </a:extLst>
              </a:tr>
              <a:tr h="82938">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gridSpan="5">
                  <a:txBody>
                    <a:bodyPr/>
                    <a:lstStyle/>
                    <a:p>
                      <a:pPr algn="l"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Less: Capital Expenditure</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hMerge="1">
                  <a:txBody>
                    <a:bodyPr/>
                    <a:lstStyle/>
                    <a:p>
                      <a:pPr algn="l" fontAlgn="ctr"/>
                      <a:endParaRPr lang="ko-KR" altLang="en-US" sz="800" b="0" i="0" u="none" strike="noStrike">
                        <a:solidFill>
                          <a:srgbClr val="000000"/>
                        </a:solidFill>
                        <a:effectLst/>
                        <a:latin typeface="맑은 고딕" panose="020B0503020000020004" pitchFamily="50" charset="-127"/>
                        <a:ea typeface="맑은 고딕" panose="020B0503020000020004" pitchFamily="50" charset="-127"/>
                      </a:endParaRPr>
                    </a:p>
                  </a:txBody>
                  <a:tcPr marL="0" marR="0" marT="0" marB="0" anchor="ctr">
                    <a:lnL>
                      <a:noFill/>
                    </a:lnL>
                    <a:lnR>
                      <a:noFill/>
                    </a:lnR>
                    <a:lnT>
                      <a:noFill/>
                    </a:lnT>
                    <a:lnB>
                      <a:noFill/>
                    </a:lnB>
                  </a:tcPr>
                </a:tc>
                <a:tc hMerge="1">
                  <a:txBody>
                    <a:bodyPr/>
                    <a:lstStyle/>
                    <a:p>
                      <a:pPr algn="l" fontAlgn="ctr"/>
                      <a:endParaRPr lang="ko-KR" altLang="en-US" sz="800" b="0" i="0" u="none" strike="noStrike">
                        <a:solidFill>
                          <a:srgbClr val="000000"/>
                        </a:solidFill>
                        <a:effectLst/>
                        <a:latin typeface="맑은 고딕" panose="020B0503020000020004" pitchFamily="50" charset="-127"/>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hMerge="1">
                  <a:txBody>
                    <a:bodyPr/>
                    <a:lstStyle/>
                    <a:p>
                      <a:pPr algn="l" fontAlgn="ctr"/>
                      <a:endParaRPr lang="ko-KR" altLang="en-US" sz="800" b="0" i="0" u="none" strike="noStrike">
                        <a:solidFill>
                          <a:srgbClr val="000000"/>
                        </a:solidFill>
                        <a:effectLst/>
                        <a:latin typeface="맑은 고딕" panose="020B0503020000020004" pitchFamily="50" charset="-127"/>
                        <a:ea typeface="맑은 고딕" panose="020B0503020000020004" pitchFamily="50" charset="-127"/>
                      </a:endParaRPr>
                    </a:p>
                  </a:txBody>
                  <a:tcPr marL="36000" marR="36000" marT="0" marB="0" anchor="ctr">
                    <a:lnL>
                      <a:noFill/>
                    </a:lnL>
                    <a:lnR>
                      <a:noFill/>
                    </a:lnR>
                    <a:lnT>
                      <a:noFill/>
                    </a:lnT>
                    <a:lnB>
                      <a:noFill/>
                    </a:lnB>
                  </a:tcPr>
                </a:tc>
                <a:tc hMerge="1">
                  <a:txBody>
                    <a:bodyPr/>
                    <a:lstStyle/>
                    <a:p>
                      <a:pPr algn="l" fontAlgn="ctr"/>
                      <a:endParaRPr lang="ko-KR" altLang="en-US" sz="800" b="0" i="0" u="none" strike="noStrike">
                        <a:solidFill>
                          <a:srgbClr val="000000"/>
                        </a:solidFill>
                        <a:effectLst/>
                        <a:latin typeface="맑은 고딕" panose="020B0503020000020004" pitchFamily="50" charset="-127"/>
                        <a:ea typeface="맑은 고딕" panose="020B0503020000020004" pitchFamily="50" charset="-127"/>
                      </a:endParaRP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(19,905)</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(54,935)</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(300)</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(300)</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(300)</a:t>
                      </a:r>
                    </a:p>
                  </a:txBody>
                  <a:tcPr marL="36000" marR="36000" marT="0" marB="0" anchor="ctr">
                    <a:lnL>
                      <a:noFill/>
                    </a:lnL>
                    <a:lnR>
                      <a:noFill/>
                    </a:lnR>
                    <a:lnT>
                      <a:noFill/>
                    </a:lnT>
                    <a:lnB>
                      <a:noFill/>
                    </a:lnB>
                    <a:solidFill>
                      <a:srgbClr val="FFFFFF"/>
                    </a:solidFill>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1078774077"/>
                  </a:ext>
                </a:extLst>
              </a:tr>
              <a:tr h="82938">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gridSpan="5">
                  <a:txBody>
                    <a:bodyPr/>
                    <a:lstStyle/>
                    <a:p>
                      <a:pPr algn="l"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Less: Changes in Working Capital</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hMerge="1">
                  <a:txBody>
                    <a:bodyPr/>
                    <a:lstStyle/>
                    <a:p>
                      <a:pPr algn="l" fontAlgn="ctr"/>
                      <a:endParaRPr lang="ko-KR" altLang="en-US" sz="800" b="0" i="0" u="none" strike="noStrike">
                        <a:solidFill>
                          <a:srgbClr val="000000"/>
                        </a:solidFill>
                        <a:effectLst/>
                        <a:latin typeface="맑은 고딕" panose="020B0503020000020004" pitchFamily="50" charset="-127"/>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hMerge="1">
                  <a:txBody>
                    <a:bodyPr/>
                    <a:lstStyle/>
                    <a:p>
                      <a:pPr algn="l" fontAlgn="ctr"/>
                      <a:endParaRPr lang="ko-KR" altLang="en-US" sz="800" b="0" i="0" u="none" strike="noStrike">
                        <a:solidFill>
                          <a:srgbClr val="000000"/>
                        </a:solidFill>
                        <a:effectLst/>
                        <a:latin typeface="맑은 고딕" panose="020B0503020000020004" pitchFamily="50" charset="-127"/>
                        <a:ea typeface="맑은 고딕" panose="020B0503020000020004" pitchFamily="50" charset="-127"/>
                      </a:endParaRP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hMerge="1">
                  <a:txBody>
                    <a:bodyPr/>
                    <a:lstStyle/>
                    <a:p>
                      <a:pPr algn="l" fontAlgn="ctr"/>
                      <a:endParaRPr lang="ko-KR" altLang="en-US" sz="800" b="0" i="0" u="none" strike="noStrike">
                        <a:solidFill>
                          <a:srgbClr val="000000"/>
                        </a:solidFill>
                        <a:effectLst/>
                        <a:latin typeface="맑은 고딕" panose="020B0503020000020004" pitchFamily="50" charset="-127"/>
                        <a:ea typeface="맑은 고딕" panose="020B0503020000020004" pitchFamily="50" charset="-127"/>
                      </a:endParaRP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(40)</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31</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(18)</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692</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11</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11</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solidFill>
                      <a:srgbClr val="FFFFFF"/>
                    </a:solidFill>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solidFill>
                      <a:srgbClr val="FFFFFF"/>
                    </a:solidFill>
                  </a:tcPr>
                </a:tc>
                <a:extLst>
                  <a:ext uri="{0D108BD9-81ED-4DB2-BD59-A6C34878D82A}">
                    <a16:rowId xmlns:a16="http://schemas.microsoft.com/office/drawing/2014/main" val="2275559015"/>
                  </a:ext>
                </a:extLst>
              </a:tr>
              <a:tr h="82938">
                <a:tc gridSpan="3">
                  <a:txBody>
                    <a:bodyPr/>
                    <a:lstStyle/>
                    <a:p>
                      <a:pPr algn="l" fontAlgn="ctr"/>
                      <a:r>
                        <a:rPr 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Free Cash Flow to Firm</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hMerge="1">
                  <a:txBody>
                    <a:bodyPr/>
                    <a:lstStyle/>
                    <a:p>
                      <a:pPr algn="l" fontAlgn="ctr"/>
                      <a:endParaRPr lang="ko-KR" altLang="en-US" sz="800" b="1" i="0" u="none" strike="noStrike">
                        <a:solidFill>
                          <a:srgbClr val="000000"/>
                        </a:solidFill>
                        <a:effectLst/>
                        <a:latin typeface="맑은 고딕" panose="020B0503020000020004" pitchFamily="50" charset="-127"/>
                        <a:ea typeface="맑은 고딕" panose="020B0503020000020004" pitchFamily="50" charset="-127"/>
                      </a:endParaRPr>
                    </a:p>
                  </a:txBody>
                  <a:tcPr marL="0" marR="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1,993</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(16,592)</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(52,548)</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25,166</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24,821</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25,152</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18,416</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441735305"/>
                  </a:ext>
                </a:extLst>
              </a:tr>
              <a:tr h="82938">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a:txBody>
                    <a:bodyPr/>
                    <a:lstStyle/>
                    <a:p>
                      <a:pPr algn="l"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Discount Period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l" fontAlgn="ctr"/>
                      <a:endPar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l" fontAlgn="ctr"/>
                      <a:endPar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l" fontAlgn="ctr"/>
                      <a:endPar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l" fontAlgn="ctr"/>
                      <a:endPar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0.2500</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1.0000</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2.0000</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3.0000</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4.0000</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5.0000</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extLst>
                  <a:ext uri="{0D108BD9-81ED-4DB2-BD59-A6C34878D82A}">
                    <a16:rowId xmlns:a16="http://schemas.microsoft.com/office/drawing/2014/main" val="3981576417"/>
                  </a:ext>
                </a:extLst>
              </a:tr>
              <a:tr h="82938">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l"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Discount Factor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l" fontAlgn="ctr"/>
                      <a:endPar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l" fontAlgn="ctr"/>
                      <a:endPar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l" fontAlgn="ctr"/>
                      <a:endPar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l" fontAlgn="ctr"/>
                      <a:endPar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0.9678</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0.8772</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0.7695</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0.6750</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0.5921</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0.5194</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539346690"/>
                  </a:ext>
                </a:extLst>
              </a:tr>
              <a:tr h="82938">
                <a:tc gridSpan="3">
                  <a:txBody>
                    <a:bodyPr/>
                    <a:lstStyle/>
                    <a:p>
                      <a:pPr algn="l" fontAlgn="ctr"/>
                      <a:r>
                        <a:rPr 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Present Value of Free Cash Flow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1,929</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(14,555)</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(40,434)</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16,986</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14,696</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13,063</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637296908"/>
                  </a:ext>
                </a:extLst>
              </a:tr>
              <a:tr h="82938">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gridSpan="3">
                  <a:txBody>
                    <a:bodyPr/>
                    <a:lstStyle/>
                    <a:p>
                      <a:pPr algn="l"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Cumulative Present Value</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hMerge="1">
                  <a:txBody>
                    <a:bodyPr/>
                    <a:lstStyle/>
                    <a:p>
                      <a:pPr latinLnBrk="1"/>
                      <a:endParaRPr lang="ko-KR" altLang="en-US"/>
                    </a:p>
                  </a:txBody>
                  <a:tcPr/>
                </a:tc>
                <a:tc hMerge="1">
                  <a:txBody>
                    <a:bodyPr/>
                    <a:lstStyle/>
                    <a:p>
                      <a:pPr algn="l" fontAlgn="ctr"/>
                      <a:endPar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l" fontAlgn="ctr"/>
                      <a:endPar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l" fontAlgn="ctr"/>
                      <a:endPar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(8,315)</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extLst>
                  <a:ext uri="{0D108BD9-81ED-4DB2-BD59-A6C34878D82A}">
                    <a16:rowId xmlns:a16="http://schemas.microsoft.com/office/drawing/2014/main" val="3791999602"/>
                  </a:ext>
                </a:extLst>
              </a:tr>
              <a:tr h="82938">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gridSpan="3">
                  <a:txBody>
                    <a:bodyPr/>
                    <a:lstStyle/>
                    <a:p>
                      <a:pPr algn="l"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Present Value of Terminal Value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hMerge="1">
                  <a:txBody>
                    <a:bodyPr/>
                    <a:lstStyle/>
                    <a:p>
                      <a:pPr algn="l" fontAlgn="ctr"/>
                      <a:endPar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l" fontAlgn="ctr"/>
                      <a:endPar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l" fontAlgn="ctr"/>
                      <a:endPar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74,309</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4027307412"/>
                  </a:ext>
                </a:extLst>
              </a:tr>
              <a:tr h="82938">
                <a:tc gridSpan="2">
                  <a:txBody>
                    <a:bodyPr/>
                    <a:lstStyle/>
                    <a:p>
                      <a:pPr algn="l" fontAlgn="ctr"/>
                      <a:r>
                        <a:rPr lang="en-US"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Operating Value</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l" fontAlgn="ctr"/>
                      <a:r>
                        <a:rPr lang="ko-KR" altLang="en-US"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65,994</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fontAlgn="ctr"/>
                      <a:r>
                        <a:rPr lang="ko-KR" altLang="en-US" sz="800" b="1" i="0" u="none" strike="noStrike" dirty="0">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2809848712"/>
                  </a:ext>
                </a:extLst>
              </a:tr>
            </a:tbl>
          </a:graphicData>
        </a:graphic>
      </p:graphicFrame>
      <p:graphicFrame>
        <p:nvGraphicFramePr>
          <p:cNvPr id="22" name="표 21">
            <a:extLst>
              <a:ext uri="{FF2B5EF4-FFF2-40B4-BE49-F238E27FC236}">
                <a16:creationId xmlns:a16="http://schemas.microsoft.com/office/drawing/2014/main" id="{5A6D85BA-3ACF-4AC4-A0D6-C6227A4B368B}"/>
              </a:ext>
            </a:extLst>
          </p:cNvPr>
          <p:cNvGraphicFramePr>
            <a:graphicFrameLocks noGrp="1"/>
          </p:cNvGraphicFramePr>
          <p:nvPr>
            <p:extLst>
              <p:ext uri="{D42A27DB-BD31-4B8C-83A1-F6EECF244321}">
                <p14:modId xmlns:p14="http://schemas.microsoft.com/office/powerpoint/2010/main" val="2850447012"/>
              </p:ext>
            </p:extLst>
          </p:nvPr>
        </p:nvGraphicFramePr>
        <p:xfrm>
          <a:off x="2081747" y="5177072"/>
          <a:ext cx="2819400" cy="914400"/>
        </p:xfrm>
        <a:graphic>
          <a:graphicData uri="http://schemas.openxmlformats.org/drawingml/2006/table">
            <a:tbl>
              <a:tblPr/>
              <a:tblGrid>
                <a:gridCol w="1712396">
                  <a:extLst>
                    <a:ext uri="{9D8B030D-6E8A-4147-A177-3AD203B41FA5}">
                      <a16:colId xmlns:a16="http://schemas.microsoft.com/office/drawing/2014/main" val="1925428478"/>
                    </a:ext>
                  </a:extLst>
                </a:gridCol>
                <a:gridCol w="1107004">
                  <a:extLst>
                    <a:ext uri="{9D8B030D-6E8A-4147-A177-3AD203B41FA5}">
                      <a16:colId xmlns:a16="http://schemas.microsoft.com/office/drawing/2014/main" val="3157330010"/>
                    </a:ext>
                  </a:extLst>
                </a:gridCol>
              </a:tblGrid>
              <a:tr h="152400">
                <a:tc>
                  <a:txBody>
                    <a:bodyPr/>
                    <a:lstStyle/>
                    <a:p>
                      <a:pPr algn="l" fontAlgn="ctr"/>
                      <a:r>
                        <a:rPr lang="en-US" altLang="ko-KR" sz="800" b="1" i="0" u="none" strike="noStrike">
                          <a:solidFill>
                            <a:srgbClr val="FFFFFF"/>
                          </a:solidFill>
                          <a:effectLst/>
                          <a:latin typeface="Arial" panose="020B0604020202020204" pitchFamily="34" charset="0"/>
                          <a:ea typeface="맑은 고딕" panose="020B0503020000020004" pitchFamily="50" charset="-127"/>
                        </a:rPr>
                        <a:t>(</a:t>
                      </a:r>
                      <a:r>
                        <a:rPr lang="ko-KR" altLang="en-US" sz="800" b="1" i="0" u="none" strike="noStrike">
                          <a:solidFill>
                            <a:srgbClr val="FFFFFF"/>
                          </a:solidFill>
                          <a:effectLst/>
                          <a:latin typeface="맑은 고딕" panose="020B0503020000020004" pitchFamily="50" charset="-127"/>
                          <a:ea typeface="맑은 고딕" panose="020B0503020000020004" pitchFamily="50" charset="-127"/>
                        </a:rPr>
                        <a:t>단위</a:t>
                      </a:r>
                      <a:r>
                        <a:rPr lang="en-US" altLang="ko-KR" sz="800" b="1" i="0" u="none" strike="noStrike">
                          <a:solidFill>
                            <a:srgbClr val="FFFFFF"/>
                          </a:solidFill>
                          <a:effectLst/>
                          <a:latin typeface="Arial" panose="020B0604020202020204" pitchFamily="34" charset="0"/>
                          <a:ea typeface="맑은 고딕" panose="020B0503020000020004" pitchFamily="50" charset="-127"/>
                        </a:rPr>
                        <a:t>: </a:t>
                      </a:r>
                      <a:r>
                        <a:rPr lang="ko-KR" altLang="en-US" sz="800" b="1" i="0" u="none" strike="noStrike">
                          <a:solidFill>
                            <a:srgbClr val="FFFFFF"/>
                          </a:solidFill>
                          <a:effectLst/>
                          <a:latin typeface="맑은 고딕" panose="020B0503020000020004" pitchFamily="50" charset="-127"/>
                          <a:ea typeface="맑은 고딕" panose="020B0503020000020004" pitchFamily="50" charset="-127"/>
                        </a:rPr>
                        <a:t>백만원</a:t>
                      </a:r>
                      <a:r>
                        <a:rPr lang="en-US" altLang="ko-KR" sz="800" b="1" i="0" u="none" strike="noStrike">
                          <a:solidFill>
                            <a:srgbClr val="FFFFFF"/>
                          </a:solidFill>
                          <a:effectLst/>
                          <a:latin typeface="Arial" panose="020B0604020202020204" pitchFamily="34" charset="0"/>
                          <a:ea typeface="맑은 고딕" panose="020B0503020000020004" pitchFamily="50" charset="-127"/>
                        </a:rPr>
                        <a:t>)</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ko-KR" altLang="en-US" sz="800" b="1" i="0" u="none" strike="noStrike">
                          <a:solidFill>
                            <a:srgbClr val="FFFFFF"/>
                          </a:solidFill>
                          <a:effectLst/>
                          <a:latin typeface="맑은 고딕" panose="020B0503020000020004" pitchFamily="50" charset="-127"/>
                          <a:ea typeface="맑은 고딕" panose="020B0503020000020004" pitchFamily="50" charset="-127"/>
                        </a:rPr>
                        <a:t>금액</a:t>
                      </a:r>
                      <a:endParaRPr lang="ko-KR" altLang="en-US" sz="800" b="1" i="0" u="none" strike="noStrike">
                        <a:solidFill>
                          <a:srgbClr val="FFFFFF"/>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extLst>
                  <a:ext uri="{0D108BD9-81ED-4DB2-BD59-A6C34878D82A}">
                    <a16:rowId xmlns:a16="http://schemas.microsoft.com/office/drawing/2014/main" val="3618088686"/>
                  </a:ext>
                </a:extLst>
              </a:tr>
              <a:tr h="152400">
                <a:tc>
                  <a:txBody>
                    <a:bodyPr/>
                    <a:lstStyle/>
                    <a:p>
                      <a:pPr algn="l" fontAlgn="ctr"/>
                      <a:r>
                        <a:rPr lang="en-US" sz="800" b="1" i="0" u="none" strike="noStrike">
                          <a:solidFill>
                            <a:srgbClr val="000000"/>
                          </a:solidFill>
                          <a:effectLst/>
                          <a:latin typeface="Arial" panose="020B0604020202020204" pitchFamily="34" charset="0"/>
                          <a:ea typeface="맑은 고딕" panose="020B0503020000020004" pitchFamily="50" charset="-127"/>
                        </a:rPr>
                        <a:t>Operating Value</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65,994</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4153378242"/>
                  </a:ext>
                </a:extLst>
              </a:tr>
              <a:tr h="152400">
                <a:tc>
                  <a:txBody>
                    <a:bodyPr/>
                    <a:lstStyle/>
                    <a:p>
                      <a:pPr algn="l" fontAlgn="ctr"/>
                      <a:r>
                        <a:rPr lang="en-US" sz="800" b="0" i="0" u="none" strike="noStrike">
                          <a:solidFill>
                            <a:srgbClr val="000000"/>
                          </a:solidFill>
                          <a:effectLst/>
                          <a:latin typeface="Arial" panose="020B0604020202020204" pitchFamily="34" charset="0"/>
                          <a:ea typeface="맑은 고딕" panose="020B0503020000020004" pitchFamily="50" charset="-127"/>
                        </a:rPr>
                        <a:t>NOA</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extLst>
                  <a:ext uri="{0D108BD9-81ED-4DB2-BD59-A6C34878D82A}">
                    <a16:rowId xmlns:a16="http://schemas.microsoft.com/office/drawing/2014/main" val="3413403428"/>
                  </a:ext>
                </a:extLst>
              </a:tr>
              <a:tr h="152400">
                <a:tc>
                  <a:txBody>
                    <a:bodyPr/>
                    <a:lstStyle/>
                    <a:p>
                      <a:pPr algn="l" fontAlgn="ctr"/>
                      <a:r>
                        <a:rPr lang="en-US" sz="800" b="1" i="0" u="none" strike="noStrike">
                          <a:solidFill>
                            <a:srgbClr val="000000"/>
                          </a:solidFill>
                          <a:effectLst/>
                          <a:latin typeface="Arial" panose="020B0604020202020204" pitchFamily="34" charset="0"/>
                          <a:ea typeface="맑은 고딕" panose="020B0503020000020004" pitchFamily="50" charset="-127"/>
                        </a:rPr>
                        <a:t>Enterprise Value</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65,994</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3320436358"/>
                  </a:ext>
                </a:extLst>
              </a:tr>
              <a:tr h="152400">
                <a:tc>
                  <a:txBody>
                    <a:bodyPr/>
                    <a:lstStyle/>
                    <a:p>
                      <a:pPr algn="l" fontAlgn="ctr"/>
                      <a:r>
                        <a:rPr lang="en-US" sz="800" b="0" i="0" u="none" strike="noStrike">
                          <a:solidFill>
                            <a:srgbClr val="000000"/>
                          </a:solidFill>
                          <a:effectLst/>
                          <a:latin typeface="Arial" panose="020B0604020202020204" pitchFamily="34" charset="0"/>
                          <a:ea typeface="맑은 고딕" panose="020B0503020000020004" pitchFamily="50" charset="-127"/>
                        </a:rPr>
                        <a:t>Net Debt</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6,539</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extLst>
                  <a:ext uri="{0D108BD9-81ED-4DB2-BD59-A6C34878D82A}">
                    <a16:rowId xmlns:a16="http://schemas.microsoft.com/office/drawing/2014/main" val="1576484450"/>
                  </a:ext>
                </a:extLst>
              </a:tr>
              <a:tr h="152400">
                <a:tc>
                  <a:txBody>
                    <a:bodyPr/>
                    <a:lstStyle/>
                    <a:p>
                      <a:pPr algn="l" fontAlgn="ctr"/>
                      <a:r>
                        <a:rPr lang="en-US" sz="800" b="1" i="0" u="none" strike="noStrike">
                          <a:solidFill>
                            <a:srgbClr val="000000"/>
                          </a:solidFill>
                          <a:effectLst/>
                          <a:latin typeface="Arial" panose="020B0604020202020204" pitchFamily="34" charset="0"/>
                          <a:ea typeface="맑은 고딕" panose="020B0503020000020004" pitchFamily="50" charset="-127"/>
                        </a:rPr>
                        <a:t>Equity Value</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r" fontAlgn="ctr"/>
                      <a:r>
                        <a:rPr lang="en-US" altLang="ko-KR" sz="800" b="1" i="0" u="none" strike="noStrike" dirty="0">
                          <a:solidFill>
                            <a:srgbClr val="000000"/>
                          </a:solidFill>
                          <a:effectLst/>
                          <a:latin typeface="Arial" panose="020B0604020202020204" pitchFamily="34" charset="0"/>
                          <a:ea typeface="맑은 고딕" panose="020B0503020000020004" pitchFamily="50" charset="-127"/>
                        </a:rPr>
                        <a:t>59,455</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3321964035"/>
                  </a:ext>
                </a:extLst>
              </a:tr>
            </a:tbl>
          </a:graphicData>
        </a:graphic>
      </p:graphicFrame>
      <p:graphicFrame>
        <p:nvGraphicFramePr>
          <p:cNvPr id="25" name="표 24">
            <a:extLst>
              <a:ext uri="{FF2B5EF4-FFF2-40B4-BE49-F238E27FC236}">
                <a16:creationId xmlns:a16="http://schemas.microsoft.com/office/drawing/2014/main" id="{45975ADB-1B82-41DA-9EC3-14785E8E18C0}"/>
              </a:ext>
            </a:extLst>
          </p:cNvPr>
          <p:cNvGraphicFramePr>
            <a:graphicFrameLocks noGrp="1"/>
          </p:cNvGraphicFramePr>
          <p:nvPr>
            <p:extLst>
              <p:ext uri="{D42A27DB-BD31-4B8C-83A1-F6EECF244321}">
                <p14:modId xmlns:p14="http://schemas.microsoft.com/office/powerpoint/2010/main" val="903124678"/>
              </p:ext>
            </p:extLst>
          </p:nvPr>
        </p:nvGraphicFramePr>
        <p:xfrm>
          <a:off x="2081747" y="4824017"/>
          <a:ext cx="2819400" cy="304800"/>
        </p:xfrm>
        <a:graphic>
          <a:graphicData uri="http://schemas.openxmlformats.org/drawingml/2006/table">
            <a:tbl>
              <a:tblPr/>
              <a:tblGrid>
                <a:gridCol w="1712396">
                  <a:extLst>
                    <a:ext uri="{9D8B030D-6E8A-4147-A177-3AD203B41FA5}">
                      <a16:colId xmlns:a16="http://schemas.microsoft.com/office/drawing/2014/main" val="191715138"/>
                    </a:ext>
                  </a:extLst>
                </a:gridCol>
                <a:gridCol w="1107004">
                  <a:extLst>
                    <a:ext uri="{9D8B030D-6E8A-4147-A177-3AD203B41FA5}">
                      <a16:colId xmlns:a16="http://schemas.microsoft.com/office/drawing/2014/main" val="852867943"/>
                    </a:ext>
                  </a:extLst>
                </a:gridCol>
              </a:tblGrid>
              <a:tr h="152400">
                <a:tc>
                  <a:txBody>
                    <a:bodyPr/>
                    <a:lstStyle/>
                    <a:p>
                      <a:pPr algn="l" fontAlgn="ctr"/>
                      <a:r>
                        <a:rPr lang="en-US" sz="800" b="1" i="0" u="none" strike="noStrike">
                          <a:solidFill>
                            <a:srgbClr val="FFFFFF"/>
                          </a:solidFill>
                          <a:effectLst/>
                          <a:latin typeface="Arial" panose="020B0604020202020204" pitchFamily="34" charset="0"/>
                          <a:ea typeface="맑은 고딕" panose="020B0503020000020004" pitchFamily="50" charset="-127"/>
                        </a:rPr>
                        <a:t>WACC</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14.00%</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extLst>
                  <a:ext uri="{0D108BD9-81ED-4DB2-BD59-A6C34878D82A}">
                    <a16:rowId xmlns:a16="http://schemas.microsoft.com/office/drawing/2014/main" val="819811156"/>
                  </a:ext>
                </a:extLst>
              </a:tr>
              <a:tr h="152400">
                <a:tc>
                  <a:txBody>
                    <a:bodyPr/>
                    <a:lstStyle/>
                    <a:p>
                      <a:pPr algn="l" fontAlgn="ctr"/>
                      <a:r>
                        <a:rPr lang="en-US" sz="800" b="1" i="0" u="none" strike="noStrike">
                          <a:solidFill>
                            <a:srgbClr val="FFFFFF"/>
                          </a:solidFill>
                          <a:effectLst/>
                          <a:latin typeface="Arial" panose="020B0604020202020204" pitchFamily="34" charset="0"/>
                          <a:ea typeface="맑은 고딕" panose="020B0503020000020004" pitchFamily="50" charset="-127"/>
                        </a:rPr>
                        <a:t>Terminal Growth Rate(g)</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1.00%</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extLst>
                  <a:ext uri="{0D108BD9-81ED-4DB2-BD59-A6C34878D82A}">
                    <a16:rowId xmlns:a16="http://schemas.microsoft.com/office/drawing/2014/main" val="2351112469"/>
                  </a:ext>
                </a:extLst>
              </a:tr>
            </a:tbl>
          </a:graphicData>
        </a:graphic>
      </p:graphicFrame>
      <p:graphicFrame>
        <p:nvGraphicFramePr>
          <p:cNvPr id="29" name="표 28">
            <a:extLst>
              <a:ext uri="{FF2B5EF4-FFF2-40B4-BE49-F238E27FC236}">
                <a16:creationId xmlns:a16="http://schemas.microsoft.com/office/drawing/2014/main" id="{BF8ED457-BE89-46B2-BA00-AA4A34453CED}"/>
              </a:ext>
            </a:extLst>
          </p:cNvPr>
          <p:cNvGraphicFramePr>
            <a:graphicFrameLocks noGrp="1"/>
          </p:cNvGraphicFramePr>
          <p:nvPr>
            <p:extLst>
              <p:ext uri="{D42A27DB-BD31-4B8C-83A1-F6EECF244321}">
                <p14:modId xmlns:p14="http://schemas.microsoft.com/office/powerpoint/2010/main" val="1364503574"/>
              </p:ext>
            </p:extLst>
          </p:nvPr>
        </p:nvGraphicFramePr>
        <p:xfrm>
          <a:off x="5004853" y="4824017"/>
          <a:ext cx="4433132" cy="1267456"/>
        </p:xfrm>
        <a:graphic>
          <a:graphicData uri="http://schemas.openxmlformats.org/drawingml/2006/table">
            <a:tbl>
              <a:tblPr/>
              <a:tblGrid>
                <a:gridCol w="259297">
                  <a:extLst>
                    <a:ext uri="{9D8B030D-6E8A-4147-A177-3AD203B41FA5}">
                      <a16:colId xmlns:a16="http://schemas.microsoft.com/office/drawing/2014/main" val="1202451005"/>
                    </a:ext>
                  </a:extLst>
                </a:gridCol>
                <a:gridCol w="457200">
                  <a:extLst>
                    <a:ext uri="{9D8B030D-6E8A-4147-A177-3AD203B41FA5}">
                      <a16:colId xmlns:a16="http://schemas.microsoft.com/office/drawing/2014/main" val="3716082642"/>
                    </a:ext>
                  </a:extLst>
                </a:gridCol>
                <a:gridCol w="672207">
                  <a:extLst>
                    <a:ext uri="{9D8B030D-6E8A-4147-A177-3AD203B41FA5}">
                      <a16:colId xmlns:a16="http://schemas.microsoft.com/office/drawing/2014/main" val="3365412468"/>
                    </a:ext>
                  </a:extLst>
                </a:gridCol>
                <a:gridCol w="761107">
                  <a:extLst>
                    <a:ext uri="{9D8B030D-6E8A-4147-A177-3AD203B41FA5}">
                      <a16:colId xmlns:a16="http://schemas.microsoft.com/office/drawing/2014/main" val="4070334934"/>
                    </a:ext>
                  </a:extLst>
                </a:gridCol>
                <a:gridCol w="761107">
                  <a:extLst>
                    <a:ext uri="{9D8B030D-6E8A-4147-A177-3AD203B41FA5}">
                      <a16:colId xmlns:a16="http://schemas.microsoft.com/office/drawing/2014/main" val="1614516336"/>
                    </a:ext>
                  </a:extLst>
                </a:gridCol>
                <a:gridCol w="761107">
                  <a:extLst>
                    <a:ext uri="{9D8B030D-6E8A-4147-A177-3AD203B41FA5}">
                      <a16:colId xmlns:a16="http://schemas.microsoft.com/office/drawing/2014/main" val="422513071"/>
                    </a:ext>
                  </a:extLst>
                </a:gridCol>
                <a:gridCol w="761107">
                  <a:extLst>
                    <a:ext uri="{9D8B030D-6E8A-4147-A177-3AD203B41FA5}">
                      <a16:colId xmlns:a16="http://schemas.microsoft.com/office/drawing/2014/main" val="97389853"/>
                    </a:ext>
                  </a:extLst>
                </a:gridCol>
              </a:tblGrid>
              <a:tr h="158432">
                <a:tc gridSpan="2">
                  <a:txBody>
                    <a:bodyPr/>
                    <a:lstStyle/>
                    <a:p>
                      <a:pPr algn="l" rtl="0" fontAlgn="ctr"/>
                      <a:r>
                        <a:rPr lang="en-US" sz="800" b="1" i="0" u="none" strike="noStrike">
                          <a:solidFill>
                            <a:srgbClr val="FFFFFF"/>
                          </a:solidFill>
                          <a:effectLst/>
                          <a:latin typeface="Arial" panose="020B0604020202020204" pitchFamily="34" charset="0"/>
                          <a:ea typeface="맑은 고딕" panose="020B0503020000020004" pitchFamily="50" charset="-127"/>
                        </a:rPr>
                        <a:t>Equity Value</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12700" cap="flat" cmpd="sng" algn="ctr">
                      <a:solidFill>
                        <a:srgbClr val="00338D"/>
                      </a:solidFill>
                      <a:prstDash val="solid"/>
                      <a:round/>
                      <a:headEnd type="none" w="med" len="med"/>
                      <a:tailEnd type="none" w="med" len="med"/>
                    </a:lnB>
                    <a:solidFill>
                      <a:srgbClr val="00338D"/>
                    </a:solidFill>
                  </a:tcPr>
                </a:tc>
                <a:tc hMerge="1">
                  <a:txBody>
                    <a:bodyPr/>
                    <a:lstStyle/>
                    <a:p>
                      <a:pPr latinLnBrk="1"/>
                      <a:endParaRPr lang="ko-KR" altLang="en-US"/>
                    </a:p>
                  </a:txBody>
                  <a:tcPr/>
                </a:tc>
                <a:tc>
                  <a:txBody>
                    <a:bodyPr/>
                    <a:lstStyle/>
                    <a:p>
                      <a:pPr algn="l" rtl="0" fontAlgn="ctr"/>
                      <a:r>
                        <a:rPr lang="ko-KR" altLang="en-US" sz="800" b="1" i="0" u="none" strike="noStrike">
                          <a:solidFill>
                            <a:srgbClr val="FFFFFF"/>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12700" cap="flat" cmpd="sng" algn="ctr">
                      <a:solidFill>
                        <a:srgbClr val="00338D"/>
                      </a:solidFill>
                      <a:prstDash val="solid"/>
                      <a:round/>
                      <a:headEnd type="none" w="med" len="med"/>
                      <a:tailEnd type="none" w="med" len="med"/>
                    </a:lnB>
                    <a:solidFill>
                      <a:srgbClr val="00338D"/>
                    </a:solidFill>
                  </a:tcPr>
                </a:tc>
                <a:tc>
                  <a:txBody>
                    <a:bodyPr/>
                    <a:lstStyle/>
                    <a:p>
                      <a:pPr algn="l" rtl="0" fontAlgn="ctr"/>
                      <a:r>
                        <a:rPr lang="ko-KR" altLang="en-US" sz="800" b="1" i="0" u="none" strike="noStrike">
                          <a:solidFill>
                            <a:srgbClr val="FFFFFF"/>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12700" cap="flat" cmpd="sng" algn="ctr">
                      <a:solidFill>
                        <a:srgbClr val="00338D"/>
                      </a:solidFill>
                      <a:prstDash val="solid"/>
                      <a:round/>
                      <a:headEnd type="none" w="med" len="med"/>
                      <a:tailEnd type="none" w="med" len="med"/>
                    </a:lnB>
                    <a:solidFill>
                      <a:srgbClr val="00338D"/>
                    </a:solidFill>
                  </a:tcPr>
                </a:tc>
                <a:tc>
                  <a:txBody>
                    <a:bodyPr/>
                    <a:lstStyle/>
                    <a:p>
                      <a:pPr algn="l" rtl="0" fontAlgn="ctr"/>
                      <a:r>
                        <a:rPr lang="ko-KR" altLang="en-US" sz="800" b="1" i="0" u="none" strike="noStrike">
                          <a:solidFill>
                            <a:srgbClr val="FFFFFF"/>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12700" cap="flat" cmpd="sng" algn="ctr">
                      <a:solidFill>
                        <a:srgbClr val="00338D"/>
                      </a:solidFill>
                      <a:prstDash val="solid"/>
                      <a:round/>
                      <a:headEnd type="none" w="med" len="med"/>
                      <a:tailEnd type="none" w="med" len="med"/>
                    </a:lnB>
                    <a:solidFill>
                      <a:srgbClr val="00338D"/>
                    </a:solidFill>
                  </a:tcPr>
                </a:tc>
                <a:tc>
                  <a:txBody>
                    <a:bodyPr/>
                    <a:lstStyle/>
                    <a:p>
                      <a:pPr algn="l" rtl="0" fontAlgn="ctr"/>
                      <a:r>
                        <a:rPr lang="ko-KR" altLang="en-US" sz="800" b="1" i="0" u="none" strike="noStrike">
                          <a:solidFill>
                            <a:srgbClr val="FFFFFF"/>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12700" cap="flat" cmpd="sng" algn="ctr">
                      <a:solidFill>
                        <a:srgbClr val="00338D"/>
                      </a:solidFill>
                      <a:prstDash val="solid"/>
                      <a:round/>
                      <a:headEnd type="none" w="med" len="med"/>
                      <a:tailEnd type="none" w="med" len="med"/>
                    </a:lnB>
                    <a:solidFill>
                      <a:srgbClr val="00338D"/>
                    </a:solidFill>
                  </a:tcPr>
                </a:tc>
                <a:tc>
                  <a:txBody>
                    <a:bodyPr/>
                    <a:lstStyle/>
                    <a:p>
                      <a:pPr algn="l" rtl="0" fontAlgn="ctr"/>
                      <a:r>
                        <a:rPr lang="ko-KR" altLang="en-US" sz="800" b="1" i="0" u="none" strike="noStrike">
                          <a:solidFill>
                            <a:srgbClr val="FFFFFF"/>
                          </a:solidFill>
                          <a:effectLst/>
                          <a:latin typeface="Arial" panose="020B0604020202020204" pitchFamily="34" charset="0"/>
                          <a:ea typeface="맑은 고딕" panose="020B0503020000020004" pitchFamily="50" charset="-127"/>
                        </a:rPr>
                        <a:t>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12700" cap="flat" cmpd="sng" algn="ctr">
                      <a:solidFill>
                        <a:srgbClr val="00338D"/>
                      </a:solidFill>
                      <a:prstDash val="solid"/>
                      <a:round/>
                      <a:headEnd type="none" w="med" len="med"/>
                      <a:tailEnd type="none" w="med" len="med"/>
                    </a:lnB>
                    <a:solidFill>
                      <a:srgbClr val="00338D"/>
                    </a:solidFill>
                  </a:tcPr>
                </a:tc>
                <a:extLst>
                  <a:ext uri="{0D108BD9-81ED-4DB2-BD59-A6C34878D82A}">
                    <a16:rowId xmlns:a16="http://schemas.microsoft.com/office/drawing/2014/main" val="1251931472"/>
                  </a:ext>
                </a:extLst>
              </a:tr>
              <a:tr h="158432">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a:noFill/>
                    </a:lnR>
                    <a:lnT w="12700" cap="flat" cmpd="sng" algn="ctr">
                      <a:solidFill>
                        <a:srgbClr val="00338D"/>
                      </a:solidFill>
                      <a:prstDash val="solid"/>
                      <a:round/>
                      <a:headEnd type="none" w="med" len="med"/>
                      <a:tailEnd type="none" w="med" len="med"/>
                    </a:lnT>
                    <a:lnB>
                      <a:noFill/>
                    </a:lnB>
                  </a:tcPr>
                </a:tc>
                <a:tc>
                  <a:txBody>
                    <a:bodyPr/>
                    <a:lstStyle/>
                    <a:p>
                      <a:pPr algn="l" rtl="0"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w="6350" cap="flat" cmpd="sng" algn="ctr">
                      <a:solidFill>
                        <a:srgbClr val="00338D"/>
                      </a:solidFill>
                      <a:prstDash val="solid"/>
                      <a:round/>
                      <a:headEnd type="none" w="med" len="med"/>
                      <a:tailEnd type="none" w="med" len="med"/>
                    </a:lnR>
                    <a:lnT w="12700" cap="flat" cmpd="sng" algn="ctr">
                      <a:solidFill>
                        <a:srgbClr val="00338D"/>
                      </a:solidFill>
                      <a:prstDash val="solid"/>
                      <a:round/>
                      <a:headEnd type="none" w="med" len="med"/>
                      <a:tailEnd type="none" w="med" len="med"/>
                    </a:lnT>
                    <a:lnB>
                      <a:noFill/>
                    </a:lnB>
                  </a:tcPr>
                </a:tc>
                <a:tc gridSpan="5">
                  <a:txBody>
                    <a:bodyPr/>
                    <a:lstStyle/>
                    <a:p>
                      <a:pPr algn="ctr" rtl="0" fontAlgn="ctr"/>
                      <a:r>
                        <a:rPr lang="en-US" sz="800" b="1" i="0" u="none" strike="noStrike">
                          <a:solidFill>
                            <a:srgbClr val="000000"/>
                          </a:solidFill>
                          <a:effectLst/>
                          <a:latin typeface="Arial" panose="020B0604020202020204" pitchFamily="34" charset="0"/>
                          <a:ea typeface="맑은 고딕" panose="020B0503020000020004" pitchFamily="50" charset="-127"/>
                        </a:rPr>
                        <a:t>Terminal Growth Rate</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1270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2799413692"/>
                  </a:ext>
                </a:extLst>
              </a:tr>
              <a:tr h="158432">
                <a:tc rowSpan="6">
                  <a:txBody>
                    <a:bodyPr/>
                    <a:lstStyle/>
                    <a:p>
                      <a:pPr algn="ctr" rtl="0" fontAlgn="ctr"/>
                      <a:r>
                        <a:rPr lang="en-US" sz="800" b="1" i="0" u="none" strike="noStrike">
                          <a:solidFill>
                            <a:srgbClr val="000000"/>
                          </a:solidFill>
                          <a:effectLst/>
                          <a:latin typeface="Arial" panose="020B0604020202020204" pitchFamily="34" charset="0"/>
                          <a:ea typeface="맑은 고딕" panose="020B0503020000020004" pitchFamily="50" charset="-127"/>
                        </a:rPr>
                        <a:t>WACC</a:t>
                      </a:r>
                    </a:p>
                  </a:txBody>
                  <a:tcPr marL="36000" marR="36000" marT="0" marB="0" vert="vert27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ctr" fontAlgn="ctr"/>
                      <a:endParaRPr lang="en-US" altLang="ko-KR" sz="800" b="0" i="1"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ctr" rtl="0" fontAlgn="ctr"/>
                      <a:r>
                        <a:rPr lang="en-US" altLang="ko-KR" sz="800" b="0" i="1" u="none" strike="noStrike">
                          <a:solidFill>
                            <a:srgbClr val="000000"/>
                          </a:solidFill>
                          <a:effectLst/>
                          <a:latin typeface="Arial" panose="020B0604020202020204" pitchFamily="34" charset="0"/>
                          <a:ea typeface="맑은 고딕" panose="020B0503020000020004" pitchFamily="50" charset="-127"/>
                        </a:rPr>
                        <a:t>0.00%</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en-US" altLang="ko-KR" sz="800" b="0" i="1" u="none" strike="noStrike">
                          <a:solidFill>
                            <a:srgbClr val="000000"/>
                          </a:solidFill>
                          <a:effectLst/>
                          <a:latin typeface="Arial" panose="020B0604020202020204" pitchFamily="34" charset="0"/>
                          <a:ea typeface="맑은 고딕" panose="020B0503020000020004" pitchFamily="50" charset="-127"/>
                        </a:rPr>
                        <a:t>0.50%</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en-US" altLang="ko-KR" sz="800" b="1" i="1" u="none" strike="noStrike">
                          <a:solidFill>
                            <a:srgbClr val="000000"/>
                          </a:solidFill>
                          <a:effectLst/>
                          <a:latin typeface="Arial" panose="020B0604020202020204" pitchFamily="34" charset="0"/>
                          <a:ea typeface="맑은 고딕" panose="020B0503020000020004" pitchFamily="50" charset="-127"/>
                        </a:rPr>
                        <a:t>1.00%</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en-US" altLang="ko-KR" sz="800" b="0" i="1" u="none" strike="noStrike">
                          <a:solidFill>
                            <a:srgbClr val="000000"/>
                          </a:solidFill>
                          <a:effectLst/>
                          <a:latin typeface="Arial" panose="020B0604020202020204" pitchFamily="34" charset="0"/>
                          <a:ea typeface="맑은 고딕" panose="020B0503020000020004" pitchFamily="50" charset="-127"/>
                        </a:rPr>
                        <a:t>1.50%</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en-US" altLang="ko-KR" sz="800" b="0" i="1" u="none" strike="noStrike">
                          <a:solidFill>
                            <a:srgbClr val="000000"/>
                          </a:solidFill>
                          <a:effectLst/>
                          <a:latin typeface="Arial" panose="020B0604020202020204" pitchFamily="34" charset="0"/>
                          <a:ea typeface="맑은 고딕" panose="020B0503020000020004" pitchFamily="50" charset="-127"/>
                        </a:rPr>
                        <a:t>2.00%</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3456811678"/>
                  </a:ext>
                </a:extLst>
              </a:tr>
              <a:tr h="158432">
                <a:tc vMerge="1">
                  <a:txBody>
                    <a:bodyPr/>
                    <a:lstStyle/>
                    <a:p>
                      <a:pPr latinLnBrk="1"/>
                      <a:endParaRPr lang="ko-KR" altLang="en-US"/>
                    </a:p>
                  </a:txBody>
                  <a:tcPr/>
                </a:tc>
                <a:tc>
                  <a:txBody>
                    <a:bodyPr/>
                    <a:lstStyle/>
                    <a:p>
                      <a:pPr algn="ctr" rtl="0" fontAlgn="ctr"/>
                      <a:r>
                        <a:rPr lang="en-US" altLang="ko-KR" sz="800" b="0" i="1" u="none" strike="noStrike" dirty="0">
                          <a:solidFill>
                            <a:srgbClr val="000000"/>
                          </a:solidFill>
                          <a:effectLst/>
                          <a:latin typeface="Arial" panose="020B0604020202020204" pitchFamily="34" charset="0"/>
                          <a:ea typeface="맑은 고딕" panose="020B0503020000020004" pitchFamily="50" charset="-127"/>
                        </a:rPr>
                        <a:t>13.00%</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solidFill>
                      <a:srgbClr val="FFFFFF"/>
                    </a:solidFill>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62,760</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66,235</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70,000</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74,092</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78,557</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extLst>
                  <a:ext uri="{0D108BD9-81ED-4DB2-BD59-A6C34878D82A}">
                    <a16:rowId xmlns:a16="http://schemas.microsoft.com/office/drawing/2014/main" val="4211518674"/>
                  </a:ext>
                </a:extLst>
              </a:tr>
              <a:tr h="158432">
                <a:tc vMerge="1">
                  <a:txBody>
                    <a:bodyPr/>
                    <a:lstStyle/>
                    <a:p>
                      <a:pPr latinLnBrk="1"/>
                      <a:endParaRPr lang="ko-KR" altLang="en-US"/>
                    </a:p>
                  </a:txBody>
                  <a:tcPr/>
                </a:tc>
                <a:tc>
                  <a:txBody>
                    <a:bodyPr/>
                    <a:lstStyle/>
                    <a:p>
                      <a:pPr algn="ctr" rtl="0" fontAlgn="ctr"/>
                      <a:r>
                        <a:rPr lang="en-US" altLang="ko-KR" sz="800" b="0" i="1" u="none" strike="noStrike" dirty="0">
                          <a:solidFill>
                            <a:srgbClr val="000000"/>
                          </a:solidFill>
                          <a:effectLst/>
                          <a:latin typeface="Arial" panose="020B0604020202020204" pitchFamily="34" charset="0"/>
                          <a:ea typeface="맑은 고딕" panose="020B0503020000020004" pitchFamily="50" charset="-127"/>
                        </a:rPr>
                        <a:t>13.50%</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solidFill>
                      <a:srgbClr val="FFFFFF"/>
                    </a:solidFill>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57,926</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61,088</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64,502</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68,201</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E5EAF3"/>
                    </a:solidFill>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72,222</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3537738194"/>
                  </a:ext>
                </a:extLst>
              </a:tr>
              <a:tr h="158432">
                <a:tc vMerge="1">
                  <a:txBody>
                    <a:bodyPr/>
                    <a:lstStyle/>
                    <a:p>
                      <a:pPr latinLnBrk="1"/>
                      <a:endParaRPr lang="ko-KR" altLang="en-US"/>
                    </a:p>
                  </a:txBody>
                  <a:tcPr/>
                </a:tc>
                <a:tc>
                  <a:txBody>
                    <a:bodyPr/>
                    <a:lstStyle/>
                    <a:p>
                      <a:pPr algn="ctr" rtl="0" fontAlgn="ctr"/>
                      <a:r>
                        <a:rPr lang="en-US" altLang="ko-KR" sz="800" b="1" i="1" u="none" strike="noStrike" dirty="0">
                          <a:solidFill>
                            <a:srgbClr val="000000"/>
                          </a:solidFill>
                          <a:effectLst/>
                          <a:latin typeface="Arial" panose="020B0604020202020204" pitchFamily="34" charset="0"/>
                          <a:ea typeface="맑은 고딕" panose="020B0503020000020004" pitchFamily="50" charset="-127"/>
                        </a:rPr>
                        <a:t>14.00%</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solidFill>
                      <a:srgbClr val="FFFFFF"/>
                    </a:solidFill>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53,464</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56,349</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59,455</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E5EAF3"/>
                    </a:solidFill>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62,810</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66,444</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4013368662"/>
                  </a:ext>
                </a:extLst>
              </a:tr>
              <a:tr h="158432">
                <a:tc vMerge="1">
                  <a:txBody>
                    <a:bodyPr/>
                    <a:lstStyle/>
                    <a:p>
                      <a:pPr latinLnBrk="1"/>
                      <a:endParaRPr lang="ko-KR" altLang="en-US"/>
                    </a:p>
                  </a:txBody>
                  <a:tcPr/>
                </a:tc>
                <a:tc>
                  <a:txBody>
                    <a:bodyPr/>
                    <a:lstStyle/>
                    <a:p>
                      <a:pPr algn="ctr" rtl="0" fontAlgn="ctr"/>
                      <a:r>
                        <a:rPr lang="en-US" altLang="ko-KR" sz="800" b="0" i="1" u="none" strike="noStrike" dirty="0">
                          <a:solidFill>
                            <a:srgbClr val="000000"/>
                          </a:solidFill>
                          <a:effectLst/>
                          <a:latin typeface="Arial" panose="020B0604020202020204" pitchFamily="34" charset="0"/>
                          <a:ea typeface="맑은 고딕" panose="020B0503020000020004" pitchFamily="50" charset="-127"/>
                        </a:rPr>
                        <a:t>14.50%</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solidFill>
                      <a:srgbClr val="FFFFFF"/>
                    </a:solidFill>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49,335</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51,974</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E5EAF3"/>
                    </a:solidFill>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54,809</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57,861</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61,158</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4195361473"/>
                  </a:ext>
                </a:extLst>
              </a:tr>
              <a:tr h="158432">
                <a:tc vMerge="1">
                  <a:txBody>
                    <a:bodyPr/>
                    <a:lstStyle/>
                    <a:p>
                      <a:pPr latinLnBrk="1"/>
                      <a:endParaRPr lang="ko-KR" altLang="en-US"/>
                    </a:p>
                  </a:txBody>
                  <a:tcPr/>
                </a:tc>
                <a:tc>
                  <a:txBody>
                    <a:bodyPr/>
                    <a:lstStyle/>
                    <a:p>
                      <a:pPr algn="ctr" rtl="0" fontAlgn="ctr"/>
                      <a:r>
                        <a:rPr lang="en-US" altLang="ko-KR" sz="800" b="0" i="1" u="none" strike="noStrike" dirty="0">
                          <a:solidFill>
                            <a:srgbClr val="000000"/>
                          </a:solidFill>
                          <a:effectLst/>
                          <a:latin typeface="Arial" panose="020B0604020202020204" pitchFamily="34" charset="0"/>
                          <a:ea typeface="맑은 고딕" panose="020B0503020000020004" pitchFamily="50" charset="-127"/>
                        </a:rPr>
                        <a:t>15.00%</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solidFill>
                      <a:srgbClr val="FFFFFF"/>
                    </a:solidFill>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45,506</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47,926</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50,519</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53,305</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rPr>
                        <a:t>56,305</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3667171301"/>
                  </a:ext>
                </a:extLst>
              </a:tr>
            </a:tbl>
          </a:graphicData>
        </a:graphic>
      </p:graphicFrame>
    </p:spTree>
    <p:extLst>
      <p:ext uri="{BB962C8B-B14F-4D97-AF65-F5344CB8AC3E}">
        <p14:creationId xmlns:p14="http://schemas.microsoft.com/office/powerpoint/2010/main" val="521307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Group 3">
            <a:extLst>
              <a:ext uri="{FF2B5EF4-FFF2-40B4-BE49-F238E27FC236}">
                <a16:creationId xmlns:a16="http://schemas.microsoft.com/office/drawing/2014/main" id="{1467BF33-DF8B-4824-9975-24B655697CEA}"/>
              </a:ext>
            </a:extLst>
          </p:cNvPr>
          <p:cNvGraphicFramePr>
            <a:graphicFrameLocks noGrp="1"/>
          </p:cNvGraphicFramePr>
          <p:nvPr>
            <p:extLst>
              <p:ext uri="{D42A27DB-BD31-4B8C-83A1-F6EECF244321}">
                <p14:modId xmlns:p14="http://schemas.microsoft.com/office/powerpoint/2010/main" val="2686110424"/>
              </p:ext>
            </p:extLst>
          </p:nvPr>
        </p:nvGraphicFramePr>
        <p:xfrm>
          <a:off x="468001" y="1191601"/>
          <a:ext cx="9038334" cy="4982696"/>
        </p:xfrm>
        <a:graphic>
          <a:graphicData uri="http://schemas.openxmlformats.org/drawingml/2006/table">
            <a:tbl>
              <a:tblPr/>
              <a:tblGrid>
                <a:gridCol w="1557064">
                  <a:extLst>
                    <a:ext uri="{9D8B030D-6E8A-4147-A177-3AD203B41FA5}">
                      <a16:colId xmlns:a16="http://schemas.microsoft.com/office/drawing/2014/main" val="20000"/>
                    </a:ext>
                  </a:extLst>
                </a:gridCol>
                <a:gridCol w="7481270">
                  <a:extLst>
                    <a:ext uri="{9D8B030D-6E8A-4147-A177-3AD203B41FA5}">
                      <a16:colId xmlns:a16="http://schemas.microsoft.com/office/drawing/2014/main" val="20001"/>
                    </a:ext>
                  </a:extLst>
                </a:gridCol>
              </a:tblGrid>
              <a:tr h="271756">
                <a:tc>
                  <a:txBody>
                    <a:bodyPr/>
                    <a:lstStyle/>
                    <a:p>
                      <a:pPr marL="0" marR="0" lvl="0" indent="0" algn="l" defTabSz="762000" rtl="0" eaLnBrk="1" fontAlgn="base" latinLnBrk="0" hangingPunct="1">
                        <a:lnSpc>
                          <a:spcPct val="100000"/>
                        </a:lnSpc>
                        <a:spcBef>
                          <a:spcPts val="600"/>
                        </a:spcBef>
                        <a:spcAft>
                          <a:spcPct val="0"/>
                        </a:spcAft>
                        <a:buClrTx/>
                        <a:buSzTx/>
                        <a:buFontTx/>
                        <a:buNone/>
                        <a:tabLst/>
                      </a:pPr>
                      <a:r>
                        <a:rPr lang="en-US" altLang="ko-KR" sz="1000" b="1" i="0" u="none" strike="noStrike" kern="1200">
                          <a:solidFill>
                            <a:schemeClr val="bg1"/>
                          </a:solidFill>
                          <a:effectLst/>
                          <a:latin typeface="Arial" panose="020B0604020202020204" pitchFamily="34" charset="0"/>
                          <a:ea typeface="+mn-ea"/>
                          <a:cs typeface="Arial" panose="020B0604020202020204" pitchFamily="34" charset="0"/>
                        </a:rPr>
                        <a:t>Topic</a:t>
                      </a:r>
                      <a:endParaRPr kumimoji="0" lang="en-US" altLang="ko-KR" sz="1000" b="1" i="0" u="none" strike="noStrike" kern="1200" cap="none" spc="0" normalizeH="0" baseline="0">
                        <a:ln>
                          <a:noFill/>
                        </a:ln>
                        <a:solidFill>
                          <a:schemeClr val="bg1"/>
                        </a:solidFill>
                        <a:effectLst/>
                        <a:uLnTx/>
                        <a:uFillTx/>
                        <a:latin typeface="Arial" panose="020B0604020202020204" pitchFamily="34" charset="0"/>
                        <a:ea typeface="+mj-ea"/>
                        <a:cs typeface="Arial" panose="020B0604020202020204" pitchFamily="34" charset="0"/>
                      </a:endParaRP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00338D"/>
                    </a:solidFill>
                  </a:tcPr>
                </a:tc>
                <a:tc>
                  <a:txBody>
                    <a:bodyPr/>
                    <a:lstStyle/>
                    <a:p>
                      <a:pPr marL="0" marR="0" lvl="4" indent="0" algn="l" defTabSz="914400" rtl="0" eaLnBrk="1" fontAlgn="auto" latinLnBrk="0" hangingPunct="1">
                        <a:lnSpc>
                          <a:spcPct val="100000"/>
                        </a:lnSpc>
                        <a:spcBef>
                          <a:spcPts val="600"/>
                        </a:spcBef>
                        <a:spcAft>
                          <a:spcPts val="0"/>
                        </a:spcAft>
                        <a:buClr>
                          <a:srgbClr val="97989A"/>
                        </a:buClr>
                        <a:buSzTx/>
                        <a:buFont typeface="Arial" pitchFamily="34" charset="0"/>
                        <a:buNone/>
                        <a:tabLst/>
                        <a:defRPr/>
                      </a:pPr>
                      <a:r>
                        <a:rPr kumimoji="0" lang="en-US" altLang="ko-KR" sz="1000" b="1" i="0" u="none" strike="noStrike" kern="1200" cap="none" spc="0" normalizeH="0" baseline="0">
                          <a:ln>
                            <a:noFill/>
                          </a:ln>
                          <a:solidFill>
                            <a:schemeClr val="bg1"/>
                          </a:solidFill>
                          <a:effectLst/>
                          <a:uLnTx/>
                          <a:uFillTx/>
                          <a:latin typeface="Arial" panose="020B0604020202020204" pitchFamily="34" charset="0"/>
                          <a:ea typeface="+mj-ea"/>
                          <a:cs typeface="Arial" panose="020B0604020202020204" pitchFamily="34" charset="0"/>
                        </a:rPr>
                        <a:t>Details</a:t>
                      </a: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00338D"/>
                    </a:solidFill>
                  </a:tcPr>
                </a:tc>
                <a:extLst>
                  <a:ext uri="{0D108BD9-81ED-4DB2-BD59-A6C34878D82A}">
                    <a16:rowId xmlns:a16="http://schemas.microsoft.com/office/drawing/2014/main" val="10000"/>
                  </a:ext>
                </a:extLst>
              </a:tr>
              <a:tr h="4710940">
                <a:tc>
                  <a:txBody>
                    <a:bodyPr/>
                    <a:lstStyle/>
                    <a:p>
                      <a:pPr marL="0" marR="0" lvl="0" indent="0" algn="l" defTabSz="762000" rtl="0" eaLnBrk="1" fontAlgn="base" latinLnBrk="0" hangingPunct="1">
                        <a:lnSpc>
                          <a:spcPct val="100000"/>
                        </a:lnSpc>
                        <a:spcBef>
                          <a:spcPts val="600"/>
                        </a:spcBef>
                        <a:spcAft>
                          <a:spcPct val="0"/>
                        </a:spcAft>
                        <a:buClrTx/>
                        <a:buSzTx/>
                        <a:buFontTx/>
                        <a:buNone/>
                        <a:tabLst/>
                        <a:defRPr/>
                      </a:pPr>
                      <a:r>
                        <a:rPr kumimoji="0" lang="en-US" altLang="ko-KR" sz="1000" b="1" i="0"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DCF Results (</a:t>
                      </a:r>
                      <a:r>
                        <a:rPr kumimoji="0" lang="ko-KR" altLang="en-US" sz="1000" b="1" i="0"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계속</a:t>
                      </a:r>
                      <a:r>
                        <a:rPr kumimoji="0" lang="en-US" altLang="ko-KR" sz="1000" b="1" i="0"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a:t>
                      </a: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171450" marR="0" lvl="0" indent="-17145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Char char="§"/>
                        <a:tabLst/>
                        <a:defRPr/>
                      </a:pPr>
                      <a:r>
                        <a:rPr kumimoji="0" lang="en-US" altLang="ko-KR" sz="900" b="1" i="0" u="sng"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Case 2 (CDD</a:t>
                      </a:r>
                      <a:r>
                        <a:rPr kumimoji="0" lang="ko-KR" altLang="en-US" sz="900" b="1" i="0" u="sng"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국내물량 </a:t>
                      </a:r>
                      <a:r>
                        <a:rPr kumimoji="0" lang="en-US" altLang="ko-KR" sz="900" b="1" i="0" u="sng"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1" i="0" u="sng"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해외진출 </a:t>
                      </a:r>
                      <a:r>
                        <a:rPr kumimoji="0" lang="en-US" altLang="ko-KR" sz="900" b="1" i="0" u="sng"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1" i="0" u="sng"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양산 첫해부터 </a:t>
                      </a:r>
                      <a:r>
                        <a:rPr kumimoji="0" lang="en-US" altLang="ko-KR" sz="900" b="1" i="0" u="sng"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T/T 1.52</a:t>
                      </a:r>
                      <a:r>
                        <a:rPr kumimoji="0" lang="ko-KR" altLang="en-US" sz="900" b="1" i="0" u="sng"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초 달성</a:t>
                      </a:r>
                      <a:r>
                        <a:rPr kumimoji="0" lang="en-US" altLang="ko-KR" sz="900" b="1" i="0" u="sng"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1" i="0" u="sng"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및 월 </a:t>
                      </a:r>
                      <a:r>
                        <a:rPr kumimoji="0" lang="en-US" altLang="ko-KR" sz="900" b="1" i="0" u="sng"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400</a:t>
                      </a:r>
                      <a:r>
                        <a:rPr kumimoji="0" lang="ko-KR" altLang="en-US" sz="900" b="1" i="0" u="sng"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만개 생산 </a:t>
                      </a:r>
                      <a:r>
                        <a:rPr kumimoji="0" lang="en-US" altLang="ko-KR" sz="900" b="1" i="0" u="sng"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t>
                      </a:r>
                      <a:r>
                        <a:rPr kumimoji="0" lang="ko-KR" altLang="en-US" sz="900" b="1" i="0" u="sng"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현지 인건비 중위임금 적용 </a:t>
                      </a:r>
                      <a:r>
                        <a:rPr kumimoji="0" lang="en-US" altLang="ko-KR" sz="900" b="1" i="0" u="sng"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1" i="0" u="sng"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실사기준일 환율유지</a:t>
                      </a:r>
                      <a:r>
                        <a:rPr kumimoji="0" lang="en-US" altLang="ko-KR" sz="900" b="1" i="0" u="sng"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t>
                      </a:r>
                      <a:endPar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171450" marR="0" lvl="0" indent="-17145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Char char="§"/>
                        <a:tabLst/>
                        <a:defRPr/>
                      </a:pPr>
                      <a:endPar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
        <p:nvSpPr>
          <p:cNvPr id="14" name="제목 2">
            <a:extLst>
              <a:ext uri="{FF2B5EF4-FFF2-40B4-BE49-F238E27FC236}">
                <a16:creationId xmlns:a16="http://schemas.microsoft.com/office/drawing/2014/main" id="{EC31AAB1-348F-4B38-BBAE-3ED466156B32}"/>
              </a:ext>
            </a:extLst>
          </p:cNvPr>
          <p:cNvSpPr txBox="1">
            <a:spLocks/>
          </p:cNvSpPr>
          <p:nvPr/>
        </p:nvSpPr>
        <p:spPr>
          <a:xfrm>
            <a:off x="399665" y="496343"/>
            <a:ext cx="8591450" cy="586535"/>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4400" b="1" dirty="0">
                <a:solidFill>
                  <a:srgbClr val="00338D"/>
                </a:solidFill>
                <a:latin typeface="KPMG Extralight" panose="020B0303030202040204" pitchFamily="34" charset="0"/>
              </a:rPr>
              <a:t>Income Approach – DCF Method (2/3)</a:t>
            </a:r>
          </a:p>
        </p:txBody>
      </p:sp>
      <p:sp>
        <p:nvSpPr>
          <p:cNvPr id="7" name="제목 2">
            <a:extLst>
              <a:ext uri="{FF2B5EF4-FFF2-40B4-BE49-F238E27FC236}">
                <a16:creationId xmlns:a16="http://schemas.microsoft.com/office/drawing/2014/main" id="{7C9BF104-D5A8-4F64-9F76-70061468A2D0}"/>
              </a:ext>
            </a:extLst>
          </p:cNvPr>
          <p:cNvSpPr txBox="1">
            <a:spLocks/>
          </p:cNvSpPr>
          <p:nvPr/>
        </p:nvSpPr>
        <p:spPr>
          <a:xfrm>
            <a:off x="399665" y="227197"/>
            <a:ext cx="8591450" cy="273424"/>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2500" b="1">
                <a:ea typeface="맑은 고딕" panose="020B0503020000020004" pitchFamily="50" charset="-127"/>
              </a:rPr>
              <a:t>Executive Summary</a:t>
            </a:r>
          </a:p>
        </p:txBody>
      </p:sp>
      <p:graphicFrame>
        <p:nvGraphicFramePr>
          <p:cNvPr id="17" name="표 16">
            <a:extLst>
              <a:ext uri="{FF2B5EF4-FFF2-40B4-BE49-F238E27FC236}">
                <a16:creationId xmlns:a16="http://schemas.microsoft.com/office/drawing/2014/main" id="{3B2AC81A-8C6E-419D-AD14-5FE981C63C0D}"/>
              </a:ext>
            </a:extLst>
          </p:cNvPr>
          <p:cNvGraphicFramePr>
            <a:graphicFrameLocks noGrp="1"/>
          </p:cNvGraphicFramePr>
          <p:nvPr>
            <p:extLst>
              <p:ext uri="{D42A27DB-BD31-4B8C-83A1-F6EECF244321}">
                <p14:modId xmlns:p14="http://schemas.microsoft.com/office/powerpoint/2010/main" val="187357673"/>
              </p:ext>
            </p:extLst>
          </p:nvPr>
        </p:nvGraphicFramePr>
        <p:xfrm>
          <a:off x="2081747" y="1693195"/>
          <a:ext cx="7356240" cy="3048000"/>
        </p:xfrm>
        <a:graphic>
          <a:graphicData uri="http://schemas.openxmlformats.org/drawingml/2006/table">
            <a:tbl>
              <a:tblPr/>
              <a:tblGrid>
                <a:gridCol w="148688">
                  <a:extLst>
                    <a:ext uri="{9D8B030D-6E8A-4147-A177-3AD203B41FA5}">
                      <a16:colId xmlns:a16="http://schemas.microsoft.com/office/drawing/2014/main" val="673459531"/>
                    </a:ext>
                  </a:extLst>
                </a:gridCol>
                <a:gridCol w="934604">
                  <a:extLst>
                    <a:ext uri="{9D8B030D-6E8A-4147-A177-3AD203B41FA5}">
                      <a16:colId xmlns:a16="http://schemas.microsoft.com/office/drawing/2014/main" val="3544475861"/>
                    </a:ext>
                  </a:extLst>
                </a:gridCol>
                <a:gridCol w="604188">
                  <a:extLst>
                    <a:ext uri="{9D8B030D-6E8A-4147-A177-3AD203B41FA5}">
                      <a16:colId xmlns:a16="http://schemas.microsoft.com/office/drawing/2014/main" val="252743206"/>
                    </a:ext>
                  </a:extLst>
                </a:gridCol>
                <a:gridCol w="604188">
                  <a:extLst>
                    <a:ext uri="{9D8B030D-6E8A-4147-A177-3AD203B41FA5}">
                      <a16:colId xmlns:a16="http://schemas.microsoft.com/office/drawing/2014/main" val="3261963148"/>
                    </a:ext>
                  </a:extLst>
                </a:gridCol>
                <a:gridCol w="604188">
                  <a:extLst>
                    <a:ext uri="{9D8B030D-6E8A-4147-A177-3AD203B41FA5}">
                      <a16:colId xmlns:a16="http://schemas.microsoft.com/office/drawing/2014/main" val="1488245169"/>
                    </a:ext>
                  </a:extLst>
                </a:gridCol>
                <a:gridCol w="604188">
                  <a:extLst>
                    <a:ext uri="{9D8B030D-6E8A-4147-A177-3AD203B41FA5}">
                      <a16:colId xmlns:a16="http://schemas.microsoft.com/office/drawing/2014/main" val="2198104862"/>
                    </a:ext>
                  </a:extLst>
                </a:gridCol>
                <a:gridCol w="604188">
                  <a:extLst>
                    <a:ext uri="{9D8B030D-6E8A-4147-A177-3AD203B41FA5}">
                      <a16:colId xmlns:a16="http://schemas.microsoft.com/office/drawing/2014/main" val="2307731365"/>
                    </a:ext>
                  </a:extLst>
                </a:gridCol>
                <a:gridCol w="529564">
                  <a:extLst>
                    <a:ext uri="{9D8B030D-6E8A-4147-A177-3AD203B41FA5}">
                      <a16:colId xmlns:a16="http://schemas.microsoft.com/office/drawing/2014/main" val="1346300520"/>
                    </a:ext>
                  </a:extLst>
                </a:gridCol>
                <a:gridCol w="529564">
                  <a:extLst>
                    <a:ext uri="{9D8B030D-6E8A-4147-A177-3AD203B41FA5}">
                      <a16:colId xmlns:a16="http://schemas.microsoft.com/office/drawing/2014/main" val="1567577019"/>
                    </a:ext>
                  </a:extLst>
                </a:gridCol>
                <a:gridCol w="529564">
                  <a:extLst>
                    <a:ext uri="{9D8B030D-6E8A-4147-A177-3AD203B41FA5}">
                      <a16:colId xmlns:a16="http://schemas.microsoft.com/office/drawing/2014/main" val="1537527724"/>
                    </a:ext>
                  </a:extLst>
                </a:gridCol>
                <a:gridCol w="529564">
                  <a:extLst>
                    <a:ext uri="{9D8B030D-6E8A-4147-A177-3AD203B41FA5}">
                      <a16:colId xmlns:a16="http://schemas.microsoft.com/office/drawing/2014/main" val="2125215905"/>
                    </a:ext>
                  </a:extLst>
                </a:gridCol>
                <a:gridCol w="529564">
                  <a:extLst>
                    <a:ext uri="{9D8B030D-6E8A-4147-A177-3AD203B41FA5}">
                      <a16:colId xmlns:a16="http://schemas.microsoft.com/office/drawing/2014/main" val="3580902548"/>
                    </a:ext>
                  </a:extLst>
                </a:gridCol>
                <a:gridCol w="604188">
                  <a:extLst>
                    <a:ext uri="{9D8B030D-6E8A-4147-A177-3AD203B41FA5}">
                      <a16:colId xmlns:a16="http://schemas.microsoft.com/office/drawing/2014/main" val="3207995533"/>
                    </a:ext>
                  </a:extLst>
                </a:gridCol>
              </a:tblGrid>
              <a:tr h="82938">
                <a:tc gridSpan="2">
                  <a:txBody>
                    <a:bodyPr/>
                    <a:lstStyle/>
                    <a:p>
                      <a:pPr algn="l" fontAlgn="ctr"/>
                      <a:r>
                        <a:rPr lang="en-US" altLang="ko-KR"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a:t>
                      </a:r>
                      <a:r>
                        <a:rPr lang="ko-KR" alt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단위</a:t>
                      </a:r>
                      <a:r>
                        <a:rPr lang="en-US" altLang="ko-KR"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r>
                        <a:rPr lang="ko-KR" alt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백만원</a:t>
                      </a:r>
                      <a:r>
                        <a:rPr lang="en-US" altLang="ko-KR"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solidFill>
                      <a:srgbClr val="00338D"/>
                    </a:solidFill>
                  </a:tcPr>
                </a:tc>
                <a:tc hMerge="1">
                  <a:txBody>
                    <a:bodyPr/>
                    <a:lstStyle/>
                    <a:p>
                      <a:pPr latinLnBrk="1"/>
                      <a:endParaRPr lang="ko-KR" altLang="en-US"/>
                    </a:p>
                  </a:txBody>
                  <a:tcPr/>
                </a:tc>
                <a:tc>
                  <a:txBody>
                    <a:bodyPr/>
                    <a:lstStyle/>
                    <a:p>
                      <a:pPr algn="ctr" fontAlgn="ctr"/>
                      <a:r>
                        <a:rPr 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2019 A</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fontAlgn="ctr"/>
                      <a:r>
                        <a:rPr 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2020 A</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fontAlgn="ctr"/>
                      <a:r>
                        <a:rPr 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2021 A</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fontAlgn="ctr"/>
                      <a:r>
                        <a:rPr 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2022 1H A</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fontAlgn="ctr"/>
                      <a:r>
                        <a:rPr 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2022 2H F</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fontAlgn="ctr"/>
                      <a:r>
                        <a:rPr 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2023 F</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fontAlgn="ctr"/>
                      <a:r>
                        <a:rPr 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2024 F</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fontAlgn="ctr"/>
                      <a:r>
                        <a:rPr 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2025 F</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fontAlgn="ctr"/>
                      <a:r>
                        <a:rPr 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2026F</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fontAlgn="ctr"/>
                      <a:r>
                        <a:rPr 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2027F</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fontAlgn="ctr"/>
                      <a:r>
                        <a:rPr 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Terminal</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solidFill>
                      <a:srgbClr val="00338D"/>
                    </a:solidFill>
                  </a:tcPr>
                </a:tc>
                <a:extLst>
                  <a:ext uri="{0D108BD9-81ED-4DB2-BD59-A6C34878D82A}">
                    <a16:rowId xmlns:a16="http://schemas.microsoft.com/office/drawing/2014/main" val="243247743"/>
                  </a:ext>
                </a:extLst>
              </a:tr>
              <a:tr h="76303">
                <a:tc gridSpan="2">
                  <a:txBody>
                    <a:bodyPr/>
                    <a:lstStyle/>
                    <a:p>
                      <a:pPr algn="l" fontAlgn="ctr"/>
                      <a:r>
                        <a:rPr 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Revenue</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fontAlgn="ctr"/>
                      <a:r>
                        <a:rPr lang="en-US" altLang="ko-KR" sz="800" b="1" i="0" u="none" strike="noStrike" dirty="0">
                          <a:solidFill>
                            <a:srgbClr val="000000"/>
                          </a:solidFill>
                          <a:effectLst/>
                          <a:latin typeface="Arial" panose="020B0604020202020204" pitchFamily="34" charset="0"/>
                          <a:ea typeface="맑은 고딕" panose="020B0503020000020004" pitchFamily="50" charset="-127"/>
                        </a:rPr>
                        <a:t>9,870</a:t>
                      </a:r>
                    </a:p>
                  </a:txBody>
                  <a:tcPr marL="36000" marR="36000" marT="0" marB="0" anchor="ctr">
                    <a:lnL>
                      <a:noFill/>
                    </a:lnL>
                    <a:lnR>
                      <a:noFill/>
                    </a:lnR>
                    <a:lnT>
                      <a:noFill/>
                    </a:lnT>
                    <a:lnB>
                      <a:noFill/>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18,672</a:t>
                      </a:r>
                    </a:p>
                  </a:txBody>
                  <a:tcPr marL="36000" marR="36000" marT="0" marB="0" anchor="ctr">
                    <a:lnL>
                      <a:noFill/>
                    </a:lnL>
                    <a:lnR>
                      <a:noFill/>
                    </a:lnR>
                    <a:lnT>
                      <a:noFill/>
                    </a:lnT>
                    <a:lnB>
                      <a:noFill/>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21,122</a:t>
                      </a:r>
                    </a:p>
                  </a:txBody>
                  <a:tcPr marL="36000" marR="36000" marT="0" marB="0" anchor="ctr">
                    <a:lnL>
                      <a:noFill/>
                    </a:lnL>
                    <a:lnR>
                      <a:noFill/>
                    </a:lnR>
                    <a:lnT>
                      <a:noFill/>
                    </a:lnT>
                    <a:lnB>
                      <a:noFill/>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8,723</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solidFill>
                      <a:srgbClr val="FFFFFF"/>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11,668</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solidFill>
                      <a:srgbClr val="FFFFFF"/>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22,815</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22,351</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201,197</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204,934</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208,734</a:t>
                      </a:r>
                    </a:p>
                  </a:txBody>
                  <a:tcPr marL="36000" marR="36000" marT="0" marB="0" anchor="ctr">
                    <a:lnL>
                      <a:noFill/>
                    </a:lnL>
                    <a:lnR>
                      <a:noFill/>
                    </a:lnR>
                    <a:lnT>
                      <a:noFill/>
                    </a:lnT>
                    <a:lnB>
                      <a:noFill/>
                    </a:lnB>
                    <a:solidFill>
                      <a:srgbClr val="FFFFFF"/>
                    </a:solidFill>
                  </a:tcPr>
                </a:tc>
                <a:tc>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1852198904"/>
                  </a:ext>
                </a:extLst>
              </a:tr>
              <a:tr h="82938">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l" fontAlgn="ctr"/>
                      <a:r>
                        <a:rPr lang="en-US" sz="800" b="0" i="1" u="none" strike="noStrike">
                          <a:solidFill>
                            <a:srgbClr val="00338D"/>
                          </a:solidFill>
                          <a:effectLst/>
                          <a:latin typeface="Arial" panose="020B0604020202020204" pitchFamily="34" charset="0"/>
                          <a:ea typeface="맑은 고딕" panose="020B0503020000020004" pitchFamily="50" charset="-127"/>
                          <a:cs typeface="Arial" panose="020B0604020202020204" pitchFamily="34" charset="0"/>
                        </a:rPr>
                        <a:t>% of increase</a:t>
                      </a:r>
                    </a:p>
                  </a:txBody>
                  <a:tcPr marL="36000" marR="36000" marT="0" marB="0" anchor="ctr">
                    <a:lnL>
                      <a:noFill/>
                    </a:lnL>
                    <a:lnR>
                      <a:noFill/>
                    </a:lnR>
                    <a:lnT>
                      <a:noFill/>
                    </a:lnT>
                    <a:lnB>
                      <a:noFill/>
                    </a:lnB>
                  </a:tcPr>
                </a:tc>
                <a:tc>
                  <a:txBody>
                    <a:bodyPr/>
                    <a:lstStyle/>
                    <a:p>
                      <a:pPr algn="l" fontAlgn="ctr"/>
                      <a:endParaRPr lang="ko-KR" altLang="en-US" sz="800" b="0" i="1" u="none" strike="noStrike">
                        <a:solidFill>
                          <a:srgbClr val="00338D"/>
                        </a:solidFill>
                        <a:effectLst/>
                        <a:latin typeface="Arial" panose="020B0604020202020204" pitchFamily="34" charset="0"/>
                        <a:ea typeface="맑은 고딕" panose="020B0503020000020004" pitchFamily="50" charset="-127"/>
                      </a:endParaRPr>
                    </a:p>
                  </a:txBody>
                  <a:tcPr marL="36000" marR="36000" marT="0" marB="0" anchor="ctr">
                    <a:lnL>
                      <a:noFill/>
                    </a:lnL>
                    <a:lnR>
                      <a:noFill/>
                    </a:lnR>
                    <a:lnT>
                      <a:noFill/>
                    </a:lnT>
                    <a:lnB>
                      <a:noFill/>
                    </a:lnB>
                    <a:solidFill>
                      <a:srgbClr val="FFFFFF"/>
                    </a:solidFill>
                  </a:tcPr>
                </a:tc>
                <a:tc>
                  <a:txBody>
                    <a:bodyPr/>
                    <a:lstStyle/>
                    <a:p>
                      <a:pPr algn="r" fontAlgn="ctr"/>
                      <a:r>
                        <a:rPr lang="en-US" altLang="ko-KR" sz="800" b="0" i="1" u="none" strike="noStrike">
                          <a:solidFill>
                            <a:srgbClr val="00338D"/>
                          </a:solidFill>
                          <a:effectLst/>
                          <a:latin typeface="Arial" panose="020B0604020202020204" pitchFamily="34" charset="0"/>
                          <a:ea typeface="맑은 고딕" panose="020B0503020000020004" pitchFamily="50" charset="-127"/>
                        </a:rPr>
                        <a:t>89.2%</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0" i="1" u="none" strike="noStrike">
                          <a:solidFill>
                            <a:srgbClr val="00338D"/>
                          </a:solidFill>
                          <a:effectLst/>
                          <a:latin typeface="Arial" panose="020B0604020202020204" pitchFamily="34" charset="0"/>
                          <a:ea typeface="맑은 고딕" panose="020B0503020000020004" pitchFamily="50" charset="-127"/>
                        </a:rPr>
                        <a:t>13.1%</a:t>
                      </a:r>
                    </a:p>
                  </a:txBody>
                  <a:tcPr marL="36000" marR="36000" marT="0" marB="0" anchor="ctr">
                    <a:lnL>
                      <a:noFill/>
                    </a:lnL>
                    <a:lnR>
                      <a:noFill/>
                    </a:lnR>
                    <a:lnT>
                      <a:noFill/>
                    </a:lnT>
                    <a:lnB>
                      <a:noFill/>
                    </a:lnB>
                    <a:solidFill>
                      <a:srgbClr val="FFFFFF"/>
                    </a:solidFill>
                  </a:tcPr>
                </a:tc>
                <a:tc>
                  <a:txBody>
                    <a:bodyPr/>
                    <a:lstStyle/>
                    <a:p>
                      <a:pPr algn="l" fontAlgn="ctr"/>
                      <a:endParaRPr lang="ko-KR" altLang="en-US" sz="800" b="0" i="1" u="none" strike="noStrike">
                        <a:solidFill>
                          <a:srgbClr val="00338D"/>
                        </a:solidFill>
                        <a:effectLst/>
                        <a:latin typeface="Arial" panose="020B0604020202020204" pitchFamily="34" charset="0"/>
                        <a:ea typeface="맑은 고딕" panose="020B0503020000020004" pitchFamily="50" charset="-127"/>
                      </a:endParaRP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solidFill>
                      <a:srgbClr val="FFFFFF"/>
                    </a:solidFill>
                  </a:tcPr>
                </a:tc>
                <a:tc>
                  <a:txBody>
                    <a:bodyPr/>
                    <a:lstStyle/>
                    <a:p>
                      <a:pPr algn="l" fontAlgn="ctr"/>
                      <a:r>
                        <a:rPr lang="ko-KR" altLang="en-US" sz="800" b="0" i="1" u="none" strike="noStrike">
                          <a:solidFill>
                            <a:srgbClr val="00338D"/>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solidFill>
                      <a:srgbClr val="FFFFFF"/>
                    </a:solidFill>
                  </a:tcPr>
                </a:tc>
                <a:tc>
                  <a:txBody>
                    <a:bodyPr/>
                    <a:lstStyle/>
                    <a:p>
                      <a:pPr algn="r" fontAlgn="ctr"/>
                      <a:r>
                        <a:rPr lang="en-US" altLang="ko-KR" sz="800" b="0" i="1" u="none" strike="noStrike">
                          <a:solidFill>
                            <a:srgbClr val="00338D"/>
                          </a:solidFill>
                          <a:effectLst/>
                          <a:latin typeface="Arial" panose="020B0604020202020204" pitchFamily="34" charset="0"/>
                          <a:ea typeface="맑은 고딕" panose="020B0503020000020004" pitchFamily="50" charset="-127"/>
                          <a:cs typeface="Arial" panose="020B0604020202020204" pitchFamily="34" charset="0"/>
                        </a:rPr>
                        <a:t>11.9%</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0" i="1" u="none" strike="noStrike">
                          <a:solidFill>
                            <a:srgbClr val="00338D"/>
                          </a:solidFill>
                          <a:effectLst/>
                          <a:latin typeface="Arial" panose="020B0604020202020204" pitchFamily="34" charset="0"/>
                          <a:ea typeface="맑은 고딕" panose="020B0503020000020004" pitchFamily="50" charset="-127"/>
                          <a:cs typeface="Arial" panose="020B0604020202020204" pitchFamily="34" charset="0"/>
                        </a:rPr>
                        <a:t>(2.0)%</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0" i="1" u="none" strike="noStrike">
                          <a:solidFill>
                            <a:srgbClr val="00338D"/>
                          </a:solidFill>
                          <a:effectLst/>
                          <a:latin typeface="Arial" panose="020B0604020202020204" pitchFamily="34" charset="0"/>
                          <a:ea typeface="맑은 고딕" panose="020B0503020000020004" pitchFamily="50" charset="-127"/>
                          <a:cs typeface="Arial" panose="020B0604020202020204" pitchFamily="34" charset="0"/>
                        </a:rPr>
                        <a:t>800.2%</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0" i="1" u="none" strike="noStrike">
                          <a:solidFill>
                            <a:srgbClr val="00338D"/>
                          </a:solidFill>
                          <a:effectLst/>
                          <a:latin typeface="Arial" panose="020B0604020202020204" pitchFamily="34" charset="0"/>
                          <a:ea typeface="맑은 고딕" panose="020B0503020000020004" pitchFamily="50" charset="-127"/>
                          <a:cs typeface="Arial" panose="020B0604020202020204" pitchFamily="34" charset="0"/>
                        </a:rPr>
                        <a:t>1.9%</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0" i="1" u="none" strike="noStrike">
                          <a:solidFill>
                            <a:srgbClr val="00338D"/>
                          </a:solidFill>
                          <a:effectLst/>
                          <a:latin typeface="Arial" panose="020B0604020202020204" pitchFamily="34" charset="0"/>
                          <a:ea typeface="맑은 고딕" panose="020B0503020000020004" pitchFamily="50" charset="-127"/>
                          <a:cs typeface="Arial" panose="020B0604020202020204" pitchFamily="34" charset="0"/>
                        </a:rPr>
                        <a:t>1.9%</a:t>
                      </a:r>
                    </a:p>
                  </a:txBody>
                  <a:tcPr marL="36000" marR="36000" marT="0" marB="0" anchor="ctr">
                    <a:lnL>
                      <a:noFill/>
                    </a:lnL>
                    <a:lnR>
                      <a:noFill/>
                    </a:lnR>
                    <a:lnT>
                      <a:noFill/>
                    </a:lnT>
                    <a:lnB>
                      <a:noFill/>
                    </a:lnB>
                    <a:solidFill>
                      <a:srgbClr val="FFFFFF"/>
                    </a:solidFill>
                  </a:tcPr>
                </a:tc>
                <a:tc>
                  <a:txBody>
                    <a:bodyPr/>
                    <a:lstStyle/>
                    <a:p>
                      <a:pPr algn="l" fontAlgn="ctr"/>
                      <a:r>
                        <a:rPr lang="ko-KR" altLang="en-US" sz="800" b="0" i="1" u="none" strike="noStrike">
                          <a:solidFill>
                            <a:srgbClr val="00338D"/>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3020179792"/>
                  </a:ext>
                </a:extLst>
              </a:tr>
              <a:tr h="82938">
                <a:tc gridSpan="2">
                  <a:txBody>
                    <a:bodyPr/>
                    <a:lstStyle/>
                    <a:p>
                      <a:pPr algn="l" fontAlgn="ctr"/>
                      <a:r>
                        <a:rPr lang="en-US" sz="800" b="1" i="0" u="none" strike="noStrike" err="1">
                          <a:solidFill>
                            <a:srgbClr val="000000"/>
                          </a:solidFill>
                          <a:effectLst/>
                          <a:latin typeface="Arial" panose="020B0604020202020204" pitchFamily="34" charset="0"/>
                          <a:ea typeface="맑은 고딕" panose="020B0503020000020004" pitchFamily="50" charset="-127"/>
                          <a:cs typeface="Arial" panose="020B0604020202020204" pitchFamily="34" charset="0"/>
                        </a:rPr>
                        <a:t>CoGS</a:t>
                      </a:r>
                      <a:endParaRPr 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11,908</a:t>
                      </a:r>
                    </a:p>
                  </a:txBody>
                  <a:tcPr marL="36000" marR="36000" marT="0" marB="0" anchor="ctr">
                    <a:lnL>
                      <a:noFill/>
                    </a:lnL>
                    <a:lnR>
                      <a:noFill/>
                    </a:lnR>
                    <a:lnT>
                      <a:noFill/>
                    </a:lnT>
                    <a:lnB>
                      <a:noFill/>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19,671</a:t>
                      </a:r>
                    </a:p>
                  </a:txBody>
                  <a:tcPr marL="36000" marR="36000" marT="0" marB="0" anchor="ctr">
                    <a:lnL>
                      <a:noFill/>
                    </a:lnL>
                    <a:lnR>
                      <a:noFill/>
                    </a:lnR>
                    <a:lnT>
                      <a:noFill/>
                    </a:lnT>
                    <a:lnB>
                      <a:noFill/>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19,734</a:t>
                      </a:r>
                    </a:p>
                  </a:txBody>
                  <a:tcPr marL="36000" marR="36000" marT="0" marB="0" anchor="ctr">
                    <a:lnL>
                      <a:noFill/>
                    </a:lnL>
                    <a:lnR>
                      <a:noFill/>
                    </a:lnR>
                    <a:lnT>
                      <a:noFill/>
                    </a:lnT>
                    <a:lnB>
                      <a:noFill/>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8,231</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solidFill>
                      <a:srgbClr val="FFFFFF"/>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9,533</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solidFill>
                      <a:srgbClr val="FFFFFF"/>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19,244</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20,771</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176,871</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180,008</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183,182</a:t>
                      </a:r>
                    </a:p>
                  </a:txBody>
                  <a:tcPr marL="36000" marR="36000" marT="0" marB="0" anchor="ctr">
                    <a:lnL>
                      <a:noFill/>
                    </a:lnL>
                    <a:lnR>
                      <a:noFill/>
                    </a:lnR>
                    <a:lnT>
                      <a:noFill/>
                    </a:lnT>
                    <a:lnB>
                      <a:noFill/>
                    </a:lnB>
                    <a:solidFill>
                      <a:srgbClr val="FFFFFF"/>
                    </a:solidFill>
                  </a:tcPr>
                </a:tc>
                <a:tc>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3592457336"/>
                  </a:ext>
                </a:extLst>
              </a:tr>
              <a:tr h="82938">
                <a:tc>
                  <a:txBody>
                    <a:bodyPr/>
                    <a:lstStyle/>
                    <a:p>
                      <a:pPr algn="l" fontAlgn="ctr"/>
                      <a:r>
                        <a:rPr lang="ko-KR" altLang="en-US" sz="800" b="0" i="1" u="none" strike="noStrike">
                          <a:solidFill>
                            <a:srgbClr val="00338D"/>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l" fontAlgn="ctr"/>
                      <a:r>
                        <a:rPr lang="en-US" sz="800" b="0" i="1" u="none" strike="noStrike" err="1">
                          <a:solidFill>
                            <a:srgbClr val="00338D"/>
                          </a:solidFill>
                          <a:effectLst/>
                          <a:latin typeface="Arial" panose="020B0604020202020204" pitchFamily="34" charset="0"/>
                          <a:ea typeface="맑은 고딕" panose="020B0503020000020004" pitchFamily="50" charset="-127"/>
                          <a:cs typeface="Arial" panose="020B0604020202020204" pitchFamily="34" charset="0"/>
                        </a:rPr>
                        <a:t>CoGS</a:t>
                      </a:r>
                      <a:r>
                        <a:rPr lang="en-US" sz="800" b="0" i="1" u="none" strike="noStrike">
                          <a:solidFill>
                            <a:srgbClr val="00338D"/>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a:noFill/>
                    </a:lnT>
                    <a:lnB>
                      <a:noFill/>
                    </a:lnB>
                  </a:tcPr>
                </a:tc>
                <a:tc>
                  <a:txBody>
                    <a:bodyPr/>
                    <a:lstStyle/>
                    <a:p>
                      <a:pPr algn="r" fontAlgn="ctr"/>
                      <a:r>
                        <a:rPr lang="en-US" altLang="ko-KR" sz="800" b="0" i="1" u="none" strike="noStrike">
                          <a:solidFill>
                            <a:srgbClr val="00338D"/>
                          </a:solidFill>
                          <a:effectLst/>
                          <a:latin typeface="Arial" panose="020B0604020202020204" pitchFamily="34" charset="0"/>
                          <a:ea typeface="맑은 고딕" panose="020B0503020000020004" pitchFamily="50" charset="-127"/>
                        </a:rPr>
                        <a:t>120.6%</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0" i="1" u="none" strike="noStrike">
                          <a:solidFill>
                            <a:srgbClr val="00338D"/>
                          </a:solidFill>
                          <a:effectLst/>
                          <a:latin typeface="Arial" panose="020B0604020202020204" pitchFamily="34" charset="0"/>
                          <a:ea typeface="맑은 고딕" panose="020B0503020000020004" pitchFamily="50" charset="-127"/>
                        </a:rPr>
                        <a:t>105.4%</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0" i="1" u="none" strike="noStrike">
                          <a:solidFill>
                            <a:srgbClr val="00338D"/>
                          </a:solidFill>
                          <a:effectLst/>
                          <a:latin typeface="Arial" panose="020B0604020202020204" pitchFamily="34" charset="0"/>
                          <a:ea typeface="맑은 고딕" panose="020B0503020000020004" pitchFamily="50" charset="-127"/>
                        </a:rPr>
                        <a:t>93.4%</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0" i="1" u="none" strike="noStrike">
                          <a:solidFill>
                            <a:srgbClr val="00338D"/>
                          </a:solidFill>
                          <a:effectLst/>
                          <a:latin typeface="Arial" panose="020B0604020202020204" pitchFamily="34" charset="0"/>
                          <a:ea typeface="맑은 고딕" panose="020B0503020000020004" pitchFamily="50" charset="-127"/>
                        </a:rPr>
                        <a:t>94.4%</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solidFill>
                      <a:srgbClr val="FFFFFF"/>
                    </a:solidFill>
                  </a:tcPr>
                </a:tc>
                <a:tc>
                  <a:txBody>
                    <a:bodyPr/>
                    <a:lstStyle/>
                    <a:p>
                      <a:pPr algn="r" fontAlgn="ctr"/>
                      <a:r>
                        <a:rPr lang="en-US" altLang="ko-KR" sz="800" b="0" i="1" u="none" strike="noStrike">
                          <a:solidFill>
                            <a:srgbClr val="00338D"/>
                          </a:solidFill>
                          <a:effectLst/>
                          <a:latin typeface="Arial" panose="020B0604020202020204" pitchFamily="34" charset="0"/>
                          <a:ea typeface="맑은 고딕" panose="020B0503020000020004" pitchFamily="50" charset="-127"/>
                          <a:cs typeface="Arial" panose="020B0604020202020204" pitchFamily="34" charset="0"/>
                        </a:rPr>
                        <a:t>81.7%</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solidFill>
                      <a:srgbClr val="FFFFFF"/>
                    </a:solidFill>
                  </a:tcPr>
                </a:tc>
                <a:tc>
                  <a:txBody>
                    <a:bodyPr/>
                    <a:lstStyle/>
                    <a:p>
                      <a:pPr algn="r" fontAlgn="ctr"/>
                      <a:r>
                        <a:rPr lang="en-US" altLang="ko-KR" sz="800" b="0" i="1" u="none" strike="noStrike">
                          <a:solidFill>
                            <a:srgbClr val="00338D"/>
                          </a:solidFill>
                          <a:effectLst/>
                          <a:latin typeface="Arial" panose="020B0604020202020204" pitchFamily="34" charset="0"/>
                          <a:ea typeface="맑은 고딕" panose="020B0503020000020004" pitchFamily="50" charset="-127"/>
                          <a:cs typeface="Arial" panose="020B0604020202020204" pitchFamily="34" charset="0"/>
                        </a:rPr>
                        <a:t>84.3%</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0" i="1" u="none" strike="noStrike">
                          <a:solidFill>
                            <a:srgbClr val="00338D"/>
                          </a:solidFill>
                          <a:effectLst/>
                          <a:latin typeface="Arial" panose="020B0604020202020204" pitchFamily="34" charset="0"/>
                          <a:ea typeface="맑은 고딕" panose="020B0503020000020004" pitchFamily="50" charset="-127"/>
                          <a:cs typeface="Arial" panose="020B0604020202020204" pitchFamily="34" charset="0"/>
                        </a:rPr>
                        <a:t>92.9%</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0" i="1" u="none" strike="noStrike">
                          <a:solidFill>
                            <a:srgbClr val="00338D"/>
                          </a:solidFill>
                          <a:effectLst/>
                          <a:latin typeface="Arial" panose="020B0604020202020204" pitchFamily="34" charset="0"/>
                          <a:ea typeface="맑은 고딕" panose="020B0503020000020004" pitchFamily="50" charset="-127"/>
                          <a:cs typeface="Arial" panose="020B0604020202020204" pitchFamily="34" charset="0"/>
                        </a:rPr>
                        <a:t>87.9%</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0" i="1" u="none" strike="noStrike">
                          <a:solidFill>
                            <a:srgbClr val="00338D"/>
                          </a:solidFill>
                          <a:effectLst/>
                          <a:latin typeface="Arial" panose="020B0604020202020204" pitchFamily="34" charset="0"/>
                          <a:ea typeface="맑은 고딕" panose="020B0503020000020004" pitchFamily="50" charset="-127"/>
                          <a:cs typeface="Arial" panose="020B0604020202020204" pitchFamily="34" charset="0"/>
                        </a:rPr>
                        <a:t>87.8%</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0" i="1" u="none" strike="noStrike">
                          <a:solidFill>
                            <a:srgbClr val="00338D"/>
                          </a:solidFill>
                          <a:effectLst/>
                          <a:latin typeface="Arial" panose="020B0604020202020204" pitchFamily="34" charset="0"/>
                          <a:ea typeface="맑은 고딕" panose="020B0503020000020004" pitchFamily="50" charset="-127"/>
                          <a:cs typeface="Arial" panose="020B0604020202020204" pitchFamily="34" charset="0"/>
                        </a:rPr>
                        <a:t>87.8%</a:t>
                      </a:r>
                    </a:p>
                  </a:txBody>
                  <a:tcPr marL="36000" marR="36000" marT="0" marB="0" anchor="ctr">
                    <a:lnL>
                      <a:noFill/>
                    </a:lnL>
                    <a:lnR>
                      <a:noFill/>
                    </a:lnR>
                    <a:lnT>
                      <a:noFill/>
                    </a:lnT>
                    <a:lnB>
                      <a:noFill/>
                    </a:lnB>
                    <a:solidFill>
                      <a:srgbClr val="FFFFFF"/>
                    </a:solidFill>
                  </a:tcPr>
                </a:tc>
                <a:tc>
                  <a:txBody>
                    <a:bodyPr/>
                    <a:lstStyle/>
                    <a:p>
                      <a:pPr algn="l" fontAlgn="ctr"/>
                      <a:r>
                        <a:rPr lang="ko-KR" altLang="en-US" sz="800" b="0" i="1" u="none" strike="noStrike">
                          <a:solidFill>
                            <a:srgbClr val="00338D"/>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1285641614"/>
                  </a:ext>
                </a:extLst>
              </a:tr>
              <a:tr h="82938">
                <a:tc gridSpan="2">
                  <a:txBody>
                    <a:bodyPr/>
                    <a:lstStyle/>
                    <a:p>
                      <a:pPr algn="l" fontAlgn="ctr"/>
                      <a:r>
                        <a:rPr 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GP</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hMerge="1">
                  <a:txBody>
                    <a:bodyPr/>
                    <a:lstStyle/>
                    <a:p>
                      <a:pPr algn="l" fontAlgn="ctr"/>
                      <a:endParaRPr lang="ko-KR" altLang="en-US" sz="800" b="1" i="0" u="none" strike="noStrike">
                        <a:solidFill>
                          <a:srgbClr val="000000"/>
                        </a:solidFill>
                        <a:effectLst/>
                        <a:latin typeface="맑은 고딕" panose="020B0503020000020004" pitchFamily="50" charset="-127"/>
                        <a:ea typeface="맑은 고딕" panose="020B0503020000020004" pitchFamily="50" charset="-127"/>
                      </a:endParaRPr>
                    </a:p>
                  </a:txBody>
                  <a:tcPr marL="36000" marR="36000" marT="0" marB="0" anchor="ctr">
                    <a:lnL>
                      <a:noFill/>
                    </a:lnL>
                    <a:lnR>
                      <a:noFill/>
                    </a:lnR>
                    <a:lnT>
                      <a:noFill/>
                    </a:lnT>
                    <a:lnB>
                      <a:noFill/>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(2,038)</a:t>
                      </a:r>
                    </a:p>
                  </a:txBody>
                  <a:tcPr marL="36000" marR="36000" marT="0" marB="0" anchor="ctr">
                    <a:lnL>
                      <a:noFill/>
                    </a:lnL>
                    <a:lnR>
                      <a:noFill/>
                    </a:lnR>
                    <a:lnT>
                      <a:noFill/>
                    </a:lnT>
                    <a:lnB>
                      <a:noFill/>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(999)</a:t>
                      </a:r>
                    </a:p>
                  </a:txBody>
                  <a:tcPr marL="36000" marR="36000" marT="0" marB="0" anchor="ctr">
                    <a:lnL>
                      <a:noFill/>
                    </a:lnL>
                    <a:lnR>
                      <a:noFill/>
                    </a:lnR>
                    <a:lnT>
                      <a:noFill/>
                    </a:lnT>
                    <a:lnB>
                      <a:noFill/>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1,388</a:t>
                      </a:r>
                    </a:p>
                  </a:txBody>
                  <a:tcPr marL="36000" marR="36000" marT="0" marB="0" anchor="ctr">
                    <a:lnL>
                      <a:noFill/>
                    </a:lnL>
                    <a:lnR>
                      <a:noFill/>
                    </a:lnR>
                    <a:lnT>
                      <a:noFill/>
                    </a:lnT>
                    <a:lnB>
                      <a:noFill/>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492</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solidFill>
                      <a:srgbClr val="FFFFFF"/>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2,134</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solidFill>
                      <a:srgbClr val="FFFFFF"/>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3,571</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1,580</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24,326</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24,926</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25,552</a:t>
                      </a:r>
                    </a:p>
                  </a:txBody>
                  <a:tcPr marL="36000" marR="36000" marT="0" marB="0" anchor="ctr">
                    <a:lnL>
                      <a:noFill/>
                    </a:lnL>
                    <a:lnR>
                      <a:noFill/>
                    </a:lnR>
                    <a:lnT>
                      <a:noFill/>
                    </a:lnT>
                    <a:lnB>
                      <a:noFill/>
                    </a:lnB>
                    <a:solidFill>
                      <a:srgbClr val="FFFFFF"/>
                    </a:solidFill>
                  </a:tcPr>
                </a:tc>
                <a:tc>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1006950388"/>
                  </a:ext>
                </a:extLst>
              </a:tr>
              <a:tr h="82938">
                <a:tc>
                  <a:txBody>
                    <a:bodyPr/>
                    <a:lstStyle/>
                    <a:p>
                      <a:pPr algn="l" fontAlgn="ctr"/>
                      <a:r>
                        <a:rPr lang="ko-KR" altLang="en-US" sz="800" b="0" i="1" u="none" strike="noStrike">
                          <a:solidFill>
                            <a:srgbClr val="00338D"/>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l" fontAlgn="ctr"/>
                      <a:r>
                        <a:rPr lang="en-US" sz="800" b="0" i="1" u="none" strike="noStrike">
                          <a:solidFill>
                            <a:srgbClr val="00338D"/>
                          </a:solidFill>
                          <a:effectLst/>
                          <a:latin typeface="Arial" panose="020B0604020202020204" pitchFamily="34" charset="0"/>
                          <a:ea typeface="맑은 고딕" panose="020B0503020000020004" pitchFamily="50" charset="-127"/>
                          <a:cs typeface="Arial" panose="020B0604020202020204" pitchFamily="34" charset="0"/>
                        </a:rPr>
                        <a:t>GP%</a:t>
                      </a:r>
                    </a:p>
                  </a:txBody>
                  <a:tcPr marL="36000" marR="36000" marT="0" marB="0" anchor="ctr">
                    <a:lnL>
                      <a:noFill/>
                    </a:lnL>
                    <a:lnR>
                      <a:noFill/>
                    </a:lnR>
                    <a:lnT>
                      <a:noFill/>
                    </a:lnT>
                    <a:lnB>
                      <a:noFill/>
                    </a:lnB>
                  </a:tcPr>
                </a:tc>
                <a:tc>
                  <a:txBody>
                    <a:bodyPr/>
                    <a:lstStyle/>
                    <a:p>
                      <a:pPr algn="r" fontAlgn="ctr"/>
                      <a:r>
                        <a:rPr lang="en-US" altLang="ko-KR" sz="800" b="0" i="1" u="none" strike="noStrike">
                          <a:solidFill>
                            <a:srgbClr val="00338D"/>
                          </a:solidFill>
                          <a:effectLst/>
                          <a:latin typeface="Arial" panose="020B0604020202020204" pitchFamily="34" charset="0"/>
                          <a:ea typeface="맑은 고딕" panose="020B0503020000020004" pitchFamily="50" charset="-127"/>
                        </a:rPr>
                        <a:t>(20.6)%</a:t>
                      </a:r>
                    </a:p>
                  </a:txBody>
                  <a:tcPr marL="36000" marR="36000" marT="0" marB="0" anchor="ctr">
                    <a:lnL>
                      <a:noFill/>
                    </a:lnL>
                    <a:lnR>
                      <a:noFill/>
                    </a:lnR>
                    <a:lnT>
                      <a:noFill/>
                    </a:lnT>
                    <a:lnB>
                      <a:noFill/>
                    </a:lnB>
                  </a:tcPr>
                </a:tc>
                <a:tc>
                  <a:txBody>
                    <a:bodyPr/>
                    <a:lstStyle/>
                    <a:p>
                      <a:pPr algn="r" fontAlgn="ctr"/>
                      <a:r>
                        <a:rPr lang="en-US" altLang="ko-KR" sz="800" b="0" i="1" u="none" strike="noStrike">
                          <a:solidFill>
                            <a:srgbClr val="00338D"/>
                          </a:solidFill>
                          <a:effectLst/>
                          <a:latin typeface="Arial" panose="020B0604020202020204" pitchFamily="34" charset="0"/>
                          <a:ea typeface="맑은 고딕" panose="020B0503020000020004" pitchFamily="50" charset="-127"/>
                        </a:rPr>
                        <a:t>(5.4)%</a:t>
                      </a:r>
                    </a:p>
                  </a:txBody>
                  <a:tcPr marL="36000" marR="36000" marT="0" marB="0" anchor="ctr">
                    <a:lnL>
                      <a:noFill/>
                    </a:lnL>
                    <a:lnR>
                      <a:noFill/>
                    </a:lnR>
                    <a:lnT>
                      <a:noFill/>
                    </a:lnT>
                    <a:lnB>
                      <a:noFill/>
                    </a:lnB>
                  </a:tcPr>
                </a:tc>
                <a:tc>
                  <a:txBody>
                    <a:bodyPr/>
                    <a:lstStyle/>
                    <a:p>
                      <a:pPr algn="r" fontAlgn="ctr"/>
                      <a:r>
                        <a:rPr lang="en-US" altLang="ko-KR" sz="800" b="0" i="1" u="none" strike="noStrike">
                          <a:solidFill>
                            <a:srgbClr val="00338D"/>
                          </a:solidFill>
                          <a:effectLst/>
                          <a:latin typeface="Arial" panose="020B0604020202020204" pitchFamily="34" charset="0"/>
                          <a:ea typeface="맑은 고딕" panose="020B0503020000020004" pitchFamily="50" charset="-127"/>
                        </a:rPr>
                        <a:t>6.6%</a:t>
                      </a:r>
                    </a:p>
                  </a:txBody>
                  <a:tcPr marL="36000" marR="36000" marT="0" marB="0" anchor="ctr">
                    <a:lnL>
                      <a:noFill/>
                    </a:lnL>
                    <a:lnR>
                      <a:noFill/>
                    </a:lnR>
                    <a:lnT>
                      <a:noFill/>
                    </a:lnT>
                    <a:lnB>
                      <a:noFill/>
                    </a:lnB>
                  </a:tcPr>
                </a:tc>
                <a:tc>
                  <a:txBody>
                    <a:bodyPr/>
                    <a:lstStyle/>
                    <a:p>
                      <a:pPr algn="r" fontAlgn="ctr"/>
                      <a:r>
                        <a:rPr lang="en-US" altLang="ko-KR" sz="800" b="0" i="1" u="none" strike="noStrike">
                          <a:solidFill>
                            <a:srgbClr val="00338D"/>
                          </a:solidFill>
                          <a:effectLst/>
                          <a:latin typeface="Arial" panose="020B0604020202020204" pitchFamily="34" charset="0"/>
                          <a:ea typeface="맑은 고딕" panose="020B0503020000020004" pitchFamily="50" charset="-127"/>
                        </a:rPr>
                        <a:t>5.6%</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solidFill>
                      <a:srgbClr val="FFFFFF"/>
                    </a:solidFill>
                  </a:tcPr>
                </a:tc>
                <a:tc>
                  <a:txBody>
                    <a:bodyPr/>
                    <a:lstStyle/>
                    <a:p>
                      <a:pPr algn="r" fontAlgn="ctr"/>
                      <a:r>
                        <a:rPr lang="en-US" altLang="ko-KR" sz="800" b="0" i="1" u="none" strike="noStrike">
                          <a:solidFill>
                            <a:srgbClr val="00338D"/>
                          </a:solidFill>
                          <a:effectLst/>
                          <a:latin typeface="Arial" panose="020B0604020202020204" pitchFamily="34" charset="0"/>
                          <a:ea typeface="맑은 고딕" panose="020B0503020000020004" pitchFamily="50" charset="-127"/>
                          <a:cs typeface="Arial" panose="020B0604020202020204" pitchFamily="34" charset="0"/>
                        </a:rPr>
                        <a:t>18.3%</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solidFill>
                      <a:srgbClr val="FFFFFF"/>
                    </a:solidFill>
                  </a:tcPr>
                </a:tc>
                <a:tc>
                  <a:txBody>
                    <a:bodyPr/>
                    <a:lstStyle/>
                    <a:p>
                      <a:pPr algn="r" fontAlgn="ctr"/>
                      <a:r>
                        <a:rPr lang="en-US" altLang="ko-KR" sz="800" b="0" i="1" u="none" strike="noStrike">
                          <a:solidFill>
                            <a:srgbClr val="00338D"/>
                          </a:solidFill>
                          <a:effectLst/>
                          <a:latin typeface="Arial" panose="020B0604020202020204" pitchFamily="34" charset="0"/>
                          <a:ea typeface="맑은 고딕" panose="020B0503020000020004" pitchFamily="50" charset="-127"/>
                          <a:cs typeface="Arial" panose="020B0604020202020204" pitchFamily="34" charset="0"/>
                        </a:rPr>
                        <a:t>15.7%</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0" i="1" u="none" strike="noStrike">
                          <a:solidFill>
                            <a:srgbClr val="00338D"/>
                          </a:solidFill>
                          <a:effectLst/>
                          <a:latin typeface="Arial" panose="020B0604020202020204" pitchFamily="34" charset="0"/>
                          <a:ea typeface="맑은 고딕" panose="020B0503020000020004" pitchFamily="50" charset="-127"/>
                          <a:cs typeface="Arial" panose="020B0604020202020204" pitchFamily="34" charset="0"/>
                        </a:rPr>
                        <a:t>7.1%</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0" i="1" u="none" strike="noStrike">
                          <a:solidFill>
                            <a:srgbClr val="00338D"/>
                          </a:solidFill>
                          <a:effectLst/>
                          <a:latin typeface="Arial" panose="020B0604020202020204" pitchFamily="34" charset="0"/>
                          <a:ea typeface="맑은 고딕" panose="020B0503020000020004" pitchFamily="50" charset="-127"/>
                          <a:cs typeface="Arial" panose="020B0604020202020204" pitchFamily="34" charset="0"/>
                        </a:rPr>
                        <a:t>12.1%</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0" i="1" u="none" strike="noStrike">
                          <a:solidFill>
                            <a:srgbClr val="00338D"/>
                          </a:solidFill>
                          <a:effectLst/>
                          <a:latin typeface="Arial" panose="020B0604020202020204" pitchFamily="34" charset="0"/>
                          <a:ea typeface="맑은 고딕" panose="020B0503020000020004" pitchFamily="50" charset="-127"/>
                          <a:cs typeface="Arial" panose="020B0604020202020204" pitchFamily="34" charset="0"/>
                        </a:rPr>
                        <a:t>12.2%</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0" i="1" u="none" strike="noStrike">
                          <a:solidFill>
                            <a:srgbClr val="00338D"/>
                          </a:solidFill>
                          <a:effectLst/>
                          <a:latin typeface="Arial" panose="020B0604020202020204" pitchFamily="34" charset="0"/>
                          <a:ea typeface="맑은 고딕" panose="020B0503020000020004" pitchFamily="50" charset="-127"/>
                          <a:cs typeface="Arial" panose="020B0604020202020204" pitchFamily="34" charset="0"/>
                        </a:rPr>
                        <a:t>12.2%</a:t>
                      </a:r>
                    </a:p>
                  </a:txBody>
                  <a:tcPr marL="36000" marR="36000" marT="0" marB="0" anchor="ctr">
                    <a:lnL>
                      <a:noFill/>
                    </a:lnL>
                    <a:lnR>
                      <a:noFill/>
                    </a:lnR>
                    <a:lnT>
                      <a:noFill/>
                    </a:lnT>
                    <a:lnB>
                      <a:noFill/>
                    </a:lnB>
                    <a:solidFill>
                      <a:srgbClr val="FFFFFF"/>
                    </a:solidFill>
                  </a:tcPr>
                </a:tc>
                <a:tc>
                  <a:txBody>
                    <a:bodyPr/>
                    <a:lstStyle/>
                    <a:p>
                      <a:pPr algn="l" fontAlgn="ctr"/>
                      <a:r>
                        <a:rPr lang="ko-KR" altLang="en-US" sz="800" b="0" i="1" u="none" strike="noStrike">
                          <a:solidFill>
                            <a:srgbClr val="00338D"/>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3226124304"/>
                  </a:ext>
                </a:extLst>
              </a:tr>
              <a:tr h="82938">
                <a:tc gridSpan="2">
                  <a:txBody>
                    <a:bodyPr/>
                    <a:lstStyle/>
                    <a:p>
                      <a:pPr algn="l"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SG&amp;A</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347</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256</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287</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80</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186</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589</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933</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2,197</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2,250</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2,305</a:t>
                      </a:r>
                    </a:p>
                  </a:txBody>
                  <a:tcPr marL="36000" marR="36000" marT="0" marB="0" anchor="ctr">
                    <a:lnL>
                      <a:noFill/>
                    </a:lnL>
                    <a:lnR>
                      <a:noFill/>
                    </a:lnR>
                    <a:lnT>
                      <a:noFill/>
                    </a:lnT>
                    <a:lnB>
                      <a:noFill/>
                    </a:lnB>
                    <a:solidFill>
                      <a:srgbClr val="FFFFFF"/>
                    </a:solidFill>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2148406128"/>
                  </a:ext>
                </a:extLst>
              </a:tr>
              <a:tr h="82938">
                <a:tc gridSpan="2">
                  <a:txBody>
                    <a:bodyPr/>
                    <a:lstStyle/>
                    <a:p>
                      <a:pPr algn="l" fontAlgn="ctr"/>
                      <a:r>
                        <a:rPr 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EBIT</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(2,385)</a:t>
                      </a:r>
                    </a:p>
                  </a:txBody>
                  <a:tcPr marL="36000" marR="36000" marT="0" marB="0" anchor="ctr">
                    <a:lnL>
                      <a:noFill/>
                    </a:lnL>
                    <a:lnR>
                      <a:noFill/>
                    </a:lnR>
                    <a:lnT>
                      <a:noFill/>
                    </a:lnT>
                    <a:lnB>
                      <a:noFill/>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(1,255)</a:t>
                      </a:r>
                    </a:p>
                  </a:txBody>
                  <a:tcPr marL="36000" marR="36000" marT="0" marB="0" anchor="ctr">
                    <a:lnL>
                      <a:noFill/>
                    </a:lnL>
                    <a:lnR>
                      <a:noFill/>
                    </a:lnR>
                    <a:lnT>
                      <a:noFill/>
                    </a:lnT>
                    <a:lnB>
                      <a:noFill/>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1,100</a:t>
                      </a:r>
                    </a:p>
                  </a:txBody>
                  <a:tcPr marL="36000" marR="36000" marT="0" marB="0" anchor="ctr">
                    <a:lnL>
                      <a:noFill/>
                    </a:lnL>
                    <a:lnR>
                      <a:noFill/>
                    </a:lnR>
                    <a:lnT>
                      <a:noFill/>
                    </a:lnT>
                    <a:lnB>
                      <a:noFill/>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412</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1,948</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2,982</a:t>
                      </a:r>
                    </a:p>
                  </a:txBody>
                  <a:tcPr marL="36000" marR="36000" marT="0" marB="0" anchor="ctr">
                    <a:lnL>
                      <a:noFill/>
                    </a:lnL>
                    <a:lnR>
                      <a:noFill/>
                    </a:lnR>
                    <a:lnT>
                      <a:noFill/>
                    </a:lnT>
                    <a:lnB>
                      <a:noFill/>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647</a:t>
                      </a:r>
                    </a:p>
                  </a:txBody>
                  <a:tcPr marL="36000" marR="36000" marT="0" marB="0" anchor="ctr">
                    <a:lnL>
                      <a:noFill/>
                    </a:lnL>
                    <a:lnR>
                      <a:noFill/>
                    </a:lnR>
                    <a:lnT>
                      <a:noFill/>
                    </a:lnT>
                    <a:lnB>
                      <a:noFill/>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22,129</a:t>
                      </a:r>
                    </a:p>
                  </a:txBody>
                  <a:tcPr marL="36000" marR="36000" marT="0" marB="0" anchor="ctr">
                    <a:lnL>
                      <a:noFill/>
                    </a:lnL>
                    <a:lnR>
                      <a:noFill/>
                    </a:lnR>
                    <a:lnT>
                      <a:noFill/>
                    </a:lnT>
                    <a:lnB>
                      <a:noFill/>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22,676</a:t>
                      </a:r>
                    </a:p>
                  </a:txBody>
                  <a:tcPr marL="36000" marR="36000" marT="0" marB="0" anchor="ctr">
                    <a:lnL>
                      <a:noFill/>
                    </a:lnL>
                    <a:lnR>
                      <a:noFill/>
                    </a:lnR>
                    <a:lnT>
                      <a:noFill/>
                    </a:lnT>
                    <a:lnB>
                      <a:noFill/>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23,247</a:t>
                      </a:r>
                    </a:p>
                  </a:txBody>
                  <a:tcPr marL="36000" marR="36000" marT="0" marB="0" anchor="ctr">
                    <a:lnL>
                      <a:noFill/>
                    </a:lnL>
                    <a:lnR>
                      <a:noFill/>
                    </a:lnR>
                    <a:lnT>
                      <a:noFill/>
                    </a:lnT>
                    <a:lnB>
                      <a:noFill/>
                    </a:lnB>
                  </a:tcPr>
                </a:tc>
                <a:tc>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1493563910"/>
                  </a:ext>
                </a:extLst>
              </a:tr>
              <a:tr h="82938">
                <a:tc>
                  <a:txBody>
                    <a:bodyPr/>
                    <a:lstStyle/>
                    <a:p>
                      <a:pPr algn="l" fontAlgn="ctr"/>
                      <a:r>
                        <a:rPr lang="ko-KR" altLang="en-US" sz="800" b="0" i="1" u="none" strike="noStrike">
                          <a:solidFill>
                            <a:srgbClr val="00338D"/>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l" fontAlgn="ctr"/>
                      <a:r>
                        <a:rPr lang="en-US" sz="800" b="0" i="1" u="none" strike="noStrike">
                          <a:solidFill>
                            <a:srgbClr val="00338D"/>
                          </a:solidFill>
                          <a:effectLst/>
                          <a:latin typeface="Arial" panose="020B0604020202020204" pitchFamily="34" charset="0"/>
                          <a:ea typeface="맑은 고딕" panose="020B0503020000020004" pitchFamily="50" charset="-127"/>
                          <a:cs typeface="Arial" panose="020B0604020202020204" pitchFamily="34" charset="0"/>
                        </a:rPr>
                        <a:t>EBIT%</a:t>
                      </a:r>
                    </a:p>
                  </a:txBody>
                  <a:tcPr marL="36000" marR="36000" marT="0" marB="0" anchor="ctr">
                    <a:lnL>
                      <a:noFill/>
                    </a:lnL>
                    <a:lnR>
                      <a:noFill/>
                    </a:lnR>
                    <a:lnT>
                      <a:noFill/>
                    </a:lnT>
                    <a:lnB>
                      <a:noFill/>
                    </a:lnB>
                  </a:tcPr>
                </a:tc>
                <a:tc>
                  <a:txBody>
                    <a:bodyPr/>
                    <a:lstStyle/>
                    <a:p>
                      <a:pPr algn="r" fontAlgn="ctr"/>
                      <a:r>
                        <a:rPr lang="en-US" altLang="ko-KR" sz="800" b="0" i="1" u="none" strike="noStrike">
                          <a:solidFill>
                            <a:srgbClr val="00338D"/>
                          </a:solidFill>
                          <a:effectLst/>
                          <a:latin typeface="Arial" panose="020B0604020202020204" pitchFamily="34" charset="0"/>
                          <a:ea typeface="맑은 고딕" panose="020B0503020000020004" pitchFamily="50" charset="-127"/>
                        </a:rPr>
                        <a:t>(24.2)%</a:t>
                      </a:r>
                    </a:p>
                  </a:txBody>
                  <a:tcPr marL="36000" marR="36000" marT="0" marB="0" anchor="ctr">
                    <a:lnL>
                      <a:noFill/>
                    </a:lnL>
                    <a:lnR>
                      <a:noFill/>
                    </a:lnR>
                    <a:lnT>
                      <a:noFill/>
                    </a:lnT>
                    <a:lnB>
                      <a:noFill/>
                    </a:lnB>
                  </a:tcPr>
                </a:tc>
                <a:tc>
                  <a:txBody>
                    <a:bodyPr/>
                    <a:lstStyle/>
                    <a:p>
                      <a:pPr algn="r" fontAlgn="ctr"/>
                      <a:r>
                        <a:rPr lang="en-US" altLang="ko-KR" sz="800" b="0" i="1" u="none" strike="noStrike">
                          <a:solidFill>
                            <a:srgbClr val="00338D"/>
                          </a:solidFill>
                          <a:effectLst/>
                          <a:latin typeface="Arial" panose="020B0604020202020204" pitchFamily="34" charset="0"/>
                          <a:ea typeface="맑은 고딕" panose="020B0503020000020004" pitchFamily="50" charset="-127"/>
                        </a:rPr>
                        <a:t>(6.7)%</a:t>
                      </a:r>
                    </a:p>
                  </a:txBody>
                  <a:tcPr marL="36000" marR="36000" marT="0" marB="0" anchor="ctr">
                    <a:lnL>
                      <a:noFill/>
                    </a:lnL>
                    <a:lnR>
                      <a:noFill/>
                    </a:lnR>
                    <a:lnT>
                      <a:noFill/>
                    </a:lnT>
                    <a:lnB>
                      <a:noFill/>
                    </a:lnB>
                  </a:tcPr>
                </a:tc>
                <a:tc>
                  <a:txBody>
                    <a:bodyPr/>
                    <a:lstStyle/>
                    <a:p>
                      <a:pPr algn="r" fontAlgn="ctr"/>
                      <a:r>
                        <a:rPr lang="en-US" altLang="ko-KR" sz="800" b="0" i="1" u="none" strike="noStrike">
                          <a:solidFill>
                            <a:srgbClr val="00338D"/>
                          </a:solidFill>
                          <a:effectLst/>
                          <a:latin typeface="Arial" panose="020B0604020202020204" pitchFamily="34" charset="0"/>
                          <a:ea typeface="맑은 고딕" panose="020B0503020000020004" pitchFamily="50" charset="-127"/>
                        </a:rPr>
                        <a:t>5.2%</a:t>
                      </a:r>
                    </a:p>
                  </a:txBody>
                  <a:tcPr marL="36000" marR="36000" marT="0" marB="0" anchor="ctr">
                    <a:lnL>
                      <a:noFill/>
                    </a:lnL>
                    <a:lnR>
                      <a:noFill/>
                    </a:lnR>
                    <a:lnT>
                      <a:noFill/>
                    </a:lnT>
                    <a:lnB>
                      <a:noFill/>
                    </a:lnB>
                  </a:tcPr>
                </a:tc>
                <a:tc>
                  <a:txBody>
                    <a:bodyPr/>
                    <a:lstStyle/>
                    <a:p>
                      <a:pPr algn="r" fontAlgn="ctr"/>
                      <a:r>
                        <a:rPr lang="en-US" altLang="ko-KR" sz="800" b="0" i="1" u="none" strike="noStrike">
                          <a:solidFill>
                            <a:srgbClr val="00338D"/>
                          </a:solidFill>
                          <a:effectLst/>
                          <a:latin typeface="Arial" panose="020B0604020202020204" pitchFamily="34" charset="0"/>
                          <a:ea typeface="맑은 고딕" panose="020B0503020000020004" pitchFamily="50" charset="-127"/>
                        </a:rPr>
                        <a:t>4.7%</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800" b="0" i="1" u="none" strike="noStrike">
                          <a:solidFill>
                            <a:srgbClr val="00338D"/>
                          </a:solidFill>
                          <a:effectLst/>
                          <a:latin typeface="Arial" panose="020B0604020202020204" pitchFamily="34" charset="0"/>
                          <a:ea typeface="맑은 고딕" panose="020B0503020000020004" pitchFamily="50" charset="-127"/>
                          <a:cs typeface="Arial" panose="020B0604020202020204" pitchFamily="34" charset="0"/>
                        </a:rPr>
                        <a:t>16.7%</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800" b="0" i="1" u="none" strike="noStrike">
                          <a:solidFill>
                            <a:srgbClr val="00338D"/>
                          </a:solidFill>
                          <a:effectLst/>
                          <a:latin typeface="Arial" panose="020B0604020202020204" pitchFamily="34" charset="0"/>
                          <a:ea typeface="맑은 고딕" panose="020B0503020000020004" pitchFamily="50" charset="-127"/>
                          <a:cs typeface="Arial" panose="020B0604020202020204" pitchFamily="34" charset="0"/>
                        </a:rPr>
                        <a:t>13.1%</a:t>
                      </a:r>
                    </a:p>
                  </a:txBody>
                  <a:tcPr marL="36000" marR="36000" marT="0" marB="0" anchor="ctr">
                    <a:lnL>
                      <a:noFill/>
                    </a:lnL>
                    <a:lnR>
                      <a:noFill/>
                    </a:lnR>
                    <a:lnT>
                      <a:noFill/>
                    </a:lnT>
                    <a:lnB>
                      <a:noFill/>
                    </a:lnB>
                  </a:tcPr>
                </a:tc>
                <a:tc>
                  <a:txBody>
                    <a:bodyPr/>
                    <a:lstStyle/>
                    <a:p>
                      <a:pPr algn="r" fontAlgn="ctr"/>
                      <a:r>
                        <a:rPr lang="en-US" altLang="ko-KR" sz="800" b="0" i="1" u="none" strike="noStrike">
                          <a:solidFill>
                            <a:srgbClr val="00338D"/>
                          </a:solidFill>
                          <a:effectLst/>
                          <a:latin typeface="Arial" panose="020B0604020202020204" pitchFamily="34" charset="0"/>
                          <a:ea typeface="맑은 고딕" panose="020B0503020000020004" pitchFamily="50" charset="-127"/>
                          <a:cs typeface="Arial" panose="020B0604020202020204" pitchFamily="34" charset="0"/>
                        </a:rPr>
                        <a:t>2.9%</a:t>
                      </a:r>
                    </a:p>
                  </a:txBody>
                  <a:tcPr marL="36000" marR="36000" marT="0" marB="0" anchor="ctr">
                    <a:lnL>
                      <a:noFill/>
                    </a:lnL>
                    <a:lnR>
                      <a:noFill/>
                    </a:lnR>
                    <a:lnT>
                      <a:noFill/>
                    </a:lnT>
                    <a:lnB>
                      <a:noFill/>
                    </a:lnB>
                  </a:tcPr>
                </a:tc>
                <a:tc>
                  <a:txBody>
                    <a:bodyPr/>
                    <a:lstStyle/>
                    <a:p>
                      <a:pPr algn="r" fontAlgn="ctr"/>
                      <a:r>
                        <a:rPr lang="en-US" altLang="ko-KR" sz="800" b="0" i="1" u="none" strike="noStrike">
                          <a:solidFill>
                            <a:srgbClr val="00338D"/>
                          </a:solidFill>
                          <a:effectLst/>
                          <a:latin typeface="Arial" panose="020B0604020202020204" pitchFamily="34" charset="0"/>
                          <a:ea typeface="맑은 고딕" panose="020B0503020000020004" pitchFamily="50" charset="-127"/>
                          <a:cs typeface="Arial" panose="020B0604020202020204" pitchFamily="34" charset="0"/>
                        </a:rPr>
                        <a:t>11.0%</a:t>
                      </a:r>
                    </a:p>
                  </a:txBody>
                  <a:tcPr marL="36000" marR="36000" marT="0" marB="0" anchor="ctr">
                    <a:lnL>
                      <a:noFill/>
                    </a:lnL>
                    <a:lnR>
                      <a:noFill/>
                    </a:lnR>
                    <a:lnT>
                      <a:noFill/>
                    </a:lnT>
                    <a:lnB>
                      <a:noFill/>
                    </a:lnB>
                  </a:tcPr>
                </a:tc>
                <a:tc>
                  <a:txBody>
                    <a:bodyPr/>
                    <a:lstStyle/>
                    <a:p>
                      <a:pPr algn="r" fontAlgn="ctr"/>
                      <a:r>
                        <a:rPr lang="en-US" altLang="ko-KR" sz="800" b="0" i="1" u="none" strike="noStrike">
                          <a:solidFill>
                            <a:srgbClr val="00338D"/>
                          </a:solidFill>
                          <a:effectLst/>
                          <a:latin typeface="Arial" panose="020B0604020202020204" pitchFamily="34" charset="0"/>
                          <a:ea typeface="맑은 고딕" panose="020B0503020000020004" pitchFamily="50" charset="-127"/>
                          <a:cs typeface="Arial" panose="020B0604020202020204" pitchFamily="34" charset="0"/>
                        </a:rPr>
                        <a:t>11.1%</a:t>
                      </a:r>
                    </a:p>
                  </a:txBody>
                  <a:tcPr marL="36000" marR="36000" marT="0" marB="0" anchor="ctr">
                    <a:lnL>
                      <a:noFill/>
                    </a:lnL>
                    <a:lnR>
                      <a:noFill/>
                    </a:lnR>
                    <a:lnT>
                      <a:noFill/>
                    </a:lnT>
                    <a:lnB>
                      <a:noFill/>
                    </a:lnB>
                  </a:tcPr>
                </a:tc>
                <a:tc>
                  <a:txBody>
                    <a:bodyPr/>
                    <a:lstStyle/>
                    <a:p>
                      <a:pPr algn="r" fontAlgn="ctr"/>
                      <a:r>
                        <a:rPr lang="en-US" altLang="ko-KR" sz="800" b="0" i="1" u="none" strike="noStrike">
                          <a:solidFill>
                            <a:srgbClr val="00338D"/>
                          </a:solidFill>
                          <a:effectLst/>
                          <a:latin typeface="Arial" panose="020B0604020202020204" pitchFamily="34" charset="0"/>
                          <a:ea typeface="맑은 고딕" panose="020B0503020000020004" pitchFamily="50" charset="-127"/>
                          <a:cs typeface="Arial" panose="020B0604020202020204" pitchFamily="34" charset="0"/>
                        </a:rPr>
                        <a:t>11.1%</a:t>
                      </a:r>
                    </a:p>
                  </a:txBody>
                  <a:tcPr marL="36000" marR="36000" marT="0" marB="0" anchor="ctr">
                    <a:lnL>
                      <a:noFill/>
                    </a:lnL>
                    <a:lnR>
                      <a:noFill/>
                    </a:lnR>
                    <a:lnT>
                      <a:noFill/>
                    </a:lnT>
                    <a:lnB>
                      <a:noFill/>
                    </a:lnB>
                  </a:tcPr>
                </a:tc>
                <a:tc>
                  <a:txBody>
                    <a:bodyPr/>
                    <a:lstStyle/>
                    <a:p>
                      <a:pPr algn="l" fontAlgn="ctr"/>
                      <a:r>
                        <a:rPr lang="ko-KR" altLang="en-US" sz="800" b="0" i="1" u="none" strike="noStrike">
                          <a:solidFill>
                            <a:srgbClr val="00338D"/>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3231338157"/>
                  </a:ext>
                </a:extLst>
              </a:tr>
              <a:tr h="82938">
                <a:tc gridSpan="2">
                  <a:txBody>
                    <a:bodyPr/>
                    <a:lstStyle/>
                    <a:p>
                      <a:pPr algn="l" fontAlgn="ctr"/>
                      <a:r>
                        <a:rPr 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EBITDA</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(1,270)</a:t>
                      </a:r>
                    </a:p>
                  </a:txBody>
                  <a:tcPr marL="36000" marR="36000" marT="0" marB="0" anchor="ctr">
                    <a:lnL>
                      <a:noFill/>
                    </a:lnL>
                    <a:lnR>
                      <a:noFill/>
                    </a:lnR>
                    <a:lnT>
                      <a:noFill/>
                    </a:lnT>
                    <a:lnB>
                      <a:noFill/>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(140)</a:t>
                      </a:r>
                    </a:p>
                  </a:txBody>
                  <a:tcPr marL="36000" marR="36000" marT="0" marB="0" anchor="ctr">
                    <a:lnL>
                      <a:noFill/>
                    </a:lnL>
                    <a:lnR>
                      <a:noFill/>
                    </a:lnR>
                    <a:lnT>
                      <a:noFill/>
                    </a:lnT>
                    <a:lnB>
                      <a:noFill/>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2,186</a:t>
                      </a:r>
                    </a:p>
                  </a:txBody>
                  <a:tcPr marL="36000" marR="36000" marT="0" marB="0" anchor="ctr">
                    <a:lnL>
                      <a:noFill/>
                    </a:lnL>
                    <a:lnR>
                      <a:noFill/>
                    </a:lnR>
                    <a:lnT>
                      <a:noFill/>
                    </a:lnT>
                    <a:lnB>
                      <a:noFill/>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899</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2,439</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3,974</a:t>
                      </a:r>
                    </a:p>
                  </a:txBody>
                  <a:tcPr marL="36000" marR="36000" marT="0" marB="0" anchor="ctr">
                    <a:lnL>
                      <a:noFill/>
                    </a:lnL>
                    <a:lnR>
                      <a:noFill/>
                    </a:lnR>
                    <a:lnT>
                      <a:noFill/>
                    </a:lnT>
                    <a:lnB>
                      <a:noFill/>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1,748</a:t>
                      </a:r>
                    </a:p>
                  </a:txBody>
                  <a:tcPr marL="36000" marR="36000" marT="0" marB="0" anchor="ctr">
                    <a:lnL>
                      <a:noFill/>
                    </a:lnL>
                    <a:lnR>
                      <a:noFill/>
                    </a:lnR>
                    <a:lnT>
                      <a:noFill/>
                    </a:lnT>
                    <a:lnB>
                      <a:noFill/>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29,115</a:t>
                      </a:r>
                    </a:p>
                  </a:txBody>
                  <a:tcPr marL="36000" marR="36000" marT="0" marB="0" anchor="ctr">
                    <a:lnL>
                      <a:noFill/>
                    </a:lnL>
                    <a:lnR>
                      <a:noFill/>
                    </a:lnR>
                    <a:lnT>
                      <a:noFill/>
                    </a:lnT>
                    <a:lnB>
                      <a:noFill/>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29,691</a:t>
                      </a:r>
                    </a:p>
                  </a:txBody>
                  <a:tcPr marL="36000" marR="36000" marT="0" marB="0" anchor="ctr">
                    <a:lnL>
                      <a:noFill/>
                    </a:lnL>
                    <a:lnR>
                      <a:noFill/>
                    </a:lnR>
                    <a:lnT>
                      <a:noFill/>
                    </a:lnT>
                    <a:lnB>
                      <a:noFill/>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30,272</a:t>
                      </a:r>
                    </a:p>
                  </a:txBody>
                  <a:tcPr marL="36000" marR="36000" marT="0" marB="0" anchor="ctr">
                    <a:lnL>
                      <a:noFill/>
                    </a:lnL>
                    <a:lnR>
                      <a:noFill/>
                    </a:lnR>
                    <a:lnT>
                      <a:noFill/>
                    </a:lnT>
                    <a:lnB>
                      <a:noFill/>
                    </a:lnB>
                  </a:tcPr>
                </a:tc>
                <a:tc>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4070595347"/>
                  </a:ext>
                </a:extLst>
              </a:tr>
              <a:tr h="82938">
                <a:tc>
                  <a:txBody>
                    <a:bodyPr/>
                    <a:lstStyle/>
                    <a:p>
                      <a:pPr algn="l" fontAlgn="ctr"/>
                      <a:r>
                        <a:rPr lang="ko-KR" altLang="en-US"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l" fontAlgn="ctr"/>
                      <a:r>
                        <a:rPr lang="en-US"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D&amp;A</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1,115</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1,115</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1,085</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488</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491</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992</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1,101</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6,986</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7,016</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7,026</a:t>
                      </a:r>
                    </a:p>
                  </a:txBody>
                  <a:tcPr marL="36000" marR="36000" marT="0" marB="0" anchor="ctr">
                    <a:lnL>
                      <a:noFill/>
                    </a:lnL>
                    <a:lnR>
                      <a:noFill/>
                    </a:lnR>
                    <a:lnT>
                      <a:noFill/>
                    </a:lnT>
                    <a:lnB>
                      <a:noFill/>
                    </a:lnB>
                    <a:solidFill>
                      <a:srgbClr val="FFFFFF"/>
                    </a:solidFill>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1993537628"/>
                  </a:ext>
                </a:extLst>
              </a:tr>
              <a:tr h="82938">
                <a:tc>
                  <a:txBody>
                    <a:bodyPr/>
                    <a:lstStyle/>
                    <a:p>
                      <a:pPr algn="l" fontAlgn="ctr"/>
                      <a:r>
                        <a:rPr lang="ko-KR" altLang="en-US" sz="800" b="0" i="1" u="none" strike="noStrike">
                          <a:solidFill>
                            <a:srgbClr val="00338D"/>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l" fontAlgn="ctr"/>
                      <a:r>
                        <a:rPr lang="en-US" sz="800" b="0" i="1" u="none" strike="noStrike">
                          <a:solidFill>
                            <a:srgbClr val="00338D"/>
                          </a:solidFill>
                          <a:effectLst/>
                          <a:latin typeface="Arial" panose="020B0604020202020204" pitchFamily="34" charset="0"/>
                          <a:ea typeface="맑은 고딕" panose="020B0503020000020004" pitchFamily="50" charset="-127"/>
                          <a:cs typeface="Arial" panose="020B0604020202020204" pitchFamily="34" charset="0"/>
                        </a:rPr>
                        <a:t>EBITDA%</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1" u="none" strike="noStrike">
                          <a:solidFill>
                            <a:srgbClr val="00338D"/>
                          </a:solidFill>
                          <a:effectLst/>
                          <a:latin typeface="Arial" panose="020B0604020202020204" pitchFamily="34" charset="0"/>
                          <a:ea typeface="맑은 고딕" panose="020B0503020000020004" pitchFamily="50" charset="-127"/>
                        </a:rPr>
                        <a:t>(12.9)%</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1" u="none" strike="noStrike">
                          <a:solidFill>
                            <a:srgbClr val="00338D"/>
                          </a:solidFill>
                          <a:effectLst/>
                          <a:latin typeface="Arial" panose="020B0604020202020204" pitchFamily="34" charset="0"/>
                          <a:ea typeface="맑은 고딕" panose="020B0503020000020004" pitchFamily="50" charset="-127"/>
                        </a:rPr>
                        <a:t>(0.7)%</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1" u="none" strike="noStrike">
                          <a:solidFill>
                            <a:srgbClr val="00338D"/>
                          </a:solidFill>
                          <a:effectLst/>
                          <a:latin typeface="Arial" panose="020B0604020202020204" pitchFamily="34" charset="0"/>
                          <a:ea typeface="맑은 고딕" panose="020B0503020000020004" pitchFamily="50" charset="-127"/>
                        </a:rPr>
                        <a:t>10.3%</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1" u="none" strike="noStrike">
                          <a:solidFill>
                            <a:srgbClr val="00338D"/>
                          </a:solidFill>
                          <a:effectLst/>
                          <a:latin typeface="Arial" panose="020B0604020202020204" pitchFamily="34" charset="0"/>
                          <a:ea typeface="맑은 고딕" panose="020B0503020000020004" pitchFamily="50" charset="-127"/>
                        </a:rPr>
                        <a:t>10.3%</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1" u="none" strike="noStrike">
                          <a:solidFill>
                            <a:srgbClr val="00338D"/>
                          </a:solidFill>
                          <a:effectLst/>
                          <a:latin typeface="Arial" panose="020B0604020202020204" pitchFamily="34" charset="0"/>
                          <a:ea typeface="맑은 고딕" panose="020B0503020000020004" pitchFamily="50" charset="-127"/>
                          <a:cs typeface="Arial" panose="020B0604020202020204" pitchFamily="34" charset="0"/>
                        </a:rPr>
                        <a:t>20.9%</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1" u="none" strike="noStrike">
                          <a:solidFill>
                            <a:srgbClr val="00338D"/>
                          </a:solidFill>
                          <a:effectLst/>
                          <a:latin typeface="Arial" panose="020B0604020202020204" pitchFamily="34" charset="0"/>
                          <a:ea typeface="맑은 고딕" panose="020B0503020000020004" pitchFamily="50" charset="-127"/>
                          <a:cs typeface="Arial" panose="020B0604020202020204" pitchFamily="34" charset="0"/>
                        </a:rPr>
                        <a:t>17.4%</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1" u="none" strike="noStrike">
                          <a:solidFill>
                            <a:srgbClr val="00338D"/>
                          </a:solidFill>
                          <a:effectLst/>
                          <a:latin typeface="Arial" panose="020B0604020202020204" pitchFamily="34" charset="0"/>
                          <a:ea typeface="맑은 고딕" panose="020B0503020000020004" pitchFamily="50" charset="-127"/>
                          <a:cs typeface="Arial" panose="020B0604020202020204" pitchFamily="34" charset="0"/>
                        </a:rPr>
                        <a:t>7.8%</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1" u="none" strike="noStrike">
                          <a:solidFill>
                            <a:srgbClr val="00338D"/>
                          </a:solidFill>
                          <a:effectLst/>
                          <a:latin typeface="Arial" panose="020B0604020202020204" pitchFamily="34" charset="0"/>
                          <a:ea typeface="맑은 고딕" panose="020B0503020000020004" pitchFamily="50" charset="-127"/>
                          <a:cs typeface="Arial" panose="020B0604020202020204" pitchFamily="34" charset="0"/>
                        </a:rPr>
                        <a:t>14.5%</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1" u="none" strike="noStrike">
                          <a:solidFill>
                            <a:srgbClr val="00338D"/>
                          </a:solidFill>
                          <a:effectLst/>
                          <a:latin typeface="Arial" panose="020B0604020202020204" pitchFamily="34" charset="0"/>
                          <a:ea typeface="맑은 고딕" panose="020B0503020000020004" pitchFamily="50" charset="-127"/>
                          <a:cs typeface="Arial" panose="020B0604020202020204" pitchFamily="34" charset="0"/>
                        </a:rPr>
                        <a:t>14.5%</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1" u="none" strike="noStrike">
                          <a:solidFill>
                            <a:srgbClr val="00338D"/>
                          </a:solidFill>
                          <a:effectLst/>
                          <a:latin typeface="Arial" panose="020B0604020202020204" pitchFamily="34" charset="0"/>
                          <a:ea typeface="맑은 고딕" panose="020B0503020000020004" pitchFamily="50" charset="-127"/>
                          <a:cs typeface="Arial" panose="020B0604020202020204" pitchFamily="34" charset="0"/>
                        </a:rPr>
                        <a:t>14.5%</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l" fontAlgn="ctr"/>
                      <a:r>
                        <a:rPr lang="ko-KR" altLang="en-US" sz="800" b="0" i="1" u="none" strike="noStrike">
                          <a:solidFill>
                            <a:srgbClr val="00338D"/>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713173946"/>
                  </a:ext>
                </a:extLst>
              </a:tr>
              <a:tr h="82938">
                <a:tc gridSpan="2">
                  <a:txBody>
                    <a:bodyPr/>
                    <a:lstStyle/>
                    <a:p>
                      <a:pPr algn="l"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Corporate Tax</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407</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700</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646</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5,546</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5,682</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5,823</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4258865073"/>
                  </a:ext>
                </a:extLst>
              </a:tr>
              <a:tr h="82938">
                <a:tc gridSpan="2">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세후영업이익</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(2,385)</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(1,255)</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1,100</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dirty="0">
                          <a:solidFill>
                            <a:srgbClr val="000000"/>
                          </a:solidFill>
                          <a:effectLst/>
                          <a:latin typeface="Arial" panose="020B0604020202020204" pitchFamily="34" charset="0"/>
                          <a:ea typeface="맑은 고딕" panose="020B0503020000020004" pitchFamily="50" charset="-127"/>
                        </a:rPr>
                        <a:t>412</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1,541</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2,282</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16,583</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16,994</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17,424</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17,424</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595569823"/>
                  </a:ext>
                </a:extLst>
              </a:tr>
              <a:tr h="82938">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gridSpan="5">
                  <a:txBody>
                    <a:bodyPr/>
                    <a:lstStyle/>
                    <a:p>
                      <a:pPr algn="l"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Add: Depreciation &amp; Amortization</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tc hMerge="1">
                  <a:txBody>
                    <a:bodyPr/>
                    <a:lstStyle/>
                    <a:p>
                      <a:pPr latinLnBrk="1"/>
                      <a:endParaRPr lang="ko-KR" altLang="en-US"/>
                    </a:p>
                  </a:txBody>
                  <a:tcPr/>
                </a:tc>
                <a:tc hMerge="1">
                  <a:txBody>
                    <a:bodyPr/>
                    <a:lstStyle/>
                    <a:p>
                      <a:pPr algn="l" fontAlgn="ctr"/>
                      <a:endParaRPr lang="ko-KR" altLang="en-US" sz="800" b="0" i="0" u="none" strike="noStrike">
                        <a:solidFill>
                          <a:srgbClr val="000000"/>
                        </a:solidFill>
                        <a:effectLst/>
                        <a:latin typeface="맑은 고딕" panose="020B0503020000020004" pitchFamily="50" charset="-127"/>
                        <a:ea typeface="맑은 고딕" panose="020B0503020000020004" pitchFamily="50" charset="-127"/>
                      </a:endParaRP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hMerge="1">
                  <a:txBody>
                    <a:bodyPr/>
                    <a:lstStyle/>
                    <a:p>
                      <a:pPr algn="l" fontAlgn="ctr"/>
                      <a:endParaRPr lang="ko-KR" altLang="en-US" sz="800" b="0" i="0" u="none" strike="noStrike">
                        <a:solidFill>
                          <a:srgbClr val="000000"/>
                        </a:solidFill>
                        <a:effectLst/>
                        <a:latin typeface="맑은 고딕" panose="020B0503020000020004" pitchFamily="50" charset="-127"/>
                        <a:ea typeface="맑은 고딕" panose="020B0503020000020004" pitchFamily="50" charset="-127"/>
                      </a:endParaRP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hMerge="1">
                  <a:txBody>
                    <a:bodyPr/>
                    <a:lstStyle/>
                    <a:p>
                      <a:pPr algn="l" fontAlgn="ctr"/>
                      <a:endParaRPr lang="ko-KR" altLang="en-US" sz="800" b="0" i="0" u="none" strike="noStrike">
                        <a:solidFill>
                          <a:srgbClr val="000000"/>
                        </a:solidFill>
                        <a:effectLst/>
                        <a:latin typeface="맑은 고딕" panose="020B0503020000020004" pitchFamily="50" charset="-127"/>
                        <a:ea typeface="맑은 고딕" panose="020B0503020000020004" pitchFamily="50" charset="-127"/>
                      </a:endParaRP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491</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992</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1,101</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6,986</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7,016</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7,026</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FFFFFF"/>
                    </a:solidFill>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extLst>
                  <a:ext uri="{0D108BD9-81ED-4DB2-BD59-A6C34878D82A}">
                    <a16:rowId xmlns:a16="http://schemas.microsoft.com/office/drawing/2014/main" val="2424207083"/>
                  </a:ext>
                </a:extLst>
              </a:tr>
              <a:tr h="82938">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gridSpan="5">
                  <a:txBody>
                    <a:bodyPr/>
                    <a:lstStyle/>
                    <a:p>
                      <a:pPr algn="l"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Less: Capital Expenditure</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hMerge="1">
                  <a:txBody>
                    <a:bodyPr/>
                    <a:lstStyle/>
                    <a:p>
                      <a:pPr algn="l" fontAlgn="ctr"/>
                      <a:endParaRPr lang="ko-KR" altLang="en-US" sz="800" b="0" i="0" u="none" strike="noStrike">
                        <a:solidFill>
                          <a:srgbClr val="000000"/>
                        </a:solidFill>
                        <a:effectLst/>
                        <a:latin typeface="맑은 고딕" panose="020B0503020000020004" pitchFamily="50" charset="-127"/>
                        <a:ea typeface="맑은 고딕" panose="020B0503020000020004" pitchFamily="50" charset="-127"/>
                      </a:endParaRPr>
                    </a:p>
                  </a:txBody>
                  <a:tcPr marL="0" marR="0" marT="0" marB="0" anchor="ctr">
                    <a:lnL>
                      <a:noFill/>
                    </a:lnL>
                    <a:lnR>
                      <a:noFill/>
                    </a:lnR>
                    <a:lnT>
                      <a:noFill/>
                    </a:lnT>
                    <a:lnB>
                      <a:noFill/>
                    </a:lnB>
                  </a:tcPr>
                </a:tc>
                <a:tc hMerge="1">
                  <a:txBody>
                    <a:bodyPr/>
                    <a:lstStyle/>
                    <a:p>
                      <a:pPr algn="l" fontAlgn="ctr"/>
                      <a:endParaRPr lang="ko-KR" altLang="en-US" sz="800" b="0" i="0" u="none" strike="noStrike">
                        <a:solidFill>
                          <a:srgbClr val="000000"/>
                        </a:solidFill>
                        <a:effectLst/>
                        <a:latin typeface="맑은 고딕" panose="020B0503020000020004" pitchFamily="50" charset="-127"/>
                        <a:ea typeface="맑은 고딕" panose="020B0503020000020004" pitchFamily="50" charset="-127"/>
                      </a:endParaRPr>
                    </a:p>
                  </a:txBody>
                  <a:tcPr marL="36000" marR="36000" marT="0" marB="0" anchor="ctr">
                    <a:lnL>
                      <a:noFill/>
                    </a:lnL>
                    <a:lnR>
                      <a:noFill/>
                    </a:lnR>
                    <a:lnT>
                      <a:noFill/>
                    </a:lnT>
                    <a:lnB>
                      <a:noFill/>
                    </a:lnB>
                  </a:tcPr>
                </a:tc>
                <a:tc hMerge="1">
                  <a:txBody>
                    <a:bodyPr/>
                    <a:lstStyle/>
                    <a:p>
                      <a:pPr algn="l" fontAlgn="ctr"/>
                      <a:endParaRPr lang="ko-KR" altLang="en-US" sz="800" b="0" i="0" u="none" strike="noStrike">
                        <a:solidFill>
                          <a:srgbClr val="000000"/>
                        </a:solidFill>
                        <a:effectLst/>
                        <a:latin typeface="맑은 고딕" panose="020B0503020000020004" pitchFamily="50" charset="-127"/>
                        <a:ea typeface="맑은 고딕" panose="020B0503020000020004" pitchFamily="50" charset="-127"/>
                      </a:endParaRPr>
                    </a:p>
                  </a:txBody>
                  <a:tcPr marL="36000" marR="36000" marT="0" marB="0" anchor="ctr">
                    <a:lnL>
                      <a:noFill/>
                    </a:lnL>
                    <a:lnR>
                      <a:noFill/>
                    </a:lnR>
                    <a:lnT>
                      <a:noFill/>
                    </a:lnT>
                    <a:lnB>
                      <a:noFill/>
                    </a:lnB>
                  </a:tcPr>
                </a:tc>
                <a:tc hMerge="1">
                  <a:txBody>
                    <a:bodyPr/>
                    <a:lstStyle/>
                    <a:p>
                      <a:pPr algn="l" fontAlgn="ctr"/>
                      <a:endParaRPr lang="ko-KR" altLang="en-US" sz="800" b="0" i="0" u="none" strike="noStrike">
                        <a:solidFill>
                          <a:srgbClr val="000000"/>
                        </a:solidFill>
                        <a:effectLst/>
                        <a:latin typeface="맑은 고딕" panose="020B0503020000020004" pitchFamily="50" charset="-127"/>
                        <a:ea typeface="맑은 고딕" panose="020B0503020000020004" pitchFamily="50" charset="-127"/>
                      </a:endParaRP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(19,905)</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(54,935)</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(300)</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(300)</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(300)</a:t>
                      </a:r>
                    </a:p>
                  </a:txBody>
                  <a:tcPr marL="36000" marR="36000" marT="0" marB="0" anchor="ctr">
                    <a:lnL>
                      <a:noFill/>
                    </a:lnL>
                    <a:lnR>
                      <a:noFill/>
                    </a:lnR>
                    <a:lnT>
                      <a:noFill/>
                    </a:lnT>
                    <a:lnB>
                      <a:noFill/>
                    </a:lnB>
                    <a:solidFill>
                      <a:srgbClr val="FFFFFF"/>
                    </a:solidFill>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1078774077"/>
                  </a:ext>
                </a:extLst>
              </a:tr>
              <a:tr h="82938">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gridSpan="5">
                  <a:txBody>
                    <a:bodyPr/>
                    <a:lstStyle/>
                    <a:p>
                      <a:pPr algn="l"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Less: Changes in Working Capital</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hMerge="1">
                  <a:txBody>
                    <a:bodyPr/>
                    <a:lstStyle/>
                    <a:p>
                      <a:pPr algn="l" fontAlgn="ctr"/>
                      <a:endParaRPr lang="ko-KR" altLang="en-US" sz="800" b="0" i="0" u="none" strike="noStrike">
                        <a:solidFill>
                          <a:srgbClr val="000000"/>
                        </a:solidFill>
                        <a:effectLst/>
                        <a:latin typeface="맑은 고딕" panose="020B0503020000020004" pitchFamily="50" charset="-127"/>
                        <a:ea typeface="맑은 고딕" panose="020B0503020000020004" pitchFamily="50" charset="-127"/>
                      </a:endParaRP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hMerge="1">
                  <a:txBody>
                    <a:bodyPr/>
                    <a:lstStyle/>
                    <a:p>
                      <a:pPr algn="l" fontAlgn="ctr"/>
                      <a:endParaRPr lang="ko-KR" altLang="en-US" sz="800" b="0" i="0" u="none" strike="noStrike">
                        <a:solidFill>
                          <a:srgbClr val="000000"/>
                        </a:solidFill>
                        <a:effectLst/>
                        <a:latin typeface="맑은 고딕" panose="020B0503020000020004" pitchFamily="50" charset="-127"/>
                        <a:ea typeface="맑은 고딕" panose="020B0503020000020004" pitchFamily="50" charset="-127"/>
                      </a:endParaRP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hMerge="1">
                  <a:txBody>
                    <a:bodyPr/>
                    <a:lstStyle/>
                    <a:p>
                      <a:pPr algn="l" fontAlgn="ctr"/>
                      <a:endParaRPr lang="ko-KR" altLang="en-US" sz="800" b="0" i="0" u="none" strike="noStrike">
                        <a:solidFill>
                          <a:srgbClr val="000000"/>
                        </a:solidFill>
                        <a:effectLst/>
                        <a:latin typeface="맑은 고딕" panose="020B0503020000020004" pitchFamily="50" charset="-127"/>
                        <a:ea typeface="맑은 고딕" panose="020B0503020000020004" pitchFamily="50" charset="-127"/>
                      </a:endParaRP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(40)</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31</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7</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691</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10</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9</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solidFill>
                      <a:srgbClr val="FFFFFF"/>
                    </a:solidFill>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solidFill>
                      <a:srgbClr val="FFFFFF"/>
                    </a:solidFill>
                  </a:tcPr>
                </a:tc>
                <a:extLst>
                  <a:ext uri="{0D108BD9-81ED-4DB2-BD59-A6C34878D82A}">
                    <a16:rowId xmlns:a16="http://schemas.microsoft.com/office/drawing/2014/main" val="2275559015"/>
                  </a:ext>
                </a:extLst>
              </a:tr>
              <a:tr h="82938">
                <a:tc gridSpan="3">
                  <a:txBody>
                    <a:bodyPr/>
                    <a:lstStyle/>
                    <a:p>
                      <a:pPr algn="l" fontAlgn="ctr"/>
                      <a:r>
                        <a:rPr 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Free Cash Flow to Firm</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hMerge="1">
                  <a:txBody>
                    <a:bodyPr/>
                    <a:lstStyle/>
                    <a:p>
                      <a:pPr algn="l" fontAlgn="ctr"/>
                      <a:endParaRPr lang="ko-KR" altLang="en-US" sz="800" b="1" i="0" u="none" strike="noStrike">
                        <a:solidFill>
                          <a:srgbClr val="000000"/>
                        </a:solidFill>
                        <a:effectLst/>
                        <a:latin typeface="맑은 고딕" panose="020B0503020000020004" pitchFamily="50" charset="-127"/>
                        <a:ea typeface="맑은 고딕" panose="020B0503020000020004" pitchFamily="50" charset="-127"/>
                      </a:endParaRPr>
                    </a:p>
                  </a:txBody>
                  <a:tcPr marL="0" marR="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1,993</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(16,600)</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(53,826)</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23,960</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23,719</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24,159</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17,424</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441735305"/>
                  </a:ext>
                </a:extLst>
              </a:tr>
              <a:tr h="82938">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a:txBody>
                    <a:bodyPr/>
                    <a:lstStyle/>
                    <a:p>
                      <a:pPr algn="l"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Discount Period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l" fontAlgn="ctr"/>
                      <a:endPar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l" fontAlgn="ctr"/>
                      <a:endPar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l" fontAlgn="ctr"/>
                      <a:endPar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l" fontAlgn="ctr"/>
                      <a:endPar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0.2500</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1.0000</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2.0000</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3.0000</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4.0000</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5.0000</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extLst>
                  <a:ext uri="{0D108BD9-81ED-4DB2-BD59-A6C34878D82A}">
                    <a16:rowId xmlns:a16="http://schemas.microsoft.com/office/drawing/2014/main" val="3981576417"/>
                  </a:ext>
                </a:extLst>
              </a:tr>
              <a:tr h="82938">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l"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Discount Factor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l" fontAlgn="ctr"/>
                      <a:endPar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l" fontAlgn="ctr"/>
                      <a:endPar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l" fontAlgn="ctr"/>
                      <a:endPar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l" fontAlgn="ctr"/>
                      <a:endPar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0.9678</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0.8772</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0.7695</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0.6750</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0.5921</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0.5194</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539346690"/>
                  </a:ext>
                </a:extLst>
              </a:tr>
              <a:tr h="82938">
                <a:tc gridSpan="3">
                  <a:txBody>
                    <a:bodyPr/>
                    <a:lstStyle/>
                    <a:p>
                      <a:pPr algn="l" fontAlgn="ctr"/>
                      <a:r>
                        <a:rPr 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Present Value of Free Cash Flow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1,929</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(14,561)</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(41,417)</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16,172</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14,044</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12,547</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637296908"/>
                  </a:ext>
                </a:extLst>
              </a:tr>
              <a:tr h="82938">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gridSpan="3">
                  <a:txBody>
                    <a:bodyPr/>
                    <a:lstStyle/>
                    <a:p>
                      <a:pPr algn="l"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Cumulative Present Value</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hMerge="1">
                  <a:txBody>
                    <a:bodyPr/>
                    <a:lstStyle/>
                    <a:p>
                      <a:pPr latinLnBrk="1"/>
                      <a:endParaRPr lang="ko-KR" altLang="en-US"/>
                    </a:p>
                  </a:txBody>
                  <a:tcPr/>
                </a:tc>
                <a:tc hMerge="1">
                  <a:txBody>
                    <a:bodyPr/>
                    <a:lstStyle/>
                    <a:p>
                      <a:pPr algn="l" fontAlgn="ctr"/>
                      <a:endPar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l" fontAlgn="ctr"/>
                      <a:endPar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l" fontAlgn="ctr"/>
                      <a:endPar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(11,286)</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extLst>
                  <a:ext uri="{0D108BD9-81ED-4DB2-BD59-A6C34878D82A}">
                    <a16:rowId xmlns:a16="http://schemas.microsoft.com/office/drawing/2014/main" val="3791999602"/>
                  </a:ext>
                </a:extLst>
              </a:tr>
              <a:tr h="82938">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gridSpan="3">
                  <a:txBody>
                    <a:bodyPr/>
                    <a:lstStyle/>
                    <a:p>
                      <a:pPr algn="l"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Present Value of Terminal Value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hMerge="1">
                  <a:txBody>
                    <a:bodyPr/>
                    <a:lstStyle/>
                    <a:p>
                      <a:pPr algn="l" fontAlgn="ctr"/>
                      <a:endPar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l" fontAlgn="ctr"/>
                      <a:endPar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l" fontAlgn="ctr"/>
                      <a:endPar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70,306</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4027307412"/>
                  </a:ext>
                </a:extLst>
              </a:tr>
              <a:tr h="82938">
                <a:tc gridSpan="2">
                  <a:txBody>
                    <a:bodyPr/>
                    <a:lstStyle/>
                    <a:p>
                      <a:pPr algn="l" fontAlgn="ctr"/>
                      <a:r>
                        <a:rPr 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Operating Value</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59,020</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fontAlgn="ctr"/>
                      <a:r>
                        <a:rPr lang="ko-KR" altLang="en-US" sz="800" b="1" i="0" u="none" strike="noStrike" dirty="0">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2809848712"/>
                  </a:ext>
                </a:extLst>
              </a:tr>
            </a:tbl>
          </a:graphicData>
        </a:graphic>
      </p:graphicFrame>
      <p:graphicFrame>
        <p:nvGraphicFramePr>
          <p:cNvPr id="22" name="표 21">
            <a:extLst>
              <a:ext uri="{FF2B5EF4-FFF2-40B4-BE49-F238E27FC236}">
                <a16:creationId xmlns:a16="http://schemas.microsoft.com/office/drawing/2014/main" id="{5A6D85BA-3ACF-4AC4-A0D6-C6227A4B368B}"/>
              </a:ext>
            </a:extLst>
          </p:cNvPr>
          <p:cNvGraphicFramePr>
            <a:graphicFrameLocks noGrp="1"/>
          </p:cNvGraphicFramePr>
          <p:nvPr>
            <p:extLst>
              <p:ext uri="{D42A27DB-BD31-4B8C-83A1-F6EECF244321}">
                <p14:modId xmlns:p14="http://schemas.microsoft.com/office/powerpoint/2010/main" val="2641407419"/>
              </p:ext>
            </p:extLst>
          </p:nvPr>
        </p:nvGraphicFramePr>
        <p:xfrm>
          <a:off x="2081747" y="5177072"/>
          <a:ext cx="2819400" cy="914400"/>
        </p:xfrm>
        <a:graphic>
          <a:graphicData uri="http://schemas.openxmlformats.org/drawingml/2006/table">
            <a:tbl>
              <a:tblPr/>
              <a:tblGrid>
                <a:gridCol w="1712396">
                  <a:extLst>
                    <a:ext uri="{9D8B030D-6E8A-4147-A177-3AD203B41FA5}">
                      <a16:colId xmlns:a16="http://schemas.microsoft.com/office/drawing/2014/main" val="1925428478"/>
                    </a:ext>
                  </a:extLst>
                </a:gridCol>
                <a:gridCol w="1107004">
                  <a:extLst>
                    <a:ext uri="{9D8B030D-6E8A-4147-A177-3AD203B41FA5}">
                      <a16:colId xmlns:a16="http://schemas.microsoft.com/office/drawing/2014/main" val="3157330010"/>
                    </a:ext>
                  </a:extLst>
                </a:gridCol>
              </a:tblGrid>
              <a:tr h="152400">
                <a:tc>
                  <a:txBody>
                    <a:bodyPr/>
                    <a:lstStyle/>
                    <a:p>
                      <a:pPr algn="l" fontAlgn="ctr"/>
                      <a:r>
                        <a:rPr lang="en-US" altLang="ko-KR" sz="800" b="1" i="0" u="none" strike="noStrike" dirty="0">
                          <a:solidFill>
                            <a:srgbClr val="FFFFFF"/>
                          </a:solidFill>
                          <a:effectLst/>
                          <a:latin typeface="Arial" panose="020B0604020202020204" pitchFamily="34" charset="0"/>
                          <a:ea typeface="맑은 고딕" panose="020B0503020000020004" pitchFamily="50" charset="-127"/>
                        </a:rPr>
                        <a:t>(</a:t>
                      </a:r>
                      <a:r>
                        <a:rPr lang="ko-KR" altLang="en-US" sz="800" b="1" i="0" u="none" strike="noStrike" dirty="0">
                          <a:solidFill>
                            <a:srgbClr val="FFFFFF"/>
                          </a:solidFill>
                          <a:effectLst/>
                          <a:latin typeface="맑은 고딕" panose="020B0503020000020004" pitchFamily="50" charset="-127"/>
                          <a:ea typeface="맑은 고딕" panose="020B0503020000020004" pitchFamily="50" charset="-127"/>
                        </a:rPr>
                        <a:t>단위</a:t>
                      </a:r>
                      <a:r>
                        <a:rPr lang="en-US" altLang="ko-KR" sz="800" b="1" i="0" u="none" strike="noStrike" dirty="0">
                          <a:solidFill>
                            <a:srgbClr val="FFFFFF"/>
                          </a:solidFill>
                          <a:effectLst/>
                          <a:latin typeface="Arial" panose="020B0604020202020204" pitchFamily="34" charset="0"/>
                          <a:ea typeface="맑은 고딕" panose="020B0503020000020004" pitchFamily="50" charset="-127"/>
                        </a:rPr>
                        <a:t>: </a:t>
                      </a:r>
                      <a:r>
                        <a:rPr lang="ko-KR" altLang="en-US" sz="800" b="1" i="0" u="none" strike="noStrike" dirty="0">
                          <a:solidFill>
                            <a:srgbClr val="FFFFFF"/>
                          </a:solidFill>
                          <a:effectLst/>
                          <a:latin typeface="맑은 고딕" panose="020B0503020000020004" pitchFamily="50" charset="-127"/>
                          <a:ea typeface="맑은 고딕" panose="020B0503020000020004" pitchFamily="50" charset="-127"/>
                        </a:rPr>
                        <a:t>백만원</a:t>
                      </a:r>
                      <a:r>
                        <a:rPr lang="en-US" altLang="ko-KR" sz="800" b="1" i="0" u="none" strike="noStrike" dirty="0">
                          <a:solidFill>
                            <a:srgbClr val="FFFFFF"/>
                          </a:solidFill>
                          <a:effectLst/>
                          <a:latin typeface="Arial" panose="020B0604020202020204" pitchFamily="34" charset="0"/>
                          <a:ea typeface="맑은 고딕" panose="020B0503020000020004" pitchFamily="50" charset="-127"/>
                        </a:rPr>
                        <a:t>)</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ko-KR" altLang="en-US" sz="800" b="1" i="0" u="none" strike="noStrike">
                          <a:solidFill>
                            <a:srgbClr val="FFFFFF"/>
                          </a:solidFill>
                          <a:effectLst/>
                          <a:latin typeface="맑은 고딕" panose="020B0503020000020004" pitchFamily="50" charset="-127"/>
                          <a:ea typeface="맑은 고딕" panose="020B0503020000020004" pitchFamily="50" charset="-127"/>
                        </a:rPr>
                        <a:t>금액</a:t>
                      </a:r>
                      <a:endParaRPr lang="ko-KR" altLang="en-US" sz="800" b="1" i="0" u="none" strike="noStrike">
                        <a:solidFill>
                          <a:srgbClr val="FFFFFF"/>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extLst>
                  <a:ext uri="{0D108BD9-81ED-4DB2-BD59-A6C34878D82A}">
                    <a16:rowId xmlns:a16="http://schemas.microsoft.com/office/drawing/2014/main" val="3618088686"/>
                  </a:ext>
                </a:extLst>
              </a:tr>
              <a:tr h="152400">
                <a:tc>
                  <a:txBody>
                    <a:bodyPr/>
                    <a:lstStyle/>
                    <a:p>
                      <a:pPr algn="l" fontAlgn="ctr"/>
                      <a:r>
                        <a:rPr lang="en-US" sz="800" b="1" i="0" u="none" strike="noStrike">
                          <a:solidFill>
                            <a:srgbClr val="000000"/>
                          </a:solidFill>
                          <a:effectLst/>
                          <a:latin typeface="Arial" panose="020B0604020202020204" pitchFamily="34" charset="0"/>
                          <a:ea typeface="맑은 고딕" panose="020B0503020000020004" pitchFamily="50" charset="-127"/>
                        </a:rPr>
                        <a:t>Operating Value</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r" fontAlgn="ctr"/>
                      <a:r>
                        <a:rPr lang="en-US" altLang="ko-KR"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59,020</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4153378242"/>
                  </a:ext>
                </a:extLst>
              </a:tr>
              <a:tr h="152400">
                <a:tc>
                  <a:txBody>
                    <a:bodyPr/>
                    <a:lstStyle/>
                    <a:p>
                      <a:pPr algn="l" fontAlgn="ctr"/>
                      <a:r>
                        <a:rPr lang="en-US" sz="800" b="0" i="0" u="none" strike="noStrike">
                          <a:solidFill>
                            <a:srgbClr val="000000"/>
                          </a:solidFill>
                          <a:effectLst/>
                          <a:latin typeface="Arial" panose="020B0604020202020204" pitchFamily="34" charset="0"/>
                          <a:ea typeface="맑은 고딕" panose="020B0503020000020004" pitchFamily="50" charset="-127"/>
                        </a:rPr>
                        <a:t>NOA</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l"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extLst>
                  <a:ext uri="{0D108BD9-81ED-4DB2-BD59-A6C34878D82A}">
                    <a16:rowId xmlns:a16="http://schemas.microsoft.com/office/drawing/2014/main" val="3413403428"/>
                  </a:ext>
                </a:extLst>
              </a:tr>
              <a:tr h="152400">
                <a:tc>
                  <a:txBody>
                    <a:bodyPr/>
                    <a:lstStyle/>
                    <a:p>
                      <a:pPr algn="l" fontAlgn="ctr"/>
                      <a:r>
                        <a:rPr lang="en-US" sz="800" b="1" i="0" u="none" strike="noStrike">
                          <a:solidFill>
                            <a:srgbClr val="000000"/>
                          </a:solidFill>
                          <a:effectLst/>
                          <a:latin typeface="Arial" panose="020B0604020202020204" pitchFamily="34" charset="0"/>
                          <a:ea typeface="맑은 고딕" panose="020B0503020000020004" pitchFamily="50" charset="-127"/>
                        </a:rPr>
                        <a:t>Enterprise Value</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r" fontAlgn="ctr"/>
                      <a:r>
                        <a:rPr lang="en-US" altLang="ko-KR"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59,020</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3320436358"/>
                  </a:ext>
                </a:extLst>
              </a:tr>
              <a:tr h="152400">
                <a:tc>
                  <a:txBody>
                    <a:bodyPr/>
                    <a:lstStyle/>
                    <a:p>
                      <a:pPr algn="l" fontAlgn="ctr"/>
                      <a:r>
                        <a:rPr lang="en-US" sz="800" b="0" i="0" u="none" strike="noStrike">
                          <a:solidFill>
                            <a:srgbClr val="000000"/>
                          </a:solidFill>
                          <a:effectLst/>
                          <a:latin typeface="Arial" panose="020B0604020202020204" pitchFamily="34" charset="0"/>
                          <a:ea typeface="맑은 고딕" panose="020B0503020000020004" pitchFamily="50" charset="-127"/>
                        </a:rPr>
                        <a:t>Net Debt</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6,539</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extLst>
                  <a:ext uri="{0D108BD9-81ED-4DB2-BD59-A6C34878D82A}">
                    <a16:rowId xmlns:a16="http://schemas.microsoft.com/office/drawing/2014/main" val="1576484450"/>
                  </a:ext>
                </a:extLst>
              </a:tr>
              <a:tr h="152400">
                <a:tc>
                  <a:txBody>
                    <a:bodyPr/>
                    <a:lstStyle/>
                    <a:p>
                      <a:pPr algn="l" fontAlgn="ctr"/>
                      <a:r>
                        <a:rPr lang="en-US" sz="800" b="1" i="0" u="none" strike="noStrike">
                          <a:solidFill>
                            <a:srgbClr val="000000"/>
                          </a:solidFill>
                          <a:effectLst/>
                          <a:latin typeface="Arial" panose="020B0604020202020204" pitchFamily="34" charset="0"/>
                          <a:ea typeface="맑은 고딕" panose="020B0503020000020004" pitchFamily="50" charset="-127"/>
                        </a:rPr>
                        <a:t>Equity Value</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r" fontAlgn="ctr"/>
                      <a:r>
                        <a:rPr lang="en-US" altLang="ko-KR"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52,481</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3321964035"/>
                  </a:ext>
                </a:extLst>
              </a:tr>
            </a:tbl>
          </a:graphicData>
        </a:graphic>
      </p:graphicFrame>
      <p:graphicFrame>
        <p:nvGraphicFramePr>
          <p:cNvPr id="25" name="표 24">
            <a:extLst>
              <a:ext uri="{FF2B5EF4-FFF2-40B4-BE49-F238E27FC236}">
                <a16:creationId xmlns:a16="http://schemas.microsoft.com/office/drawing/2014/main" id="{45975ADB-1B82-41DA-9EC3-14785E8E18C0}"/>
              </a:ext>
            </a:extLst>
          </p:cNvPr>
          <p:cNvGraphicFramePr>
            <a:graphicFrameLocks noGrp="1"/>
          </p:cNvGraphicFramePr>
          <p:nvPr>
            <p:extLst>
              <p:ext uri="{D42A27DB-BD31-4B8C-83A1-F6EECF244321}">
                <p14:modId xmlns:p14="http://schemas.microsoft.com/office/powerpoint/2010/main" val="2096253343"/>
              </p:ext>
            </p:extLst>
          </p:nvPr>
        </p:nvGraphicFramePr>
        <p:xfrm>
          <a:off x="2081747" y="4824017"/>
          <a:ext cx="2819400" cy="304800"/>
        </p:xfrm>
        <a:graphic>
          <a:graphicData uri="http://schemas.openxmlformats.org/drawingml/2006/table">
            <a:tbl>
              <a:tblPr/>
              <a:tblGrid>
                <a:gridCol w="1712396">
                  <a:extLst>
                    <a:ext uri="{9D8B030D-6E8A-4147-A177-3AD203B41FA5}">
                      <a16:colId xmlns:a16="http://schemas.microsoft.com/office/drawing/2014/main" val="191715138"/>
                    </a:ext>
                  </a:extLst>
                </a:gridCol>
                <a:gridCol w="1107004">
                  <a:extLst>
                    <a:ext uri="{9D8B030D-6E8A-4147-A177-3AD203B41FA5}">
                      <a16:colId xmlns:a16="http://schemas.microsoft.com/office/drawing/2014/main" val="852867943"/>
                    </a:ext>
                  </a:extLst>
                </a:gridCol>
              </a:tblGrid>
              <a:tr h="152400">
                <a:tc>
                  <a:txBody>
                    <a:bodyPr/>
                    <a:lstStyle/>
                    <a:p>
                      <a:pPr algn="l" fontAlgn="ctr"/>
                      <a:r>
                        <a:rPr lang="en-US" sz="800" b="1" i="0" u="none" strike="noStrike">
                          <a:solidFill>
                            <a:srgbClr val="FFFFFF"/>
                          </a:solidFill>
                          <a:effectLst/>
                          <a:latin typeface="Arial" panose="020B0604020202020204" pitchFamily="34" charset="0"/>
                          <a:ea typeface="맑은 고딕" panose="020B0503020000020004" pitchFamily="50" charset="-127"/>
                        </a:rPr>
                        <a:t>WACC</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14.00%</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extLst>
                  <a:ext uri="{0D108BD9-81ED-4DB2-BD59-A6C34878D82A}">
                    <a16:rowId xmlns:a16="http://schemas.microsoft.com/office/drawing/2014/main" val="819811156"/>
                  </a:ext>
                </a:extLst>
              </a:tr>
              <a:tr h="152400">
                <a:tc>
                  <a:txBody>
                    <a:bodyPr/>
                    <a:lstStyle/>
                    <a:p>
                      <a:pPr algn="l" fontAlgn="ctr"/>
                      <a:r>
                        <a:rPr lang="en-US" sz="800" b="1" i="0" u="none" strike="noStrike">
                          <a:solidFill>
                            <a:srgbClr val="FFFFFF"/>
                          </a:solidFill>
                          <a:effectLst/>
                          <a:latin typeface="Arial" panose="020B0604020202020204" pitchFamily="34" charset="0"/>
                          <a:ea typeface="맑은 고딕" panose="020B0503020000020004" pitchFamily="50" charset="-127"/>
                        </a:rPr>
                        <a:t>Terminal Growth Rate(g)</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1.00%</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extLst>
                  <a:ext uri="{0D108BD9-81ED-4DB2-BD59-A6C34878D82A}">
                    <a16:rowId xmlns:a16="http://schemas.microsoft.com/office/drawing/2014/main" val="2351112469"/>
                  </a:ext>
                </a:extLst>
              </a:tr>
            </a:tbl>
          </a:graphicData>
        </a:graphic>
      </p:graphicFrame>
      <p:graphicFrame>
        <p:nvGraphicFramePr>
          <p:cNvPr id="10" name="표 9">
            <a:extLst>
              <a:ext uri="{FF2B5EF4-FFF2-40B4-BE49-F238E27FC236}">
                <a16:creationId xmlns:a16="http://schemas.microsoft.com/office/drawing/2014/main" id="{2620D7F4-DB50-4484-BD79-C3758565E08C}"/>
              </a:ext>
            </a:extLst>
          </p:cNvPr>
          <p:cNvGraphicFramePr>
            <a:graphicFrameLocks noGrp="1"/>
          </p:cNvGraphicFramePr>
          <p:nvPr>
            <p:extLst>
              <p:ext uri="{D42A27DB-BD31-4B8C-83A1-F6EECF244321}">
                <p14:modId xmlns:p14="http://schemas.microsoft.com/office/powerpoint/2010/main" val="1986007484"/>
              </p:ext>
            </p:extLst>
          </p:nvPr>
        </p:nvGraphicFramePr>
        <p:xfrm>
          <a:off x="5004853" y="4824017"/>
          <a:ext cx="4433132" cy="1267456"/>
        </p:xfrm>
        <a:graphic>
          <a:graphicData uri="http://schemas.openxmlformats.org/drawingml/2006/table">
            <a:tbl>
              <a:tblPr/>
              <a:tblGrid>
                <a:gridCol w="259297">
                  <a:extLst>
                    <a:ext uri="{9D8B030D-6E8A-4147-A177-3AD203B41FA5}">
                      <a16:colId xmlns:a16="http://schemas.microsoft.com/office/drawing/2014/main" val="1202451005"/>
                    </a:ext>
                  </a:extLst>
                </a:gridCol>
                <a:gridCol w="457200">
                  <a:extLst>
                    <a:ext uri="{9D8B030D-6E8A-4147-A177-3AD203B41FA5}">
                      <a16:colId xmlns:a16="http://schemas.microsoft.com/office/drawing/2014/main" val="3716082642"/>
                    </a:ext>
                  </a:extLst>
                </a:gridCol>
                <a:gridCol w="672207">
                  <a:extLst>
                    <a:ext uri="{9D8B030D-6E8A-4147-A177-3AD203B41FA5}">
                      <a16:colId xmlns:a16="http://schemas.microsoft.com/office/drawing/2014/main" val="3365412468"/>
                    </a:ext>
                  </a:extLst>
                </a:gridCol>
                <a:gridCol w="761107">
                  <a:extLst>
                    <a:ext uri="{9D8B030D-6E8A-4147-A177-3AD203B41FA5}">
                      <a16:colId xmlns:a16="http://schemas.microsoft.com/office/drawing/2014/main" val="4070334934"/>
                    </a:ext>
                  </a:extLst>
                </a:gridCol>
                <a:gridCol w="761107">
                  <a:extLst>
                    <a:ext uri="{9D8B030D-6E8A-4147-A177-3AD203B41FA5}">
                      <a16:colId xmlns:a16="http://schemas.microsoft.com/office/drawing/2014/main" val="1614516336"/>
                    </a:ext>
                  </a:extLst>
                </a:gridCol>
                <a:gridCol w="761107">
                  <a:extLst>
                    <a:ext uri="{9D8B030D-6E8A-4147-A177-3AD203B41FA5}">
                      <a16:colId xmlns:a16="http://schemas.microsoft.com/office/drawing/2014/main" val="422513071"/>
                    </a:ext>
                  </a:extLst>
                </a:gridCol>
                <a:gridCol w="761107">
                  <a:extLst>
                    <a:ext uri="{9D8B030D-6E8A-4147-A177-3AD203B41FA5}">
                      <a16:colId xmlns:a16="http://schemas.microsoft.com/office/drawing/2014/main" val="97389853"/>
                    </a:ext>
                  </a:extLst>
                </a:gridCol>
              </a:tblGrid>
              <a:tr h="158432">
                <a:tc gridSpan="2">
                  <a:txBody>
                    <a:bodyPr/>
                    <a:lstStyle/>
                    <a:p>
                      <a:pPr algn="l" rtl="0" fontAlgn="ctr"/>
                      <a:r>
                        <a:rPr lang="en-US" sz="800" b="1" i="0" u="none" strike="noStrike">
                          <a:solidFill>
                            <a:srgbClr val="FFFFFF"/>
                          </a:solidFill>
                          <a:effectLst/>
                          <a:latin typeface="Arial" panose="020B0604020202020204" pitchFamily="34" charset="0"/>
                          <a:ea typeface="맑은 고딕" panose="020B0503020000020004" pitchFamily="50" charset="-127"/>
                        </a:rPr>
                        <a:t>Equity Value</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12700" cap="flat" cmpd="sng" algn="ctr">
                      <a:solidFill>
                        <a:srgbClr val="00338D"/>
                      </a:solidFill>
                      <a:prstDash val="solid"/>
                      <a:round/>
                      <a:headEnd type="none" w="med" len="med"/>
                      <a:tailEnd type="none" w="med" len="med"/>
                    </a:lnB>
                    <a:solidFill>
                      <a:srgbClr val="00338D"/>
                    </a:solidFill>
                  </a:tcPr>
                </a:tc>
                <a:tc hMerge="1">
                  <a:txBody>
                    <a:bodyPr/>
                    <a:lstStyle/>
                    <a:p>
                      <a:pPr latinLnBrk="1"/>
                      <a:endParaRPr lang="ko-KR" altLang="en-US"/>
                    </a:p>
                  </a:txBody>
                  <a:tcPr/>
                </a:tc>
                <a:tc>
                  <a:txBody>
                    <a:bodyPr/>
                    <a:lstStyle/>
                    <a:p>
                      <a:pPr algn="l" rtl="0" fontAlgn="ctr"/>
                      <a:r>
                        <a:rPr lang="ko-KR" altLang="en-US" sz="800" b="1" i="0" u="none" strike="noStrike">
                          <a:solidFill>
                            <a:srgbClr val="FFFFFF"/>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12700" cap="flat" cmpd="sng" algn="ctr">
                      <a:solidFill>
                        <a:srgbClr val="00338D"/>
                      </a:solidFill>
                      <a:prstDash val="solid"/>
                      <a:round/>
                      <a:headEnd type="none" w="med" len="med"/>
                      <a:tailEnd type="none" w="med" len="med"/>
                    </a:lnB>
                    <a:solidFill>
                      <a:srgbClr val="00338D"/>
                    </a:solidFill>
                  </a:tcPr>
                </a:tc>
                <a:tc>
                  <a:txBody>
                    <a:bodyPr/>
                    <a:lstStyle/>
                    <a:p>
                      <a:pPr algn="l" rtl="0" fontAlgn="ctr"/>
                      <a:r>
                        <a:rPr lang="ko-KR" altLang="en-US" sz="800" b="1" i="0" u="none" strike="noStrike">
                          <a:solidFill>
                            <a:srgbClr val="FFFFFF"/>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12700" cap="flat" cmpd="sng" algn="ctr">
                      <a:solidFill>
                        <a:srgbClr val="00338D"/>
                      </a:solidFill>
                      <a:prstDash val="solid"/>
                      <a:round/>
                      <a:headEnd type="none" w="med" len="med"/>
                      <a:tailEnd type="none" w="med" len="med"/>
                    </a:lnB>
                    <a:solidFill>
                      <a:srgbClr val="00338D"/>
                    </a:solidFill>
                  </a:tcPr>
                </a:tc>
                <a:tc>
                  <a:txBody>
                    <a:bodyPr/>
                    <a:lstStyle/>
                    <a:p>
                      <a:pPr algn="l" rtl="0" fontAlgn="ctr"/>
                      <a:r>
                        <a:rPr lang="ko-KR" altLang="en-US" sz="800" b="1" i="0" u="none" strike="noStrike">
                          <a:solidFill>
                            <a:srgbClr val="FFFFFF"/>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12700" cap="flat" cmpd="sng" algn="ctr">
                      <a:solidFill>
                        <a:srgbClr val="00338D"/>
                      </a:solidFill>
                      <a:prstDash val="solid"/>
                      <a:round/>
                      <a:headEnd type="none" w="med" len="med"/>
                      <a:tailEnd type="none" w="med" len="med"/>
                    </a:lnB>
                    <a:solidFill>
                      <a:srgbClr val="00338D"/>
                    </a:solidFill>
                  </a:tcPr>
                </a:tc>
                <a:tc>
                  <a:txBody>
                    <a:bodyPr/>
                    <a:lstStyle/>
                    <a:p>
                      <a:pPr algn="l" rtl="0" fontAlgn="ctr"/>
                      <a:r>
                        <a:rPr lang="ko-KR" altLang="en-US" sz="800" b="1" i="0" u="none" strike="noStrike">
                          <a:solidFill>
                            <a:srgbClr val="FFFFFF"/>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12700" cap="flat" cmpd="sng" algn="ctr">
                      <a:solidFill>
                        <a:srgbClr val="00338D"/>
                      </a:solidFill>
                      <a:prstDash val="solid"/>
                      <a:round/>
                      <a:headEnd type="none" w="med" len="med"/>
                      <a:tailEnd type="none" w="med" len="med"/>
                    </a:lnB>
                    <a:solidFill>
                      <a:srgbClr val="00338D"/>
                    </a:solidFill>
                  </a:tcPr>
                </a:tc>
                <a:tc>
                  <a:txBody>
                    <a:bodyPr/>
                    <a:lstStyle/>
                    <a:p>
                      <a:pPr algn="l" rtl="0" fontAlgn="ctr"/>
                      <a:r>
                        <a:rPr lang="ko-KR" altLang="en-US" sz="800" b="1" i="0" u="none" strike="noStrike">
                          <a:solidFill>
                            <a:srgbClr val="FFFFFF"/>
                          </a:solidFill>
                          <a:effectLst/>
                          <a:latin typeface="Arial" panose="020B0604020202020204" pitchFamily="34" charset="0"/>
                          <a:ea typeface="맑은 고딕" panose="020B0503020000020004" pitchFamily="50" charset="-127"/>
                        </a:rPr>
                        <a:t>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12700" cap="flat" cmpd="sng" algn="ctr">
                      <a:solidFill>
                        <a:srgbClr val="00338D"/>
                      </a:solidFill>
                      <a:prstDash val="solid"/>
                      <a:round/>
                      <a:headEnd type="none" w="med" len="med"/>
                      <a:tailEnd type="none" w="med" len="med"/>
                    </a:lnB>
                    <a:solidFill>
                      <a:srgbClr val="00338D"/>
                    </a:solidFill>
                  </a:tcPr>
                </a:tc>
                <a:extLst>
                  <a:ext uri="{0D108BD9-81ED-4DB2-BD59-A6C34878D82A}">
                    <a16:rowId xmlns:a16="http://schemas.microsoft.com/office/drawing/2014/main" val="1251931472"/>
                  </a:ext>
                </a:extLst>
              </a:tr>
              <a:tr h="158432">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a:noFill/>
                    </a:lnR>
                    <a:lnT w="12700" cap="flat" cmpd="sng" algn="ctr">
                      <a:solidFill>
                        <a:srgbClr val="00338D"/>
                      </a:solidFill>
                      <a:prstDash val="solid"/>
                      <a:round/>
                      <a:headEnd type="none" w="med" len="med"/>
                      <a:tailEnd type="none" w="med" len="med"/>
                    </a:lnT>
                    <a:lnB>
                      <a:noFill/>
                    </a:lnB>
                  </a:tcPr>
                </a:tc>
                <a:tc>
                  <a:txBody>
                    <a:bodyPr/>
                    <a:lstStyle/>
                    <a:p>
                      <a:pPr algn="l" rtl="0"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w="6350" cap="flat" cmpd="sng" algn="ctr">
                      <a:solidFill>
                        <a:srgbClr val="00338D"/>
                      </a:solidFill>
                      <a:prstDash val="solid"/>
                      <a:round/>
                      <a:headEnd type="none" w="med" len="med"/>
                      <a:tailEnd type="none" w="med" len="med"/>
                    </a:lnR>
                    <a:lnT w="12700" cap="flat" cmpd="sng" algn="ctr">
                      <a:solidFill>
                        <a:srgbClr val="00338D"/>
                      </a:solidFill>
                      <a:prstDash val="solid"/>
                      <a:round/>
                      <a:headEnd type="none" w="med" len="med"/>
                      <a:tailEnd type="none" w="med" len="med"/>
                    </a:lnT>
                    <a:lnB>
                      <a:noFill/>
                    </a:lnB>
                  </a:tcPr>
                </a:tc>
                <a:tc gridSpan="5">
                  <a:txBody>
                    <a:bodyPr/>
                    <a:lstStyle/>
                    <a:p>
                      <a:pPr algn="ctr" rtl="0" fontAlgn="ctr"/>
                      <a:r>
                        <a:rPr lang="en-US" sz="800" b="1" i="0" u="none" strike="noStrike">
                          <a:solidFill>
                            <a:srgbClr val="000000"/>
                          </a:solidFill>
                          <a:effectLst/>
                          <a:latin typeface="Arial" panose="020B0604020202020204" pitchFamily="34" charset="0"/>
                          <a:ea typeface="맑은 고딕" panose="020B0503020000020004" pitchFamily="50" charset="-127"/>
                        </a:rPr>
                        <a:t>Terminal Growth Rate</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1270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2799413692"/>
                  </a:ext>
                </a:extLst>
              </a:tr>
              <a:tr h="158432">
                <a:tc rowSpan="6">
                  <a:txBody>
                    <a:bodyPr/>
                    <a:lstStyle/>
                    <a:p>
                      <a:pPr algn="ctr" rtl="0" fontAlgn="ctr"/>
                      <a:r>
                        <a:rPr lang="en-US" sz="800" b="1" i="0" u="none" strike="noStrike">
                          <a:solidFill>
                            <a:srgbClr val="000000"/>
                          </a:solidFill>
                          <a:effectLst/>
                          <a:latin typeface="Arial" panose="020B0604020202020204" pitchFamily="34" charset="0"/>
                          <a:ea typeface="맑은 고딕" panose="020B0503020000020004" pitchFamily="50" charset="-127"/>
                        </a:rPr>
                        <a:t>WACC</a:t>
                      </a:r>
                    </a:p>
                  </a:txBody>
                  <a:tcPr marL="36000" marR="36000" marT="0" marB="0" vert="vert27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ctr" fontAlgn="ctr"/>
                      <a:endParaRPr lang="en-US" altLang="ko-KR" sz="800" b="0" i="1"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ctr" rtl="0" fontAlgn="ctr"/>
                      <a:r>
                        <a:rPr lang="en-US" altLang="ko-KR" sz="800" b="0" i="1" u="none" strike="noStrike">
                          <a:solidFill>
                            <a:srgbClr val="000000"/>
                          </a:solidFill>
                          <a:effectLst/>
                          <a:latin typeface="Arial" panose="020B0604020202020204" pitchFamily="34" charset="0"/>
                          <a:ea typeface="맑은 고딕" panose="020B0503020000020004" pitchFamily="50" charset="-127"/>
                        </a:rPr>
                        <a:t>0.00%</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en-US" altLang="ko-KR" sz="800" b="0" i="1" u="none" strike="noStrike">
                          <a:solidFill>
                            <a:srgbClr val="000000"/>
                          </a:solidFill>
                          <a:effectLst/>
                          <a:latin typeface="Arial" panose="020B0604020202020204" pitchFamily="34" charset="0"/>
                          <a:ea typeface="맑은 고딕" panose="020B0503020000020004" pitchFamily="50" charset="-127"/>
                        </a:rPr>
                        <a:t>0.50%</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en-US" altLang="ko-KR" sz="800" b="1" i="1" u="none" strike="noStrike">
                          <a:solidFill>
                            <a:srgbClr val="000000"/>
                          </a:solidFill>
                          <a:effectLst/>
                          <a:latin typeface="Arial" panose="020B0604020202020204" pitchFamily="34" charset="0"/>
                          <a:ea typeface="맑은 고딕" panose="020B0503020000020004" pitchFamily="50" charset="-127"/>
                        </a:rPr>
                        <a:t>1.00%</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en-US" altLang="ko-KR" sz="800" b="0" i="1" u="none" strike="noStrike">
                          <a:solidFill>
                            <a:srgbClr val="000000"/>
                          </a:solidFill>
                          <a:effectLst/>
                          <a:latin typeface="Arial" panose="020B0604020202020204" pitchFamily="34" charset="0"/>
                          <a:ea typeface="맑은 고딕" panose="020B0503020000020004" pitchFamily="50" charset="-127"/>
                        </a:rPr>
                        <a:t>1.50%</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en-US" altLang="ko-KR" sz="800" b="0" i="1" u="none" strike="noStrike">
                          <a:solidFill>
                            <a:srgbClr val="000000"/>
                          </a:solidFill>
                          <a:effectLst/>
                          <a:latin typeface="Arial" panose="020B0604020202020204" pitchFamily="34" charset="0"/>
                          <a:ea typeface="맑은 고딕" panose="020B0503020000020004" pitchFamily="50" charset="-127"/>
                        </a:rPr>
                        <a:t>2.00%</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3456811678"/>
                  </a:ext>
                </a:extLst>
              </a:tr>
              <a:tr h="158432">
                <a:tc vMerge="1">
                  <a:txBody>
                    <a:bodyPr/>
                    <a:lstStyle/>
                    <a:p>
                      <a:pPr latinLnBrk="1"/>
                      <a:endParaRPr lang="ko-KR" altLang="en-US"/>
                    </a:p>
                  </a:txBody>
                  <a:tcPr/>
                </a:tc>
                <a:tc>
                  <a:txBody>
                    <a:bodyPr/>
                    <a:lstStyle/>
                    <a:p>
                      <a:pPr algn="ctr" rtl="0" fontAlgn="ctr"/>
                      <a:r>
                        <a:rPr lang="en-US" altLang="ko-KR" sz="800" b="0" i="1" u="none" strike="noStrike" dirty="0">
                          <a:solidFill>
                            <a:srgbClr val="000000"/>
                          </a:solidFill>
                          <a:effectLst/>
                          <a:latin typeface="Arial" panose="020B0604020202020204" pitchFamily="34" charset="0"/>
                          <a:ea typeface="맑은 고딕" panose="020B0503020000020004" pitchFamily="50" charset="-127"/>
                        </a:rPr>
                        <a:t>13.00%</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solidFill>
                      <a:srgbClr val="FFFFFF"/>
                    </a:solidFill>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55,562</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58,850</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62,412</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66,283</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70,507</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extLst>
                  <a:ext uri="{0D108BD9-81ED-4DB2-BD59-A6C34878D82A}">
                    <a16:rowId xmlns:a16="http://schemas.microsoft.com/office/drawing/2014/main" val="4211518674"/>
                  </a:ext>
                </a:extLst>
              </a:tr>
              <a:tr h="158432">
                <a:tc vMerge="1">
                  <a:txBody>
                    <a:bodyPr/>
                    <a:lstStyle/>
                    <a:p>
                      <a:pPr latinLnBrk="1"/>
                      <a:endParaRPr lang="ko-KR" altLang="en-US"/>
                    </a:p>
                  </a:txBody>
                  <a:tcPr/>
                </a:tc>
                <a:tc>
                  <a:txBody>
                    <a:bodyPr/>
                    <a:lstStyle/>
                    <a:p>
                      <a:pPr algn="ctr" rtl="0" fontAlgn="ctr"/>
                      <a:r>
                        <a:rPr lang="en-US" altLang="ko-KR" sz="800" b="0" i="1" u="none" strike="noStrike" dirty="0">
                          <a:solidFill>
                            <a:srgbClr val="000000"/>
                          </a:solidFill>
                          <a:effectLst/>
                          <a:latin typeface="Arial" panose="020B0604020202020204" pitchFamily="34" charset="0"/>
                          <a:ea typeface="맑은 고딕" panose="020B0503020000020004" pitchFamily="50" charset="-127"/>
                        </a:rPr>
                        <a:t>13.50%</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solidFill>
                      <a:srgbClr val="FFFFFF"/>
                    </a:solidFill>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51,012</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54,003</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57,233</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60,733</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E5EAF3"/>
                    </a:solidFill>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64,537</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3537738194"/>
                  </a:ext>
                </a:extLst>
              </a:tr>
              <a:tr h="158432">
                <a:tc vMerge="1">
                  <a:txBody>
                    <a:bodyPr/>
                    <a:lstStyle/>
                    <a:p>
                      <a:pPr latinLnBrk="1"/>
                      <a:endParaRPr lang="ko-KR" altLang="en-US"/>
                    </a:p>
                  </a:txBody>
                  <a:tcPr/>
                </a:tc>
                <a:tc>
                  <a:txBody>
                    <a:bodyPr/>
                    <a:lstStyle/>
                    <a:p>
                      <a:pPr algn="ctr" rtl="0" fontAlgn="ctr"/>
                      <a:r>
                        <a:rPr lang="en-US" altLang="ko-KR" sz="800" b="1" i="1" u="none" strike="noStrike" dirty="0">
                          <a:solidFill>
                            <a:srgbClr val="000000"/>
                          </a:solidFill>
                          <a:effectLst/>
                          <a:latin typeface="Arial" panose="020B0604020202020204" pitchFamily="34" charset="0"/>
                          <a:ea typeface="맑은 고딕" panose="020B0503020000020004" pitchFamily="50" charset="-127"/>
                        </a:rPr>
                        <a:t>14.00%</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solidFill>
                      <a:srgbClr val="FFFFFF"/>
                    </a:solidFill>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46,813</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49,542</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52,481</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E5EAF3"/>
                    </a:solidFill>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55,656</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59,094</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4013368662"/>
                  </a:ext>
                </a:extLst>
              </a:tr>
              <a:tr h="158432">
                <a:tc vMerge="1">
                  <a:txBody>
                    <a:bodyPr/>
                    <a:lstStyle/>
                    <a:p>
                      <a:pPr latinLnBrk="1"/>
                      <a:endParaRPr lang="ko-KR" altLang="en-US"/>
                    </a:p>
                  </a:txBody>
                  <a:tcPr/>
                </a:tc>
                <a:tc>
                  <a:txBody>
                    <a:bodyPr/>
                    <a:lstStyle/>
                    <a:p>
                      <a:pPr algn="ctr" rtl="0" fontAlgn="ctr"/>
                      <a:r>
                        <a:rPr lang="en-US" altLang="ko-KR" sz="800" b="0" i="1" u="none" strike="noStrike" dirty="0">
                          <a:solidFill>
                            <a:srgbClr val="000000"/>
                          </a:solidFill>
                          <a:effectLst/>
                          <a:latin typeface="Arial" panose="020B0604020202020204" pitchFamily="34" charset="0"/>
                          <a:ea typeface="맑은 고딕" panose="020B0503020000020004" pitchFamily="50" charset="-127"/>
                        </a:rPr>
                        <a:t>14.50%</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solidFill>
                      <a:srgbClr val="FFFFFF"/>
                    </a:solidFill>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42,930</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45,427</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E5EAF3"/>
                    </a:solidFill>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48,108</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50,996</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54,116</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4195361473"/>
                  </a:ext>
                </a:extLst>
              </a:tr>
              <a:tr h="158432">
                <a:tc vMerge="1">
                  <a:txBody>
                    <a:bodyPr/>
                    <a:lstStyle/>
                    <a:p>
                      <a:pPr latinLnBrk="1"/>
                      <a:endParaRPr lang="ko-KR" altLang="en-US"/>
                    </a:p>
                  </a:txBody>
                  <a:tcPr/>
                </a:tc>
                <a:tc>
                  <a:txBody>
                    <a:bodyPr/>
                    <a:lstStyle/>
                    <a:p>
                      <a:pPr algn="ctr" rtl="0" fontAlgn="ctr"/>
                      <a:r>
                        <a:rPr lang="en-US" altLang="ko-KR" sz="800" b="0" i="1" u="none" strike="noStrike" dirty="0">
                          <a:solidFill>
                            <a:srgbClr val="000000"/>
                          </a:solidFill>
                          <a:effectLst/>
                          <a:latin typeface="Arial" panose="020B0604020202020204" pitchFamily="34" charset="0"/>
                          <a:ea typeface="맑은 고딕" panose="020B0503020000020004" pitchFamily="50" charset="-127"/>
                        </a:rPr>
                        <a:t>15.00%</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solidFill>
                      <a:srgbClr val="FFFFFF"/>
                    </a:solidFill>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39,329</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41,619</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44,073</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46,709</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rPr>
                        <a:t>49,547</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3667171301"/>
                  </a:ext>
                </a:extLst>
              </a:tr>
            </a:tbl>
          </a:graphicData>
        </a:graphic>
      </p:graphicFrame>
    </p:spTree>
    <p:extLst>
      <p:ext uri="{BB962C8B-B14F-4D97-AF65-F5344CB8AC3E}">
        <p14:creationId xmlns:p14="http://schemas.microsoft.com/office/powerpoint/2010/main" val="39572872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Group 3">
            <a:extLst>
              <a:ext uri="{FF2B5EF4-FFF2-40B4-BE49-F238E27FC236}">
                <a16:creationId xmlns:a16="http://schemas.microsoft.com/office/drawing/2014/main" id="{1467BF33-DF8B-4824-9975-24B655697CEA}"/>
              </a:ext>
            </a:extLst>
          </p:cNvPr>
          <p:cNvGraphicFramePr>
            <a:graphicFrameLocks noGrp="1"/>
          </p:cNvGraphicFramePr>
          <p:nvPr>
            <p:extLst>
              <p:ext uri="{D42A27DB-BD31-4B8C-83A1-F6EECF244321}">
                <p14:modId xmlns:p14="http://schemas.microsoft.com/office/powerpoint/2010/main" val="3566098313"/>
              </p:ext>
            </p:extLst>
          </p:nvPr>
        </p:nvGraphicFramePr>
        <p:xfrm>
          <a:off x="468001" y="1191601"/>
          <a:ext cx="9038334" cy="4982696"/>
        </p:xfrm>
        <a:graphic>
          <a:graphicData uri="http://schemas.openxmlformats.org/drawingml/2006/table">
            <a:tbl>
              <a:tblPr/>
              <a:tblGrid>
                <a:gridCol w="1557064">
                  <a:extLst>
                    <a:ext uri="{9D8B030D-6E8A-4147-A177-3AD203B41FA5}">
                      <a16:colId xmlns:a16="http://schemas.microsoft.com/office/drawing/2014/main" val="20000"/>
                    </a:ext>
                  </a:extLst>
                </a:gridCol>
                <a:gridCol w="7481270">
                  <a:extLst>
                    <a:ext uri="{9D8B030D-6E8A-4147-A177-3AD203B41FA5}">
                      <a16:colId xmlns:a16="http://schemas.microsoft.com/office/drawing/2014/main" val="20001"/>
                    </a:ext>
                  </a:extLst>
                </a:gridCol>
              </a:tblGrid>
              <a:tr h="271756">
                <a:tc>
                  <a:txBody>
                    <a:bodyPr/>
                    <a:lstStyle/>
                    <a:p>
                      <a:pPr marL="0" marR="0" lvl="0" indent="0" algn="l" defTabSz="762000" rtl="0" eaLnBrk="1" fontAlgn="base" latinLnBrk="0" hangingPunct="1">
                        <a:lnSpc>
                          <a:spcPct val="100000"/>
                        </a:lnSpc>
                        <a:spcBef>
                          <a:spcPts val="600"/>
                        </a:spcBef>
                        <a:spcAft>
                          <a:spcPct val="0"/>
                        </a:spcAft>
                        <a:buClrTx/>
                        <a:buSzTx/>
                        <a:buFontTx/>
                        <a:buNone/>
                        <a:tabLst/>
                      </a:pPr>
                      <a:r>
                        <a:rPr lang="en-US" altLang="ko-KR" sz="1000" b="1" i="0" u="none" strike="noStrike" kern="1200">
                          <a:solidFill>
                            <a:schemeClr val="bg1"/>
                          </a:solidFill>
                          <a:effectLst/>
                          <a:latin typeface="Arial" panose="020B0604020202020204" pitchFamily="34" charset="0"/>
                          <a:ea typeface="+mn-ea"/>
                          <a:cs typeface="Arial" panose="020B0604020202020204" pitchFamily="34" charset="0"/>
                        </a:rPr>
                        <a:t>Topic</a:t>
                      </a:r>
                      <a:endParaRPr kumimoji="0" lang="en-US" altLang="ko-KR" sz="1000" b="1" i="0" u="none" strike="noStrike" kern="1200" cap="none" spc="0" normalizeH="0" baseline="0">
                        <a:ln>
                          <a:noFill/>
                        </a:ln>
                        <a:solidFill>
                          <a:schemeClr val="bg1"/>
                        </a:solidFill>
                        <a:effectLst/>
                        <a:uLnTx/>
                        <a:uFillTx/>
                        <a:latin typeface="Arial" panose="020B0604020202020204" pitchFamily="34" charset="0"/>
                        <a:ea typeface="+mj-ea"/>
                        <a:cs typeface="Arial" panose="020B0604020202020204" pitchFamily="34" charset="0"/>
                      </a:endParaRP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00338D"/>
                    </a:solidFill>
                  </a:tcPr>
                </a:tc>
                <a:tc>
                  <a:txBody>
                    <a:bodyPr/>
                    <a:lstStyle/>
                    <a:p>
                      <a:pPr marL="0" marR="0" lvl="4" indent="0" algn="l" defTabSz="914400" rtl="0" eaLnBrk="1" fontAlgn="auto" latinLnBrk="0" hangingPunct="1">
                        <a:lnSpc>
                          <a:spcPct val="100000"/>
                        </a:lnSpc>
                        <a:spcBef>
                          <a:spcPts val="600"/>
                        </a:spcBef>
                        <a:spcAft>
                          <a:spcPts val="0"/>
                        </a:spcAft>
                        <a:buClr>
                          <a:srgbClr val="97989A"/>
                        </a:buClr>
                        <a:buSzTx/>
                        <a:buFont typeface="Arial" pitchFamily="34" charset="0"/>
                        <a:buNone/>
                        <a:tabLst/>
                        <a:defRPr/>
                      </a:pPr>
                      <a:r>
                        <a:rPr kumimoji="0" lang="en-US" altLang="ko-KR" sz="1000" b="1" i="0" u="none" strike="noStrike" kern="1200" cap="none" spc="0" normalizeH="0" baseline="0">
                          <a:ln>
                            <a:noFill/>
                          </a:ln>
                          <a:solidFill>
                            <a:schemeClr val="bg1"/>
                          </a:solidFill>
                          <a:effectLst/>
                          <a:uLnTx/>
                          <a:uFillTx/>
                          <a:latin typeface="Arial" panose="020B0604020202020204" pitchFamily="34" charset="0"/>
                          <a:ea typeface="+mj-ea"/>
                          <a:cs typeface="Arial" panose="020B0604020202020204" pitchFamily="34" charset="0"/>
                        </a:rPr>
                        <a:t>Details</a:t>
                      </a: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00338D"/>
                    </a:solidFill>
                  </a:tcPr>
                </a:tc>
                <a:extLst>
                  <a:ext uri="{0D108BD9-81ED-4DB2-BD59-A6C34878D82A}">
                    <a16:rowId xmlns:a16="http://schemas.microsoft.com/office/drawing/2014/main" val="10000"/>
                  </a:ext>
                </a:extLst>
              </a:tr>
              <a:tr h="4710940">
                <a:tc>
                  <a:txBody>
                    <a:bodyPr/>
                    <a:lstStyle/>
                    <a:p>
                      <a:pPr marL="0" marR="0" lvl="0" indent="0" algn="l" defTabSz="762000" rtl="0" eaLnBrk="1" fontAlgn="base" latinLnBrk="0" hangingPunct="1">
                        <a:lnSpc>
                          <a:spcPct val="100000"/>
                        </a:lnSpc>
                        <a:spcBef>
                          <a:spcPts val="600"/>
                        </a:spcBef>
                        <a:spcAft>
                          <a:spcPct val="0"/>
                        </a:spcAft>
                        <a:buClrTx/>
                        <a:buSzTx/>
                        <a:buFontTx/>
                        <a:buNone/>
                        <a:tabLst/>
                        <a:defRPr/>
                      </a:pPr>
                      <a:r>
                        <a:rPr kumimoji="0" lang="en-US" altLang="ko-KR" sz="1000" b="1" i="0"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DCF Results (</a:t>
                      </a:r>
                      <a:r>
                        <a:rPr kumimoji="0" lang="ko-KR" altLang="en-US" sz="1000" b="1" i="0"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계속</a:t>
                      </a:r>
                      <a:r>
                        <a:rPr kumimoji="0" lang="en-US" altLang="ko-KR" sz="1000" b="1" i="0"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a:t>
                      </a: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171450" marR="0" lvl="0" indent="-17145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Char char="§"/>
                        <a:tabLst/>
                        <a:defRPr/>
                      </a:pPr>
                      <a:r>
                        <a:rPr kumimoji="0" lang="en-US" altLang="ko-KR" sz="900" b="1" i="0" u="sng"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Case 3 (</a:t>
                      </a:r>
                      <a:r>
                        <a:rPr kumimoji="0" lang="ko-KR" altLang="en-US" sz="900" b="1" i="0" u="sng"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사업계획 국내물량 </a:t>
                      </a:r>
                      <a:r>
                        <a:rPr kumimoji="0" lang="en-US" altLang="ko-KR" sz="900" b="1" i="0" u="sng"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1" i="0" u="sng"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해외진출</a:t>
                      </a:r>
                      <a:r>
                        <a:rPr kumimoji="0" lang="en-US" altLang="ko-KR" sz="900" b="1" i="0" u="sng"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1" i="0" u="sng"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실패</a:t>
                      </a:r>
                      <a:r>
                        <a:rPr kumimoji="0" lang="en-US" altLang="ko-KR" sz="900" b="1" i="0" u="sng"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t>
                      </a:r>
                      <a:endPar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
        <p:nvSpPr>
          <p:cNvPr id="14" name="제목 2">
            <a:extLst>
              <a:ext uri="{FF2B5EF4-FFF2-40B4-BE49-F238E27FC236}">
                <a16:creationId xmlns:a16="http://schemas.microsoft.com/office/drawing/2014/main" id="{EC31AAB1-348F-4B38-BBAE-3ED466156B32}"/>
              </a:ext>
            </a:extLst>
          </p:cNvPr>
          <p:cNvSpPr txBox="1">
            <a:spLocks/>
          </p:cNvSpPr>
          <p:nvPr/>
        </p:nvSpPr>
        <p:spPr>
          <a:xfrm>
            <a:off x="399665" y="496343"/>
            <a:ext cx="8591450" cy="586535"/>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4400" b="1" dirty="0">
                <a:solidFill>
                  <a:srgbClr val="00338D"/>
                </a:solidFill>
                <a:latin typeface="KPMG Extralight" panose="020B0303030202040204" pitchFamily="34" charset="0"/>
              </a:rPr>
              <a:t>Income Approach – DCF Method (3/3)</a:t>
            </a:r>
          </a:p>
        </p:txBody>
      </p:sp>
      <p:sp>
        <p:nvSpPr>
          <p:cNvPr id="7" name="제목 2">
            <a:extLst>
              <a:ext uri="{FF2B5EF4-FFF2-40B4-BE49-F238E27FC236}">
                <a16:creationId xmlns:a16="http://schemas.microsoft.com/office/drawing/2014/main" id="{7C9BF104-D5A8-4F64-9F76-70061468A2D0}"/>
              </a:ext>
            </a:extLst>
          </p:cNvPr>
          <p:cNvSpPr txBox="1">
            <a:spLocks/>
          </p:cNvSpPr>
          <p:nvPr/>
        </p:nvSpPr>
        <p:spPr>
          <a:xfrm>
            <a:off x="399665" y="227197"/>
            <a:ext cx="8591450" cy="273424"/>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2500" b="1">
                <a:ea typeface="맑은 고딕" panose="020B0503020000020004" pitchFamily="50" charset="-127"/>
              </a:rPr>
              <a:t>Executive Summary</a:t>
            </a:r>
          </a:p>
        </p:txBody>
      </p:sp>
      <p:graphicFrame>
        <p:nvGraphicFramePr>
          <p:cNvPr id="17" name="표 16">
            <a:extLst>
              <a:ext uri="{FF2B5EF4-FFF2-40B4-BE49-F238E27FC236}">
                <a16:creationId xmlns:a16="http://schemas.microsoft.com/office/drawing/2014/main" id="{3B2AC81A-8C6E-419D-AD14-5FE981C63C0D}"/>
              </a:ext>
            </a:extLst>
          </p:cNvPr>
          <p:cNvGraphicFramePr>
            <a:graphicFrameLocks noGrp="1"/>
          </p:cNvGraphicFramePr>
          <p:nvPr>
            <p:extLst>
              <p:ext uri="{D42A27DB-BD31-4B8C-83A1-F6EECF244321}">
                <p14:modId xmlns:p14="http://schemas.microsoft.com/office/powerpoint/2010/main" val="2154760898"/>
              </p:ext>
            </p:extLst>
          </p:nvPr>
        </p:nvGraphicFramePr>
        <p:xfrm>
          <a:off x="2081747" y="1693195"/>
          <a:ext cx="7356240" cy="3048000"/>
        </p:xfrm>
        <a:graphic>
          <a:graphicData uri="http://schemas.openxmlformats.org/drawingml/2006/table">
            <a:tbl>
              <a:tblPr/>
              <a:tblGrid>
                <a:gridCol w="148688">
                  <a:extLst>
                    <a:ext uri="{9D8B030D-6E8A-4147-A177-3AD203B41FA5}">
                      <a16:colId xmlns:a16="http://schemas.microsoft.com/office/drawing/2014/main" val="673459531"/>
                    </a:ext>
                  </a:extLst>
                </a:gridCol>
                <a:gridCol w="934604">
                  <a:extLst>
                    <a:ext uri="{9D8B030D-6E8A-4147-A177-3AD203B41FA5}">
                      <a16:colId xmlns:a16="http://schemas.microsoft.com/office/drawing/2014/main" val="3544475861"/>
                    </a:ext>
                  </a:extLst>
                </a:gridCol>
                <a:gridCol w="604188">
                  <a:extLst>
                    <a:ext uri="{9D8B030D-6E8A-4147-A177-3AD203B41FA5}">
                      <a16:colId xmlns:a16="http://schemas.microsoft.com/office/drawing/2014/main" val="252743206"/>
                    </a:ext>
                  </a:extLst>
                </a:gridCol>
                <a:gridCol w="604188">
                  <a:extLst>
                    <a:ext uri="{9D8B030D-6E8A-4147-A177-3AD203B41FA5}">
                      <a16:colId xmlns:a16="http://schemas.microsoft.com/office/drawing/2014/main" val="3261963148"/>
                    </a:ext>
                  </a:extLst>
                </a:gridCol>
                <a:gridCol w="604188">
                  <a:extLst>
                    <a:ext uri="{9D8B030D-6E8A-4147-A177-3AD203B41FA5}">
                      <a16:colId xmlns:a16="http://schemas.microsoft.com/office/drawing/2014/main" val="1488245169"/>
                    </a:ext>
                  </a:extLst>
                </a:gridCol>
                <a:gridCol w="604188">
                  <a:extLst>
                    <a:ext uri="{9D8B030D-6E8A-4147-A177-3AD203B41FA5}">
                      <a16:colId xmlns:a16="http://schemas.microsoft.com/office/drawing/2014/main" val="2198104862"/>
                    </a:ext>
                  </a:extLst>
                </a:gridCol>
                <a:gridCol w="604188">
                  <a:extLst>
                    <a:ext uri="{9D8B030D-6E8A-4147-A177-3AD203B41FA5}">
                      <a16:colId xmlns:a16="http://schemas.microsoft.com/office/drawing/2014/main" val="2307731365"/>
                    </a:ext>
                  </a:extLst>
                </a:gridCol>
                <a:gridCol w="529564">
                  <a:extLst>
                    <a:ext uri="{9D8B030D-6E8A-4147-A177-3AD203B41FA5}">
                      <a16:colId xmlns:a16="http://schemas.microsoft.com/office/drawing/2014/main" val="1346300520"/>
                    </a:ext>
                  </a:extLst>
                </a:gridCol>
                <a:gridCol w="529564">
                  <a:extLst>
                    <a:ext uri="{9D8B030D-6E8A-4147-A177-3AD203B41FA5}">
                      <a16:colId xmlns:a16="http://schemas.microsoft.com/office/drawing/2014/main" val="1567577019"/>
                    </a:ext>
                  </a:extLst>
                </a:gridCol>
                <a:gridCol w="529564">
                  <a:extLst>
                    <a:ext uri="{9D8B030D-6E8A-4147-A177-3AD203B41FA5}">
                      <a16:colId xmlns:a16="http://schemas.microsoft.com/office/drawing/2014/main" val="1537527724"/>
                    </a:ext>
                  </a:extLst>
                </a:gridCol>
                <a:gridCol w="529564">
                  <a:extLst>
                    <a:ext uri="{9D8B030D-6E8A-4147-A177-3AD203B41FA5}">
                      <a16:colId xmlns:a16="http://schemas.microsoft.com/office/drawing/2014/main" val="2125215905"/>
                    </a:ext>
                  </a:extLst>
                </a:gridCol>
                <a:gridCol w="529564">
                  <a:extLst>
                    <a:ext uri="{9D8B030D-6E8A-4147-A177-3AD203B41FA5}">
                      <a16:colId xmlns:a16="http://schemas.microsoft.com/office/drawing/2014/main" val="3580902548"/>
                    </a:ext>
                  </a:extLst>
                </a:gridCol>
                <a:gridCol w="604188">
                  <a:extLst>
                    <a:ext uri="{9D8B030D-6E8A-4147-A177-3AD203B41FA5}">
                      <a16:colId xmlns:a16="http://schemas.microsoft.com/office/drawing/2014/main" val="3207995533"/>
                    </a:ext>
                  </a:extLst>
                </a:gridCol>
              </a:tblGrid>
              <a:tr h="82938">
                <a:tc gridSpan="2">
                  <a:txBody>
                    <a:bodyPr/>
                    <a:lstStyle/>
                    <a:p>
                      <a:pPr algn="l" fontAlgn="ctr"/>
                      <a:r>
                        <a:rPr lang="en-US" altLang="ko-KR"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a:t>
                      </a:r>
                      <a:r>
                        <a:rPr lang="ko-KR" alt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단위</a:t>
                      </a:r>
                      <a:r>
                        <a:rPr lang="en-US" altLang="ko-KR"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r>
                        <a:rPr lang="ko-KR" alt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백만원</a:t>
                      </a:r>
                      <a:r>
                        <a:rPr lang="en-US" altLang="ko-KR"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solidFill>
                      <a:srgbClr val="00338D"/>
                    </a:solidFill>
                  </a:tcPr>
                </a:tc>
                <a:tc hMerge="1">
                  <a:txBody>
                    <a:bodyPr/>
                    <a:lstStyle/>
                    <a:p>
                      <a:pPr latinLnBrk="1"/>
                      <a:endParaRPr lang="ko-KR" altLang="en-US"/>
                    </a:p>
                  </a:txBody>
                  <a:tcPr/>
                </a:tc>
                <a:tc>
                  <a:txBody>
                    <a:bodyPr/>
                    <a:lstStyle/>
                    <a:p>
                      <a:pPr algn="ctr" fontAlgn="ctr"/>
                      <a:r>
                        <a:rPr 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2019 A</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fontAlgn="ctr"/>
                      <a:r>
                        <a:rPr 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2020 A</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fontAlgn="ctr"/>
                      <a:r>
                        <a:rPr 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2021 A</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fontAlgn="ctr"/>
                      <a:r>
                        <a:rPr 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2022 1H A</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fontAlgn="ctr"/>
                      <a:r>
                        <a:rPr 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2022 2H F</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fontAlgn="ctr"/>
                      <a:r>
                        <a:rPr 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2023 F</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fontAlgn="ctr"/>
                      <a:r>
                        <a:rPr 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2024 F</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fontAlgn="ctr"/>
                      <a:r>
                        <a:rPr 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2025 F</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fontAlgn="ctr"/>
                      <a:r>
                        <a:rPr 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2026F</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fontAlgn="ctr"/>
                      <a:r>
                        <a:rPr 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2027F</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fontAlgn="ctr"/>
                      <a:r>
                        <a:rPr 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Terminal</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solidFill>
                      <a:srgbClr val="00338D"/>
                    </a:solidFill>
                  </a:tcPr>
                </a:tc>
                <a:extLst>
                  <a:ext uri="{0D108BD9-81ED-4DB2-BD59-A6C34878D82A}">
                    <a16:rowId xmlns:a16="http://schemas.microsoft.com/office/drawing/2014/main" val="243247743"/>
                  </a:ext>
                </a:extLst>
              </a:tr>
              <a:tr h="76303">
                <a:tc gridSpan="2">
                  <a:txBody>
                    <a:bodyPr/>
                    <a:lstStyle/>
                    <a:p>
                      <a:pPr algn="l" fontAlgn="ctr"/>
                      <a:r>
                        <a:rPr 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Revenue</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fontAlgn="ctr"/>
                      <a:r>
                        <a:rPr lang="en-US" altLang="ko-KR" sz="800" b="1" i="0" u="none" strike="noStrike" dirty="0">
                          <a:solidFill>
                            <a:srgbClr val="000000"/>
                          </a:solidFill>
                          <a:effectLst/>
                          <a:latin typeface="Arial" panose="020B0604020202020204" pitchFamily="34" charset="0"/>
                          <a:ea typeface="맑은 고딕" panose="020B0503020000020004" pitchFamily="50" charset="-127"/>
                        </a:rPr>
                        <a:t>9,870</a:t>
                      </a:r>
                    </a:p>
                  </a:txBody>
                  <a:tcPr marL="36000" marR="36000" marT="0" marB="0" anchor="ctr">
                    <a:lnL>
                      <a:noFill/>
                    </a:lnL>
                    <a:lnR>
                      <a:noFill/>
                    </a:lnR>
                    <a:lnT>
                      <a:noFill/>
                    </a:lnT>
                    <a:lnB>
                      <a:noFill/>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18,672</a:t>
                      </a:r>
                    </a:p>
                  </a:txBody>
                  <a:tcPr marL="36000" marR="36000" marT="0" marB="0" anchor="ctr">
                    <a:lnL>
                      <a:noFill/>
                    </a:lnL>
                    <a:lnR>
                      <a:noFill/>
                    </a:lnR>
                    <a:lnT>
                      <a:noFill/>
                    </a:lnT>
                    <a:lnB>
                      <a:noFill/>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21,122</a:t>
                      </a:r>
                    </a:p>
                  </a:txBody>
                  <a:tcPr marL="36000" marR="36000" marT="0" marB="0" anchor="ctr">
                    <a:lnL>
                      <a:noFill/>
                    </a:lnL>
                    <a:lnR>
                      <a:noFill/>
                    </a:lnR>
                    <a:lnT>
                      <a:noFill/>
                    </a:lnT>
                    <a:lnB>
                      <a:noFill/>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8,723</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solidFill>
                      <a:srgbClr val="FFFFFF"/>
                    </a:solidFill>
                  </a:tcPr>
                </a:tc>
                <a:tc>
                  <a:txBody>
                    <a:bodyPr/>
                    <a:lstStyle/>
                    <a:p>
                      <a:pPr algn="r" fontAlgn="ctr"/>
                      <a:r>
                        <a:rPr lang="en-US" altLang="ko-KR"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11,668</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solidFill>
                      <a:srgbClr val="FFFFFF"/>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22,844</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27,431</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27,169</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26,831</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26,496</a:t>
                      </a:r>
                    </a:p>
                  </a:txBody>
                  <a:tcPr marL="36000" marR="36000" marT="0" marB="0" anchor="ctr">
                    <a:lnL>
                      <a:noFill/>
                    </a:lnL>
                    <a:lnR>
                      <a:noFill/>
                    </a:lnR>
                    <a:lnT>
                      <a:noFill/>
                    </a:lnT>
                    <a:lnB>
                      <a:noFill/>
                    </a:lnB>
                    <a:solidFill>
                      <a:srgbClr val="FFFFFF"/>
                    </a:solidFill>
                  </a:tcPr>
                </a:tc>
                <a:tc>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1852198904"/>
                  </a:ext>
                </a:extLst>
              </a:tr>
              <a:tr h="82938">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l" fontAlgn="ctr"/>
                      <a:r>
                        <a:rPr lang="en-US" sz="800" b="0" i="1" u="none" strike="noStrike">
                          <a:solidFill>
                            <a:srgbClr val="00338D"/>
                          </a:solidFill>
                          <a:effectLst/>
                          <a:latin typeface="Arial" panose="020B0604020202020204" pitchFamily="34" charset="0"/>
                          <a:ea typeface="맑은 고딕" panose="020B0503020000020004" pitchFamily="50" charset="-127"/>
                          <a:cs typeface="Arial" panose="020B0604020202020204" pitchFamily="34" charset="0"/>
                        </a:rPr>
                        <a:t>% of increase</a:t>
                      </a:r>
                    </a:p>
                  </a:txBody>
                  <a:tcPr marL="36000" marR="36000" marT="0" marB="0" anchor="ctr">
                    <a:lnL>
                      <a:noFill/>
                    </a:lnL>
                    <a:lnR>
                      <a:noFill/>
                    </a:lnR>
                    <a:lnT>
                      <a:noFill/>
                    </a:lnT>
                    <a:lnB>
                      <a:noFill/>
                    </a:lnB>
                  </a:tcPr>
                </a:tc>
                <a:tc>
                  <a:txBody>
                    <a:bodyPr/>
                    <a:lstStyle/>
                    <a:p>
                      <a:pPr algn="l" fontAlgn="ctr"/>
                      <a:endParaRPr lang="ko-KR" altLang="en-US" sz="800" b="0" i="1" u="none" strike="noStrike">
                        <a:solidFill>
                          <a:srgbClr val="00338D"/>
                        </a:solidFill>
                        <a:effectLst/>
                        <a:latin typeface="Arial" panose="020B0604020202020204" pitchFamily="34" charset="0"/>
                        <a:ea typeface="맑은 고딕" panose="020B0503020000020004" pitchFamily="50" charset="-127"/>
                      </a:endParaRPr>
                    </a:p>
                  </a:txBody>
                  <a:tcPr marL="36000" marR="36000" marT="0" marB="0" anchor="ctr">
                    <a:lnL>
                      <a:noFill/>
                    </a:lnL>
                    <a:lnR>
                      <a:noFill/>
                    </a:lnR>
                    <a:lnT>
                      <a:noFill/>
                    </a:lnT>
                    <a:lnB>
                      <a:noFill/>
                    </a:lnB>
                    <a:solidFill>
                      <a:srgbClr val="FFFFFF"/>
                    </a:solidFill>
                  </a:tcPr>
                </a:tc>
                <a:tc>
                  <a:txBody>
                    <a:bodyPr/>
                    <a:lstStyle/>
                    <a:p>
                      <a:pPr algn="r" fontAlgn="ctr"/>
                      <a:r>
                        <a:rPr lang="en-US" altLang="ko-KR" sz="800" b="0" i="1" u="none" strike="noStrike">
                          <a:solidFill>
                            <a:srgbClr val="00338D"/>
                          </a:solidFill>
                          <a:effectLst/>
                          <a:latin typeface="Arial" panose="020B0604020202020204" pitchFamily="34" charset="0"/>
                          <a:ea typeface="맑은 고딕" panose="020B0503020000020004" pitchFamily="50" charset="-127"/>
                        </a:rPr>
                        <a:t>89.2%</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0" i="1" u="none" strike="noStrike">
                          <a:solidFill>
                            <a:srgbClr val="00338D"/>
                          </a:solidFill>
                          <a:effectLst/>
                          <a:latin typeface="Arial" panose="020B0604020202020204" pitchFamily="34" charset="0"/>
                          <a:ea typeface="맑은 고딕" panose="020B0503020000020004" pitchFamily="50" charset="-127"/>
                        </a:rPr>
                        <a:t>13.1%</a:t>
                      </a:r>
                    </a:p>
                  </a:txBody>
                  <a:tcPr marL="36000" marR="36000" marT="0" marB="0" anchor="ctr">
                    <a:lnL>
                      <a:noFill/>
                    </a:lnL>
                    <a:lnR>
                      <a:noFill/>
                    </a:lnR>
                    <a:lnT>
                      <a:noFill/>
                    </a:lnT>
                    <a:lnB>
                      <a:noFill/>
                    </a:lnB>
                    <a:solidFill>
                      <a:srgbClr val="FFFFFF"/>
                    </a:solidFill>
                  </a:tcPr>
                </a:tc>
                <a:tc>
                  <a:txBody>
                    <a:bodyPr/>
                    <a:lstStyle/>
                    <a:p>
                      <a:pPr algn="l" fontAlgn="ctr"/>
                      <a:endParaRPr lang="ko-KR" altLang="en-US" sz="800" b="0" i="1" u="none" strike="noStrike">
                        <a:solidFill>
                          <a:srgbClr val="00338D"/>
                        </a:solidFill>
                        <a:effectLst/>
                        <a:latin typeface="Arial" panose="020B0604020202020204" pitchFamily="34" charset="0"/>
                        <a:ea typeface="맑은 고딕" panose="020B0503020000020004" pitchFamily="50" charset="-127"/>
                      </a:endParaRP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solidFill>
                      <a:srgbClr val="FFFFFF"/>
                    </a:solidFill>
                  </a:tcPr>
                </a:tc>
                <a:tc>
                  <a:txBody>
                    <a:bodyPr/>
                    <a:lstStyle/>
                    <a:p>
                      <a:pPr algn="l" fontAlgn="ctr"/>
                      <a:r>
                        <a:rPr lang="ko-KR" altLang="en-US" sz="800" b="0" i="1" u="none" strike="noStrike">
                          <a:solidFill>
                            <a:srgbClr val="00338D"/>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solidFill>
                      <a:srgbClr val="FFFFFF"/>
                    </a:solidFill>
                  </a:tcPr>
                </a:tc>
                <a:tc>
                  <a:txBody>
                    <a:bodyPr/>
                    <a:lstStyle/>
                    <a:p>
                      <a:pPr algn="r" fontAlgn="ctr"/>
                      <a:r>
                        <a:rPr lang="en-US" altLang="ko-KR" sz="800" b="0" i="1" u="none" strike="noStrike">
                          <a:solidFill>
                            <a:srgbClr val="00338D"/>
                          </a:solidFill>
                          <a:effectLst/>
                          <a:latin typeface="Arial" panose="020B0604020202020204" pitchFamily="34" charset="0"/>
                          <a:ea typeface="맑은 고딕" panose="020B0503020000020004" pitchFamily="50" charset="-127"/>
                          <a:cs typeface="Arial" panose="020B0604020202020204" pitchFamily="34" charset="0"/>
                        </a:rPr>
                        <a:t>12.0%</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0" i="1" u="none" strike="noStrike">
                          <a:solidFill>
                            <a:srgbClr val="00338D"/>
                          </a:solidFill>
                          <a:effectLst/>
                          <a:latin typeface="Arial" panose="020B0604020202020204" pitchFamily="34" charset="0"/>
                          <a:ea typeface="맑은 고딕" panose="020B0503020000020004" pitchFamily="50" charset="-127"/>
                          <a:cs typeface="Arial" panose="020B0604020202020204" pitchFamily="34" charset="0"/>
                        </a:rPr>
                        <a:t>20.1%</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0" i="1" u="none" strike="noStrike">
                          <a:solidFill>
                            <a:srgbClr val="00338D"/>
                          </a:solidFill>
                          <a:effectLst/>
                          <a:latin typeface="Arial" panose="020B0604020202020204" pitchFamily="34" charset="0"/>
                          <a:ea typeface="맑은 고딕" panose="020B0503020000020004" pitchFamily="50" charset="-127"/>
                          <a:cs typeface="Arial" panose="020B0604020202020204" pitchFamily="34" charset="0"/>
                        </a:rPr>
                        <a:t>(1.0)%</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0" i="1" u="none" strike="noStrike">
                          <a:solidFill>
                            <a:srgbClr val="00338D"/>
                          </a:solidFill>
                          <a:effectLst/>
                          <a:latin typeface="Arial" panose="020B0604020202020204" pitchFamily="34" charset="0"/>
                          <a:ea typeface="맑은 고딕" panose="020B0503020000020004" pitchFamily="50" charset="-127"/>
                          <a:cs typeface="Arial" panose="020B0604020202020204" pitchFamily="34" charset="0"/>
                        </a:rPr>
                        <a:t>(1.2)%</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0" i="1" u="none" strike="noStrike">
                          <a:solidFill>
                            <a:srgbClr val="00338D"/>
                          </a:solidFill>
                          <a:effectLst/>
                          <a:latin typeface="Arial" panose="020B0604020202020204" pitchFamily="34" charset="0"/>
                          <a:ea typeface="맑은 고딕" panose="020B0503020000020004" pitchFamily="50" charset="-127"/>
                          <a:cs typeface="Arial" panose="020B0604020202020204" pitchFamily="34" charset="0"/>
                        </a:rPr>
                        <a:t>(1.2)%</a:t>
                      </a:r>
                    </a:p>
                  </a:txBody>
                  <a:tcPr marL="36000" marR="36000" marT="0" marB="0" anchor="ctr">
                    <a:lnL>
                      <a:noFill/>
                    </a:lnL>
                    <a:lnR>
                      <a:noFill/>
                    </a:lnR>
                    <a:lnT>
                      <a:noFill/>
                    </a:lnT>
                    <a:lnB>
                      <a:noFill/>
                    </a:lnB>
                    <a:solidFill>
                      <a:srgbClr val="FFFFFF"/>
                    </a:solidFill>
                  </a:tcPr>
                </a:tc>
                <a:tc>
                  <a:txBody>
                    <a:bodyPr/>
                    <a:lstStyle/>
                    <a:p>
                      <a:pPr algn="l" fontAlgn="ctr"/>
                      <a:r>
                        <a:rPr lang="ko-KR" altLang="en-US" sz="800" b="0" i="1" u="none" strike="noStrike">
                          <a:solidFill>
                            <a:srgbClr val="00338D"/>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3020179792"/>
                  </a:ext>
                </a:extLst>
              </a:tr>
              <a:tr h="82938">
                <a:tc gridSpan="2">
                  <a:txBody>
                    <a:bodyPr/>
                    <a:lstStyle/>
                    <a:p>
                      <a:pPr algn="l" fontAlgn="ctr"/>
                      <a:r>
                        <a:rPr lang="en-US" sz="800" b="1" i="0" u="none" strike="noStrike" err="1">
                          <a:solidFill>
                            <a:srgbClr val="000000"/>
                          </a:solidFill>
                          <a:effectLst/>
                          <a:latin typeface="Arial" panose="020B0604020202020204" pitchFamily="34" charset="0"/>
                          <a:ea typeface="맑은 고딕" panose="020B0503020000020004" pitchFamily="50" charset="-127"/>
                          <a:cs typeface="Arial" panose="020B0604020202020204" pitchFamily="34" charset="0"/>
                        </a:rPr>
                        <a:t>CoGS</a:t>
                      </a:r>
                      <a:endParaRPr 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11,908</a:t>
                      </a:r>
                    </a:p>
                  </a:txBody>
                  <a:tcPr marL="36000" marR="36000" marT="0" marB="0" anchor="ctr">
                    <a:lnL>
                      <a:noFill/>
                    </a:lnL>
                    <a:lnR>
                      <a:noFill/>
                    </a:lnR>
                    <a:lnT>
                      <a:noFill/>
                    </a:lnT>
                    <a:lnB>
                      <a:noFill/>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19,671</a:t>
                      </a:r>
                    </a:p>
                  </a:txBody>
                  <a:tcPr marL="36000" marR="36000" marT="0" marB="0" anchor="ctr">
                    <a:lnL>
                      <a:noFill/>
                    </a:lnL>
                    <a:lnR>
                      <a:noFill/>
                    </a:lnR>
                    <a:lnT>
                      <a:noFill/>
                    </a:lnT>
                    <a:lnB>
                      <a:noFill/>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19,734</a:t>
                      </a:r>
                    </a:p>
                  </a:txBody>
                  <a:tcPr marL="36000" marR="36000" marT="0" marB="0" anchor="ctr">
                    <a:lnL>
                      <a:noFill/>
                    </a:lnL>
                    <a:lnR>
                      <a:noFill/>
                    </a:lnR>
                    <a:lnT>
                      <a:noFill/>
                    </a:lnT>
                    <a:lnB>
                      <a:noFill/>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8,231</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solidFill>
                      <a:srgbClr val="FFFFFF"/>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9,533</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solidFill>
                      <a:srgbClr val="FFFFFF"/>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19,213</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22,355</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22,022</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21,683</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21,333</a:t>
                      </a:r>
                    </a:p>
                  </a:txBody>
                  <a:tcPr marL="36000" marR="36000" marT="0" marB="0" anchor="ctr">
                    <a:lnL>
                      <a:noFill/>
                    </a:lnL>
                    <a:lnR>
                      <a:noFill/>
                    </a:lnR>
                    <a:lnT>
                      <a:noFill/>
                    </a:lnT>
                    <a:lnB>
                      <a:noFill/>
                    </a:lnB>
                    <a:solidFill>
                      <a:srgbClr val="FFFFFF"/>
                    </a:solidFill>
                  </a:tcPr>
                </a:tc>
                <a:tc>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3592457336"/>
                  </a:ext>
                </a:extLst>
              </a:tr>
              <a:tr h="82938">
                <a:tc>
                  <a:txBody>
                    <a:bodyPr/>
                    <a:lstStyle/>
                    <a:p>
                      <a:pPr algn="l" fontAlgn="ctr"/>
                      <a:r>
                        <a:rPr lang="ko-KR" altLang="en-US" sz="800" b="0" i="1" u="none" strike="noStrike">
                          <a:solidFill>
                            <a:srgbClr val="00338D"/>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l" fontAlgn="ctr"/>
                      <a:r>
                        <a:rPr lang="en-US" sz="800" b="0" i="1" u="none" strike="noStrike" err="1">
                          <a:solidFill>
                            <a:srgbClr val="00338D"/>
                          </a:solidFill>
                          <a:effectLst/>
                          <a:latin typeface="Arial" panose="020B0604020202020204" pitchFamily="34" charset="0"/>
                          <a:ea typeface="맑은 고딕" panose="020B0503020000020004" pitchFamily="50" charset="-127"/>
                          <a:cs typeface="Arial" panose="020B0604020202020204" pitchFamily="34" charset="0"/>
                        </a:rPr>
                        <a:t>CoGS</a:t>
                      </a:r>
                      <a:r>
                        <a:rPr lang="en-US" sz="800" b="0" i="1" u="none" strike="noStrike">
                          <a:solidFill>
                            <a:srgbClr val="00338D"/>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a:noFill/>
                    </a:lnT>
                    <a:lnB>
                      <a:noFill/>
                    </a:lnB>
                  </a:tcPr>
                </a:tc>
                <a:tc>
                  <a:txBody>
                    <a:bodyPr/>
                    <a:lstStyle/>
                    <a:p>
                      <a:pPr algn="r" fontAlgn="ctr"/>
                      <a:r>
                        <a:rPr lang="en-US" altLang="ko-KR" sz="800" b="0" i="1" u="none" strike="noStrike">
                          <a:solidFill>
                            <a:srgbClr val="00338D"/>
                          </a:solidFill>
                          <a:effectLst/>
                          <a:latin typeface="Arial" panose="020B0604020202020204" pitchFamily="34" charset="0"/>
                          <a:ea typeface="맑은 고딕" panose="020B0503020000020004" pitchFamily="50" charset="-127"/>
                        </a:rPr>
                        <a:t>120.6%</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0" i="1" u="none" strike="noStrike">
                          <a:solidFill>
                            <a:srgbClr val="00338D"/>
                          </a:solidFill>
                          <a:effectLst/>
                          <a:latin typeface="Arial" panose="020B0604020202020204" pitchFamily="34" charset="0"/>
                          <a:ea typeface="맑은 고딕" panose="020B0503020000020004" pitchFamily="50" charset="-127"/>
                        </a:rPr>
                        <a:t>105.4%</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0" i="1" u="none" strike="noStrike">
                          <a:solidFill>
                            <a:srgbClr val="00338D"/>
                          </a:solidFill>
                          <a:effectLst/>
                          <a:latin typeface="Arial" panose="020B0604020202020204" pitchFamily="34" charset="0"/>
                          <a:ea typeface="맑은 고딕" panose="020B0503020000020004" pitchFamily="50" charset="-127"/>
                        </a:rPr>
                        <a:t>93.4%</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0" i="1" u="none" strike="noStrike">
                          <a:solidFill>
                            <a:srgbClr val="00338D"/>
                          </a:solidFill>
                          <a:effectLst/>
                          <a:latin typeface="Arial" panose="020B0604020202020204" pitchFamily="34" charset="0"/>
                          <a:ea typeface="맑은 고딕" panose="020B0503020000020004" pitchFamily="50" charset="-127"/>
                        </a:rPr>
                        <a:t>94.4%</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solidFill>
                      <a:srgbClr val="FFFFFF"/>
                    </a:solidFill>
                  </a:tcPr>
                </a:tc>
                <a:tc>
                  <a:txBody>
                    <a:bodyPr/>
                    <a:lstStyle/>
                    <a:p>
                      <a:pPr algn="r" fontAlgn="ctr"/>
                      <a:r>
                        <a:rPr lang="en-US" altLang="ko-KR" sz="800" b="0" i="1" u="none" strike="noStrike">
                          <a:solidFill>
                            <a:srgbClr val="00338D"/>
                          </a:solidFill>
                          <a:effectLst/>
                          <a:latin typeface="Arial" panose="020B0604020202020204" pitchFamily="34" charset="0"/>
                          <a:ea typeface="맑은 고딕" panose="020B0503020000020004" pitchFamily="50" charset="-127"/>
                          <a:cs typeface="Arial" panose="020B0604020202020204" pitchFamily="34" charset="0"/>
                        </a:rPr>
                        <a:t>81.7%</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solidFill>
                      <a:srgbClr val="FFFFFF"/>
                    </a:solidFill>
                  </a:tcPr>
                </a:tc>
                <a:tc>
                  <a:txBody>
                    <a:bodyPr/>
                    <a:lstStyle/>
                    <a:p>
                      <a:pPr algn="r" fontAlgn="ctr"/>
                      <a:r>
                        <a:rPr lang="en-US" altLang="ko-KR" sz="800" b="0" i="1" u="none" strike="noStrike">
                          <a:solidFill>
                            <a:srgbClr val="00338D"/>
                          </a:solidFill>
                          <a:effectLst/>
                          <a:latin typeface="Arial" panose="020B0604020202020204" pitchFamily="34" charset="0"/>
                          <a:ea typeface="맑은 고딕" panose="020B0503020000020004" pitchFamily="50" charset="-127"/>
                          <a:cs typeface="Arial" panose="020B0604020202020204" pitchFamily="34" charset="0"/>
                        </a:rPr>
                        <a:t>84.1%</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0" i="1" u="none" strike="noStrike">
                          <a:solidFill>
                            <a:srgbClr val="00338D"/>
                          </a:solidFill>
                          <a:effectLst/>
                          <a:latin typeface="Arial" panose="020B0604020202020204" pitchFamily="34" charset="0"/>
                          <a:ea typeface="맑은 고딕" panose="020B0503020000020004" pitchFamily="50" charset="-127"/>
                          <a:cs typeface="Arial" panose="020B0604020202020204" pitchFamily="34" charset="0"/>
                        </a:rPr>
                        <a:t>81.5%</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0" i="1" u="none" strike="noStrike">
                          <a:solidFill>
                            <a:srgbClr val="00338D"/>
                          </a:solidFill>
                          <a:effectLst/>
                          <a:latin typeface="Arial" panose="020B0604020202020204" pitchFamily="34" charset="0"/>
                          <a:ea typeface="맑은 고딕" panose="020B0503020000020004" pitchFamily="50" charset="-127"/>
                          <a:cs typeface="Arial" panose="020B0604020202020204" pitchFamily="34" charset="0"/>
                        </a:rPr>
                        <a:t>81.1%</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0" i="1" u="none" strike="noStrike">
                          <a:solidFill>
                            <a:srgbClr val="00338D"/>
                          </a:solidFill>
                          <a:effectLst/>
                          <a:latin typeface="Arial" panose="020B0604020202020204" pitchFamily="34" charset="0"/>
                          <a:ea typeface="맑은 고딕" panose="020B0503020000020004" pitchFamily="50" charset="-127"/>
                          <a:cs typeface="Arial" panose="020B0604020202020204" pitchFamily="34" charset="0"/>
                        </a:rPr>
                        <a:t>80.8%</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0" i="1" u="none" strike="noStrike">
                          <a:solidFill>
                            <a:srgbClr val="00338D"/>
                          </a:solidFill>
                          <a:effectLst/>
                          <a:latin typeface="Arial" panose="020B0604020202020204" pitchFamily="34" charset="0"/>
                          <a:ea typeface="맑은 고딕" panose="020B0503020000020004" pitchFamily="50" charset="-127"/>
                          <a:cs typeface="Arial" panose="020B0604020202020204" pitchFamily="34" charset="0"/>
                        </a:rPr>
                        <a:t>80.5%</a:t>
                      </a:r>
                    </a:p>
                  </a:txBody>
                  <a:tcPr marL="36000" marR="36000" marT="0" marB="0" anchor="ctr">
                    <a:lnL>
                      <a:noFill/>
                    </a:lnL>
                    <a:lnR>
                      <a:noFill/>
                    </a:lnR>
                    <a:lnT>
                      <a:noFill/>
                    </a:lnT>
                    <a:lnB>
                      <a:noFill/>
                    </a:lnB>
                    <a:solidFill>
                      <a:srgbClr val="FFFFFF"/>
                    </a:solidFill>
                  </a:tcPr>
                </a:tc>
                <a:tc>
                  <a:txBody>
                    <a:bodyPr/>
                    <a:lstStyle/>
                    <a:p>
                      <a:pPr algn="l" fontAlgn="ctr"/>
                      <a:r>
                        <a:rPr lang="ko-KR" altLang="en-US" sz="800" b="0" i="1" u="none" strike="noStrike">
                          <a:solidFill>
                            <a:srgbClr val="00338D"/>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1285641614"/>
                  </a:ext>
                </a:extLst>
              </a:tr>
              <a:tr h="82938">
                <a:tc gridSpan="2">
                  <a:txBody>
                    <a:bodyPr/>
                    <a:lstStyle/>
                    <a:p>
                      <a:pPr algn="l" fontAlgn="ctr"/>
                      <a:r>
                        <a:rPr 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GP</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hMerge="1">
                  <a:txBody>
                    <a:bodyPr/>
                    <a:lstStyle/>
                    <a:p>
                      <a:pPr algn="l" fontAlgn="ctr"/>
                      <a:endParaRPr lang="ko-KR" altLang="en-US" sz="800" b="1" i="0" u="none" strike="noStrike">
                        <a:solidFill>
                          <a:srgbClr val="000000"/>
                        </a:solidFill>
                        <a:effectLst/>
                        <a:latin typeface="맑은 고딕" panose="020B0503020000020004" pitchFamily="50" charset="-127"/>
                        <a:ea typeface="맑은 고딕" panose="020B0503020000020004" pitchFamily="50" charset="-127"/>
                      </a:endParaRPr>
                    </a:p>
                  </a:txBody>
                  <a:tcPr marL="36000" marR="36000" marT="0" marB="0" anchor="ctr">
                    <a:lnL>
                      <a:noFill/>
                    </a:lnL>
                    <a:lnR>
                      <a:noFill/>
                    </a:lnR>
                    <a:lnT>
                      <a:noFill/>
                    </a:lnT>
                    <a:lnB>
                      <a:noFill/>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(2,038)</a:t>
                      </a:r>
                    </a:p>
                  </a:txBody>
                  <a:tcPr marL="36000" marR="36000" marT="0" marB="0" anchor="ctr">
                    <a:lnL>
                      <a:noFill/>
                    </a:lnL>
                    <a:lnR>
                      <a:noFill/>
                    </a:lnR>
                    <a:lnT>
                      <a:noFill/>
                    </a:lnT>
                    <a:lnB>
                      <a:noFill/>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(999)</a:t>
                      </a:r>
                    </a:p>
                  </a:txBody>
                  <a:tcPr marL="36000" marR="36000" marT="0" marB="0" anchor="ctr">
                    <a:lnL>
                      <a:noFill/>
                    </a:lnL>
                    <a:lnR>
                      <a:noFill/>
                    </a:lnR>
                    <a:lnT>
                      <a:noFill/>
                    </a:lnT>
                    <a:lnB>
                      <a:noFill/>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1,388</a:t>
                      </a:r>
                    </a:p>
                  </a:txBody>
                  <a:tcPr marL="36000" marR="36000" marT="0" marB="0" anchor="ctr">
                    <a:lnL>
                      <a:noFill/>
                    </a:lnL>
                    <a:lnR>
                      <a:noFill/>
                    </a:lnR>
                    <a:lnT>
                      <a:noFill/>
                    </a:lnT>
                    <a:lnB>
                      <a:noFill/>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492</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solidFill>
                      <a:srgbClr val="FFFFFF"/>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2,134</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solidFill>
                      <a:srgbClr val="FFFFFF"/>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3,631</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5,076</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5,147</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5,148</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5,163</a:t>
                      </a:r>
                    </a:p>
                  </a:txBody>
                  <a:tcPr marL="36000" marR="36000" marT="0" marB="0" anchor="ctr">
                    <a:lnL>
                      <a:noFill/>
                    </a:lnL>
                    <a:lnR>
                      <a:noFill/>
                    </a:lnR>
                    <a:lnT>
                      <a:noFill/>
                    </a:lnT>
                    <a:lnB>
                      <a:noFill/>
                    </a:lnB>
                    <a:solidFill>
                      <a:srgbClr val="FFFFFF"/>
                    </a:solidFill>
                  </a:tcPr>
                </a:tc>
                <a:tc>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1006950388"/>
                  </a:ext>
                </a:extLst>
              </a:tr>
              <a:tr h="82938">
                <a:tc>
                  <a:txBody>
                    <a:bodyPr/>
                    <a:lstStyle/>
                    <a:p>
                      <a:pPr algn="l" fontAlgn="ctr"/>
                      <a:r>
                        <a:rPr lang="ko-KR" altLang="en-US" sz="800" b="0" i="1" u="none" strike="noStrike">
                          <a:solidFill>
                            <a:srgbClr val="00338D"/>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l" fontAlgn="ctr"/>
                      <a:r>
                        <a:rPr lang="en-US" sz="800" b="0" i="1" u="none" strike="noStrike">
                          <a:solidFill>
                            <a:srgbClr val="00338D"/>
                          </a:solidFill>
                          <a:effectLst/>
                          <a:latin typeface="Arial" panose="020B0604020202020204" pitchFamily="34" charset="0"/>
                          <a:ea typeface="맑은 고딕" panose="020B0503020000020004" pitchFamily="50" charset="-127"/>
                          <a:cs typeface="Arial" panose="020B0604020202020204" pitchFamily="34" charset="0"/>
                        </a:rPr>
                        <a:t>GP%</a:t>
                      </a:r>
                    </a:p>
                  </a:txBody>
                  <a:tcPr marL="36000" marR="36000" marT="0" marB="0" anchor="ctr">
                    <a:lnL>
                      <a:noFill/>
                    </a:lnL>
                    <a:lnR>
                      <a:noFill/>
                    </a:lnR>
                    <a:lnT>
                      <a:noFill/>
                    </a:lnT>
                    <a:lnB>
                      <a:noFill/>
                    </a:lnB>
                  </a:tcPr>
                </a:tc>
                <a:tc>
                  <a:txBody>
                    <a:bodyPr/>
                    <a:lstStyle/>
                    <a:p>
                      <a:pPr algn="r" fontAlgn="ctr"/>
                      <a:r>
                        <a:rPr lang="en-US" altLang="ko-KR" sz="800" b="0" i="1" u="none" strike="noStrike">
                          <a:solidFill>
                            <a:srgbClr val="00338D"/>
                          </a:solidFill>
                          <a:effectLst/>
                          <a:latin typeface="Arial" panose="020B0604020202020204" pitchFamily="34" charset="0"/>
                          <a:ea typeface="맑은 고딕" panose="020B0503020000020004" pitchFamily="50" charset="-127"/>
                        </a:rPr>
                        <a:t>(20.6)%</a:t>
                      </a:r>
                    </a:p>
                  </a:txBody>
                  <a:tcPr marL="36000" marR="36000" marT="0" marB="0" anchor="ctr">
                    <a:lnL>
                      <a:noFill/>
                    </a:lnL>
                    <a:lnR>
                      <a:noFill/>
                    </a:lnR>
                    <a:lnT>
                      <a:noFill/>
                    </a:lnT>
                    <a:lnB>
                      <a:noFill/>
                    </a:lnB>
                  </a:tcPr>
                </a:tc>
                <a:tc>
                  <a:txBody>
                    <a:bodyPr/>
                    <a:lstStyle/>
                    <a:p>
                      <a:pPr algn="r" fontAlgn="ctr"/>
                      <a:r>
                        <a:rPr lang="en-US" altLang="ko-KR" sz="800" b="0" i="1" u="none" strike="noStrike">
                          <a:solidFill>
                            <a:srgbClr val="00338D"/>
                          </a:solidFill>
                          <a:effectLst/>
                          <a:latin typeface="Arial" panose="020B0604020202020204" pitchFamily="34" charset="0"/>
                          <a:ea typeface="맑은 고딕" panose="020B0503020000020004" pitchFamily="50" charset="-127"/>
                        </a:rPr>
                        <a:t>(5.4)%</a:t>
                      </a:r>
                    </a:p>
                  </a:txBody>
                  <a:tcPr marL="36000" marR="36000" marT="0" marB="0" anchor="ctr">
                    <a:lnL>
                      <a:noFill/>
                    </a:lnL>
                    <a:lnR>
                      <a:noFill/>
                    </a:lnR>
                    <a:lnT>
                      <a:noFill/>
                    </a:lnT>
                    <a:lnB>
                      <a:noFill/>
                    </a:lnB>
                  </a:tcPr>
                </a:tc>
                <a:tc>
                  <a:txBody>
                    <a:bodyPr/>
                    <a:lstStyle/>
                    <a:p>
                      <a:pPr algn="r" fontAlgn="ctr"/>
                      <a:r>
                        <a:rPr lang="en-US" altLang="ko-KR" sz="800" b="0" i="1" u="none" strike="noStrike">
                          <a:solidFill>
                            <a:srgbClr val="00338D"/>
                          </a:solidFill>
                          <a:effectLst/>
                          <a:latin typeface="Arial" panose="020B0604020202020204" pitchFamily="34" charset="0"/>
                          <a:ea typeface="맑은 고딕" panose="020B0503020000020004" pitchFamily="50" charset="-127"/>
                        </a:rPr>
                        <a:t>6.6%</a:t>
                      </a:r>
                    </a:p>
                  </a:txBody>
                  <a:tcPr marL="36000" marR="36000" marT="0" marB="0" anchor="ctr">
                    <a:lnL>
                      <a:noFill/>
                    </a:lnL>
                    <a:lnR>
                      <a:noFill/>
                    </a:lnR>
                    <a:lnT>
                      <a:noFill/>
                    </a:lnT>
                    <a:lnB>
                      <a:noFill/>
                    </a:lnB>
                  </a:tcPr>
                </a:tc>
                <a:tc>
                  <a:txBody>
                    <a:bodyPr/>
                    <a:lstStyle/>
                    <a:p>
                      <a:pPr algn="r" fontAlgn="ctr"/>
                      <a:r>
                        <a:rPr lang="en-US" altLang="ko-KR" sz="800" b="0" i="1" u="none" strike="noStrike">
                          <a:solidFill>
                            <a:srgbClr val="00338D"/>
                          </a:solidFill>
                          <a:effectLst/>
                          <a:latin typeface="Arial" panose="020B0604020202020204" pitchFamily="34" charset="0"/>
                          <a:ea typeface="맑은 고딕" panose="020B0503020000020004" pitchFamily="50" charset="-127"/>
                        </a:rPr>
                        <a:t>5.6%</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solidFill>
                      <a:srgbClr val="FFFFFF"/>
                    </a:solidFill>
                  </a:tcPr>
                </a:tc>
                <a:tc>
                  <a:txBody>
                    <a:bodyPr/>
                    <a:lstStyle/>
                    <a:p>
                      <a:pPr algn="r" fontAlgn="ctr"/>
                      <a:r>
                        <a:rPr lang="en-US" altLang="ko-KR" sz="800" b="0" i="1" u="none" strike="noStrike">
                          <a:solidFill>
                            <a:srgbClr val="00338D"/>
                          </a:solidFill>
                          <a:effectLst/>
                          <a:latin typeface="Arial" panose="020B0604020202020204" pitchFamily="34" charset="0"/>
                          <a:ea typeface="맑은 고딕" panose="020B0503020000020004" pitchFamily="50" charset="-127"/>
                          <a:cs typeface="Arial" panose="020B0604020202020204" pitchFamily="34" charset="0"/>
                        </a:rPr>
                        <a:t>18.3%</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solidFill>
                      <a:srgbClr val="FFFFFF"/>
                    </a:solidFill>
                  </a:tcPr>
                </a:tc>
                <a:tc>
                  <a:txBody>
                    <a:bodyPr/>
                    <a:lstStyle/>
                    <a:p>
                      <a:pPr algn="r" fontAlgn="ctr"/>
                      <a:r>
                        <a:rPr lang="en-US" altLang="ko-KR" sz="800" b="0" i="1" u="none" strike="noStrike">
                          <a:solidFill>
                            <a:srgbClr val="00338D"/>
                          </a:solidFill>
                          <a:effectLst/>
                          <a:latin typeface="Arial" panose="020B0604020202020204" pitchFamily="34" charset="0"/>
                          <a:ea typeface="맑은 고딕" panose="020B0503020000020004" pitchFamily="50" charset="-127"/>
                          <a:cs typeface="Arial" panose="020B0604020202020204" pitchFamily="34" charset="0"/>
                        </a:rPr>
                        <a:t>15.9%</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0" i="1" u="none" strike="noStrike">
                          <a:solidFill>
                            <a:srgbClr val="00338D"/>
                          </a:solidFill>
                          <a:effectLst/>
                          <a:latin typeface="Arial" panose="020B0604020202020204" pitchFamily="34" charset="0"/>
                          <a:ea typeface="맑은 고딕" panose="020B0503020000020004" pitchFamily="50" charset="-127"/>
                          <a:cs typeface="Arial" panose="020B0604020202020204" pitchFamily="34" charset="0"/>
                        </a:rPr>
                        <a:t>18.5%</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0" i="1" u="none" strike="noStrike">
                          <a:solidFill>
                            <a:srgbClr val="00338D"/>
                          </a:solidFill>
                          <a:effectLst/>
                          <a:latin typeface="Arial" panose="020B0604020202020204" pitchFamily="34" charset="0"/>
                          <a:ea typeface="맑은 고딕" panose="020B0503020000020004" pitchFamily="50" charset="-127"/>
                          <a:cs typeface="Arial" panose="020B0604020202020204" pitchFamily="34" charset="0"/>
                        </a:rPr>
                        <a:t>18.9%</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0" i="1" u="none" strike="noStrike">
                          <a:solidFill>
                            <a:srgbClr val="00338D"/>
                          </a:solidFill>
                          <a:effectLst/>
                          <a:latin typeface="Arial" panose="020B0604020202020204" pitchFamily="34" charset="0"/>
                          <a:ea typeface="맑은 고딕" panose="020B0503020000020004" pitchFamily="50" charset="-127"/>
                          <a:cs typeface="Arial" panose="020B0604020202020204" pitchFamily="34" charset="0"/>
                        </a:rPr>
                        <a:t>19.2%</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0" i="1" u="none" strike="noStrike">
                          <a:solidFill>
                            <a:srgbClr val="00338D"/>
                          </a:solidFill>
                          <a:effectLst/>
                          <a:latin typeface="Arial" panose="020B0604020202020204" pitchFamily="34" charset="0"/>
                          <a:ea typeface="맑은 고딕" panose="020B0503020000020004" pitchFamily="50" charset="-127"/>
                          <a:cs typeface="Arial" panose="020B0604020202020204" pitchFamily="34" charset="0"/>
                        </a:rPr>
                        <a:t>19.5%</a:t>
                      </a:r>
                    </a:p>
                  </a:txBody>
                  <a:tcPr marL="36000" marR="36000" marT="0" marB="0" anchor="ctr">
                    <a:lnL>
                      <a:noFill/>
                    </a:lnL>
                    <a:lnR>
                      <a:noFill/>
                    </a:lnR>
                    <a:lnT>
                      <a:noFill/>
                    </a:lnT>
                    <a:lnB>
                      <a:noFill/>
                    </a:lnB>
                    <a:solidFill>
                      <a:srgbClr val="FFFFFF"/>
                    </a:solidFill>
                  </a:tcPr>
                </a:tc>
                <a:tc>
                  <a:txBody>
                    <a:bodyPr/>
                    <a:lstStyle/>
                    <a:p>
                      <a:pPr algn="l" fontAlgn="ctr"/>
                      <a:r>
                        <a:rPr lang="ko-KR" altLang="en-US" sz="800" b="0" i="1" u="none" strike="noStrike">
                          <a:solidFill>
                            <a:srgbClr val="00338D"/>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3226124304"/>
                  </a:ext>
                </a:extLst>
              </a:tr>
              <a:tr h="82938">
                <a:tc gridSpan="2">
                  <a:txBody>
                    <a:bodyPr/>
                    <a:lstStyle/>
                    <a:p>
                      <a:pPr algn="l"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SG&amp;A</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347</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256</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287</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80</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186</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396</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431</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439</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450</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463</a:t>
                      </a:r>
                    </a:p>
                  </a:txBody>
                  <a:tcPr marL="36000" marR="36000" marT="0" marB="0" anchor="ctr">
                    <a:lnL>
                      <a:noFill/>
                    </a:lnL>
                    <a:lnR>
                      <a:noFill/>
                    </a:lnR>
                    <a:lnT>
                      <a:noFill/>
                    </a:lnT>
                    <a:lnB>
                      <a:noFill/>
                    </a:lnB>
                    <a:solidFill>
                      <a:srgbClr val="FFFFFF"/>
                    </a:solidFill>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2148406128"/>
                  </a:ext>
                </a:extLst>
              </a:tr>
              <a:tr h="82938">
                <a:tc gridSpan="2">
                  <a:txBody>
                    <a:bodyPr/>
                    <a:lstStyle/>
                    <a:p>
                      <a:pPr algn="l" fontAlgn="ctr"/>
                      <a:r>
                        <a:rPr 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EBIT</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(2,385)</a:t>
                      </a:r>
                    </a:p>
                  </a:txBody>
                  <a:tcPr marL="36000" marR="36000" marT="0" marB="0" anchor="ctr">
                    <a:lnL>
                      <a:noFill/>
                    </a:lnL>
                    <a:lnR>
                      <a:noFill/>
                    </a:lnR>
                    <a:lnT>
                      <a:noFill/>
                    </a:lnT>
                    <a:lnB>
                      <a:noFill/>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(1,255)</a:t>
                      </a:r>
                    </a:p>
                  </a:txBody>
                  <a:tcPr marL="36000" marR="36000" marT="0" marB="0" anchor="ctr">
                    <a:lnL>
                      <a:noFill/>
                    </a:lnL>
                    <a:lnR>
                      <a:noFill/>
                    </a:lnR>
                    <a:lnT>
                      <a:noFill/>
                    </a:lnT>
                    <a:lnB>
                      <a:noFill/>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1,100</a:t>
                      </a:r>
                    </a:p>
                  </a:txBody>
                  <a:tcPr marL="36000" marR="36000" marT="0" marB="0" anchor="ctr">
                    <a:lnL>
                      <a:noFill/>
                    </a:lnL>
                    <a:lnR>
                      <a:noFill/>
                    </a:lnR>
                    <a:lnT>
                      <a:noFill/>
                    </a:lnT>
                    <a:lnB>
                      <a:noFill/>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412</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1,948</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3,234</a:t>
                      </a:r>
                    </a:p>
                  </a:txBody>
                  <a:tcPr marL="36000" marR="36000" marT="0" marB="0" anchor="ctr">
                    <a:lnL>
                      <a:noFill/>
                    </a:lnL>
                    <a:lnR>
                      <a:noFill/>
                    </a:lnR>
                    <a:lnT>
                      <a:noFill/>
                    </a:lnT>
                    <a:lnB>
                      <a:noFill/>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4,645</a:t>
                      </a:r>
                    </a:p>
                  </a:txBody>
                  <a:tcPr marL="36000" marR="36000" marT="0" marB="0" anchor="ctr">
                    <a:lnL>
                      <a:noFill/>
                    </a:lnL>
                    <a:lnR>
                      <a:noFill/>
                    </a:lnR>
                    <a:lnT>
                      <a:noFill/>
                    </a:lnT>
                    <a:lnB>
                      <a:noFill/>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4,708</a:t>
                      </a:r>
                    </a:p>
                  </a:txBody>
                  <a:tcPr marL="36000" marR="36000" marT="0" marB="0" anchor="ctr">
                    <a:lnL>
                      <a:noFill/>
                    </a:lnL>
                    <a:lnR>
                      <a:noFill/>
                    </a:lnR>
                    <a:lnT>
                      <a:noFill/>
                    </a:lnT>
                    <a:lnB>
                      <a:noFill/>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4,698</a:t>
                      </a:r>
                    </a:p>
                  </a:txBody>
                  <a:tcPr marL="36000" marR="36000" marT="0" marB="0" anchor="ctr">
                    <a:lnL>
                      <a:noFill/>
                    </a:lnL>
                    <a:lnR>
                      <a:noFill/>
                    </a:lnR>
                    <a:lnT>
                      <a:noFill/>
                    </a:lnT>
                    <a:lnB>
                      <a:noFill/>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4,700</a:t>
                      </a:r>
                    </a:p>
                  </a:txBody>
                  <a:tcPr marL="36000" marR="36000" marT="0" marB="0" anchor="ctr">
                    <a:lnL>
                      <a:noFill/>
                    </a:lnL>
                    <a:lnR>
                      <a:noFill/>
                    </a:lnR>
                    <a:lnT>
                      <a:noFill/>
                    </a:lnT>
                    <a:lnB>
                      <a:noFill/>
                    </a:lnB>
                  </a:tcPr>
                </a:tc>
                <a:tc>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1493563910"/>
                  </a:ext>
                </a:extLst>
              </a:tr>
              <a:tr h="82938">
                <a:tc>
                  <a:txBody>
                    <a:bodyPr/>
                    <a:lstStyle/>
                    <a:p>
                      <a:pPr algn="l" fontAlgn="ctr"/>
                      <a:r>
                        <a:rPr lang="ko-KR" altLang="en-US" sz="800" b="0" i="1" u="none" strike="noStrike">
                          <a:solidFill>
                            <a:srgbClr val="00338D"/>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l" fontAlgn="ctr"/>
                      <a:r>
                        <a:rPr lang="en-US" sz="800" b="0" i="1" u="none" strike="noStrike">
                          <a:solidFill>
                            <a:srgbClr val="00338D"/>
                          </a:solidFill>
                          <a:effectLst/>
                          <a:latin typeface="Arial" panose="020B0604020202020204" pitchFamily="34" charset="0"/>
                          <a:ea typeface="맑은 고딕" panose="020B0503020000020004" pitchFamily="50" charset="-127"/>
                          <a:cs typeface="Arial" panose="020B0604020202020204" pitchFamily="34" charset="0"/>
                        </a:rPr>
                        <a:t>EBIT%</a:t>
                      </a:r>
                    </a:p>
                  </a:txBody>
                  <a:tcPr marL="36000" marR="36000" marT="0" marB="0" anchor="ctr">
                    <a:lnL>
                      <a:noFill/>
                    </a:lnL>
                    <a:lnR>
                      <a:noFill/>
                    </a:lnR>
                    <a:lnT>
                      <a:noFill/>
                    </a:lnT>
                    <a:lnB>
                      <a:noFill/>
                    </a:lnB>
                  </a:tcPr>
                </a:tc>
                <a:tc>
                  <a:txBody>
                    <a:bodyPr/>
                    <a:lstStyle/>
                    <a:p>
                      <a:pPr algn="r" fontAlgn="ctr"/>
                      <a:r>
                        <a:rPr lang="en-US" altLang="ko-KR" sz="800" b="0" i="1" u="none" strike="noStrike">
                          <a:solidFill>
                            <a:srgbClr val="00338D"/>
                          </a:solidFill>
                          <a:effectLst/>
                          <a:latin typeface="Arial" panose="020B0604020202020204" pitchFamily="34" charset="0"/>
                          <a:ea typeface="맑은 고딕" panose="020B0503020000020004" pitchFamily="50" charset="-127"/>
                        </a:rPr>
                        <a:t>(24.2)%</a:t>
                      </a:r>
                    </a:p>
                  </a:txBody>
                  <a:tcPr marL="36000" marR="36000" marT="0" marB="0" anchor="ctr">
                    <a:lnL>
                      <a:noFill/>
                    </a:lnL>
                    <a:lnR>
                      <a:noFill/>
                    </a:lnR>
                    <a:lnT>
                      <a:noFill/>
                    </a:lnT>
                    <a:lnB>
                      <a:noFill/>
                    </a:lnB>
                  </a:tcPr>
                </a:tc>
                <a:tc>
                  <a:txBody>
                    <a:bodyPr/>
                    <a:lstStyle/>
                    <a:p>
                      <a:pPr algn="r" fontAlgn="ctr"/>
                      <a:r>
                        <a:rPr lang="en-US" altLang="ko-KR" sz="800" b="0" i="1" u="none" strike="noStrike">
                          <a:solidFill>
                            <a:srgbClr val="00338D"/>
                          </a:solidFill>
                          <a:effectLst/>
                          <a:latin typeface="Arial" panose="020B0604020202020204" pitchFamily="34" charset="0"/>
                          <a:ea typeface="맑은 고딕" panose="020B0503020000020004" pitchFamily="50" charset="-127"/>
                        </a:rPr>
                        <a:t>(6.7)%</a:t>
                      </a:r>
                    </a:p>
                  </a:txBody>
                  <a:tcPr marL="36000" marR="36000" marT="0" marB="0" anchor="ctr">
                    <a:lnL>
                      <a:noFill/>
                    </a:lnL>
                    <a:lnR>
                      <a:noFill/>
                    </a:lnR>
                    <a:lnT>
                      <a:noFill/>
                    </a:lnT>
                    <a:lnB>
                      <a:noFill/>
                    </a:lnB>
                  </a:tcPr>
                </a:tc>
                <a:tc>
                  <a:txBody>
                    <a:bodyPr/>
                    <a:lstStyle/>
                    <a:p>
                      <a:pPr algn="r" fontAlgn="ctr"/>
                      <a:r>
                        <a:rPr lang="en-US" altLang="ko-KR" sz="800" b="0" i="1" u="none" strike="noStrike">
                          <a:solidFill>
                            <a:srgbClr val="00338D"/>
                          </a:solidFill>
                          <a:effectLst/>
                          <a:latin typeface="Arial" panose="020B0604020202020204" pitchFamily="34" charset="0"/>
                          <a:ea typeface="맑은 고딕" panose="020B0503020000020004" pitchFamily="50" charset="-127"/>
                        </a:rPr>
                        <a:t>5.2%</a:t>
                      </a:r>
                    </a:p>
                  </a:txBody>
                  <a:tcPr marL="36000" marR="36000" marT="0" marB="0" anchor="ctr">
                    <a:lnL>
                      <a:noFill/>
                    </a:lnL>
                    <a:lnR>
                      <a:noFill/>
                    </a:lnR>
                    <a:lnT>
                      <a:noFill/>
                    </a:lnT>
                    <a:lnB>
                      <a:noFill/>
                    </a:lnB>
                  </a:tcPr>
                </a:tc>
                <a:tc>
                  <a:txBody>
                    <a:bodyPr/>
                    <a:lstStyle/>
                    <a:p>
                      <a:pPr algn="r" fontAlgn="ctr"/>
                      <a:r>
                        <a:rPr lang="en-US" altLang="ko-KR" sz="800" b="0" i="1" u="none" strike="noStrike">
                          <a:solidFill>
                            <a:srgbClr val="00338D"/>
                          </a:solidFill>
                          <a:effectLst/>
                          <a:latin typeface="Arial" panose="020B0604020202020204" pitchFamily="34" charset="0"/>
                          <a:ea typeface="맑은 고딕" panose="020B0503020000020004" pitchFamily="50" charset="-127"/>
                        </a:rPr>
                        <a:t>4.7%</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800" b="0" i="1" u="none" strike="noStrike">
                          <a:solidFill>
                            <a:srgbClr val="00338D"/>
                          </a:solidFill>
                          <a:effectLst/>
                          <a:latin typeface="Arial" panose="020B0604020202020204" pitchFamily="34" charset="0"/>
                          <a:ea typeface="맑은 고딕" panose="020B0503020000020004" pitchFamily="50" charset="-127"/>
                          <a:cs typeface="Arial" panose="020B0604020202020204" pitchFamily="34" charset="0"/>
                        </a:rPr>
                        <a:t>16.7%</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800" b="0" i="1" u="none" strike="noStrike">
                          <a:solidFill>
                            <a:srgbClr val="00338D"/>
                          </a:solidFill>
                          <a:effectLst/>
                          <a:latin typeface="Arial" panose="020B0604020202020204" pitchFamily="34" charset="0"/>
                          <a:ea typeface="맑은 고딕" panose="020B0503020000020004" pitchFamily="50" charset="-127"/>
                          <a:cs typeface="Arial" panose="020B0604020202020204" pitchFamily="34" charset="0"/>
                        </a:rPr>
                        <a:t>14.2%</a:t>
                      </a:r>
                    </a:p>
                  </a:txBody>
                  <a:tcPr marL="36000" marR="36000" marT="0" marB="0" anchor="ctr">
                    <a:lnL>
                      <a:noFill/>
                    </a:lnL>
                    <a:lnR>
                      <a:noFill/>
                    </a:lnR>
                    <a:lnT>
                      <a:noFill/>
                    </a:lnT>
                    <a:lnB>
                      <a:noFill/>
                    </a:lnB>
                  </a:tcPr>
                </a:tc>
                <a:tc>
                  <a:txBody>
                    <a:bodyPr/>
                    <a:lstStyle/>
                    <a:p>
                      <a:pPr algn="r" fontAlgn="ctr"/>
                      <a:r>
                        <a:rPr lang="en-US" altLang="ko-KR" sz="800" b="0" i="1" u="none" strike="noStrike">
                          <a:solidFill>
                            <a:srgbClr val="00338D"/>
                          </a:solidFill>
                          <a:effectLst/>
                          <a:latin typeface="Arial" panose="020B0604020202020204" pitchFamily="34" charset="0"/>
                          <a:ea typeface="맑은 고딕" panose="020B0503020000020004" pitchFamily="50" charset="-127"/>
                          <a:cs typeface="Arial" panose="020B0604020202020204" pitchFamily="34" charset="0"/>
                        </a:rPr>
                        <a:t>16.9%</a:t>
                      </a:r>
                    </a:p>
                  </a:txBody>
                  <a:tcPr marL="36000" marR="36000" marT="0" marB="0" anchor="ctr">
                    <a:lnL>
                      <a:noFill/>
                    </a:lnL>
                    <a:lnR>
                      <a:noFill/>
                    </a:lnR>
                    <a:lnT>
                      <a:noFill/>
                    </a:lnT>
                    <a:lnB>
                      <a:noFill/>
                    </a:lnB>
                  </a:tcPr>
                </a:tc>
                <a:tc>
                  <a:txBody>
                    <a:bodyPr/>
                    <a:lstStyle/>
                    <a:p>
                      <a:pPr algn="r" fontAlgn="ctr"/>
                      <a:r>
                        <a:rPr lang="en-US" altLang="ko-KR" sz="800" b="0" i="1" u="none" strike="noStrike">
                          <a:solidFill>
                            <a:srgbClr val="00338D"/>
                          </a:solidFill>
                          <a:effectLst/>
                          <a:latin typeface="Arial" panose="020B0604020202020204" pitchFamily="34" charset="0"/>
                          <a:ea typeface="맑은 고딕" panose="020B0503020000020004" pitchFamily="50" charset="-127"/>
                          <a:cs typeface="Arial" panose="020B0604020202020204" pitchFamily="34" charset="0"/>
                        </a:rPr>
                        <a:t>17.3%</a:t>
                      </a:r>
                    </a:p>
                  </a:txBody>
                  <a:tcPr marL="36000" marR="36000" marT="0" marB="0" anchor="ctr">
                    <a:lnL>
                      <a:noFill/>
                    </a:lnL>
                    <a:lnR>
                      <a:noFill/>
                    </a:lnR>
                    <a:lnT>
                      <a:noFill/>
                    </a:lnT>
                    <a:lnB>
                      <a:noFill/>
                    </a:lnB>
                  </a:tcPr>
                </a:tc>
                <a:tc>
                  <a:txBody>
                    <a:bodyPr/>
                    <a:lstStyle/>
                    <a:p>
                      <a:pPr algn="r" fontAlgn="ctr"/>
                      <a:r>
                        <a:rPr lang="en-US" altLang="ko-KR" sz="800" b="0" i="1" u="none" strike="noStrike">
                          <a:solidFill>
                            <a:srgbClr val="00338D"/>
                          </a:solidFill>
                          <a:effectLst/>
                          <a:latin typeface="Arial" panose="020B0604020202020204" pitchFamily="34" charset="0"/>
                          <a:ea typeface="맑은 고딕" panose="020B0503020000020004" pitchFamily="50" charset="-127"/>
                          <a:cs typeface="Arial" panose="020B0604020202020204" pitchFamily="34" charset="0"/>
                        </a:rPr>
                        <a:t>17.5%</a:t>
                      </a:r>
                    </a:p>
                  </a:txBody>
                  <a:tcPr marL="36000" marR="36000" marT="0" marB="0" anchor="ctr">
                    <a:lnL>
                      <a:noFill/>
                    </a:lnL>
                    <a:lnR>
                      <a:noFill/>
                    </a:lnR>
                    <a:lnT>
                      <a:noFill/>
                    </a:lnT>
                    <a:lnB>
                      <a:noFill/>
                    </a:lnB>
                  </a:tcPr>
                </a:tc>
                <a:tc>
                  <a:txBody>
                    <a:bodyPr/>
                    <a:lstStyle/>
                    <a:p>
                      <a:pPr algn="r" fontAlgn="ctr"/>
                      <a:r>
                        <a:rPr lang="en-US" altLang="ko-KR" sz="800" b="0" i="1" u="none" strike="noStrike">
                          <a:solidFill>
                            <a:srgbClr val="00338D"/>
                          </a:solidFill>
                          <a:effectLst/>
                          <a:latin typeface="Arial" panose="020B0604020202020204" pitchFamily="34" charset="0"/>
                          <a:ea typeface="맑은 고딕" panose="020B0503020000020004" pitchFamily="50" charset="-127"/>
                          <a:cs typeface="Arial" panose="020B0604020202020204" pitchFamily="34" charset="0"/>
                        </a:rPr>
                        <a:t>17.7%</a:t>
                      </a:r>
                    </a:p>
                  </a:txBody>
                  <a:tcPr marL="36000" marR="36000" marT="0" marB="0" anchor="ctr">
                    <a:lnL>
                      <a:noFill/>
                    </a:lnL>
                    <a:lnR>
                      <a:noFill/>
                    </a:lnR>
                    <a:lnT>
                      <a:noFill/>
                    </a:lnT>
                    <a:lnB>
                      <a:noFill/>
                    </a:lnB>
                  </a:tcPr>
                </a:tc>
                <a:tc>
                  <a:txBody>
                    <a:bodyPr/>
                    <a:lstStyle/>
                    <a:p>
                      <a:pPr algn="l" fontAlgn="ctr"/>
                      <a:r>
                        <a:rPr lang="ko-KR" altLang="en-US" sz="800" b="0" i="1" u="none" strike="noStrike">
                          <a:solidFill>
                            <a:srgbClr val="00338D"/>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3231338157"/>
                  </a:ext>
                </a:extLst>
              </a:tr>
              <a:tr h="82938">
                <a:tc gridSpan="2">
                  <a:txBody>
                    <a:bodyPr/>
                    <a:lstStyle/>
                    <a:p>
                      <a:pPr algn="l" fontAlgn="ctr"/>
                      <a:r>
                        <a:rPr 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EBITDA</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(1,270)</a:t>
                      </a:r>
                    </a:p>
                  </a:txBody>
                  <a:tcPr marL="36000" marR="36000" marT="0" marB="0" anchor="ctr">
                    <a:lnL>
                      <a:noFill/>
                    </a:lnL>
                    <a:lnR>
                      <a:noFill/>
                    </a:lnR>
                    <a:lnT>
                      <a:noFill/>
                    </a:lnT>
                    <a:lnB>
                      <a:noFill/>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(140)</a:t>
                      </a:r>
                    </a:p>
                  </a:txBody>
                  <a:tcPr marL="36000" marR="36000" marT="0" marB="0" anchor="ctr">
                    <a:lnL>
                      <a:noFill/>
                    </a:lnL>
                    <a:lnR>
                      <a:noFill/>
                    </a:lnR>
                    <a:lnT>
                      <a:noFill/>
                    </a:lnT>
                    <a:lnB>
                      <a:noFill/>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2,186</a:t>
                      </a:r>
                    </a:p>
                  </a:txBody>
                  <a:tcPr marL="36000" marR="36000" marT="0" marB="0" anchor="ctr">
                    <a:lnL>
                      <a:noFill/>
                    </a:lnL>
                    <a:lnR>
                      <a:noFill/>
                    </a:lnR>
                    <a:lnT>
                      <a:noFill/>
                    </a:lnT>
                    <a:lnB>
                      <a:noFill/>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899</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2,439</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4,227</a:t>
                      </a:r>
                    </a:p>
                  </a:txBody>
                  <a:tcPr marL="36000" marR="36000" marT="0" marB="0" anchor="ctr">
                    <a:lnL>
                      <a:noFill/>
                    </a:lnL>
                    <a:lnR>
                      <a:noFill/>
                    </a:lnR>
                    <a:lnT>
                      <a:noFill/>
                    </a:lnT>
                    <a:lnB>
                      <a:noFill/>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5,746</a:t>
                      </a:r>
                    </a:p>
                  </a:txBody>
                  <a:tcPr marL="36000" marR="36000" marT="0" marB="0" anchor="ctr">
                    <a:lnL>
                      <a:noFill/>
                    </a:lnL>
                    <a:lnR>
                      <a:noFill/>
                    </a:lnR>
                    <a:lnT>
                      <a:noFill/>
                    </a:lnT>
                    <a:lnB>
                      <a:noFill/>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5,825</a:t>
                      </a:r>
                    </a:p>
                  </a:txBody>
                  <a:tcPr marL="36000" marR="36000" marT="0" marB="0" anchor="ctr">
                    <a:lnL>
                      <a:noFill/>
                    </a:lnL>
                    <a:lnR>
                      <a:noFill/>
                    </a:lnR>
                    <a:lnT>
                      <a:noFill/>
                    </a:lnT>
                    <a:lnB>
                      <a:noFill/>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5,844</a:t>
                      </a:r>
                    </a:p>
                  </a:txBody>
                  <a:tcPr marL="36000" marR="36000" marT="0" marB="0" anchor="ctr">
                    <a:lnL>
                      <a:noFill/>
                    </a:lnL>
                    <a:lnR>
                      <a:noFill/>
                    </a:lnR>
                    <a:lnT>
                      <a:noFill/>
                    </a:lnT>
                    <a:lnB>
                      <a:noFill/>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5,857</a:t>
                      </a:r>
                    </a:p>
                  </a:txBody>
                  <a:tcPr marL="36000" marR="36000" marT="0" marB="0" anchor="ctr">
                    <a:lnL>
                      <a:noFill/>
                    </a:lnL>
                    <a:lnR>
                      <a:noFill/>
                    </a:lnR>
                    <a:lnT>
                      <a:noFill/>
                    </a:lnT>
                    <a:lnB>
                      <a:noFill/>
                    </a:lnB>
                  </a:tcPr>
                </a:tc>
                <a:tc>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4070595347"/>
                  </a:ext>
                </a:extLst>
              </a:tr>
              <a:tr h="82938">
                <a:tc>
                  <a:txBody>
                    <a:bodyPr/>
                    <a:lstStyle/>
                    <a:p>
                      <a:pPr algn="l" fontAlgn="ctr"/>
                      <a:r>
                        <a:rPr lang="ko-KR" altLang="en-US"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l" fontAlgn="ctr"/>
                      <a:r>
                        <a:rPr lang="en-US"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D&amp;A</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1,115</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1,115</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1,085</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488</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491</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992</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1,101</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1,117</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1,147</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1,157</a:t>
                      </a:r>
                    </a:p>
                  </a:txBody>
                  <a:tcPr marL="36000" marR="36000" marT="0" marB="0" anchor="ctr">
                    <a:lnL>
                      <a:noFill/>
                    </a:lnL>
                    <a:lnR>
                      <a:noFill/>
                    </a:lnR>
                    <a:lnT>
                      <a:noFill/>
                    </a:lnT>
                    <a:lnB>
                      <a:noFill/>
                    </a:lnB>
                    <a:solidFill>
                      <a:srgbClr val="FFFFFF"/>
                    </a:solidFill>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1993537628"/>
                  </a:ext>
                </a:extLst>
              </a:tr>
              <a:tr h="82938">
                <a:tc>
                  <a:txBody>
                    <a:bodyPr/>
                    <a:lstStyle/>
                    <a:p>
                      <a:pPr algn="l" fontAlgn="ctr"/>
                      <a:r>
                        <a:rPr lang="ko-KR" altLang="en-US" sz="800" b="0" i="1" u="none" strike="noStrike">
                          <a:solidFill>
                            <a:srgbClr val="00338D"/>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l" fontAlgn="ctr"/>
                      <a:r>
                        <a:rPr lang="en-US" sz="800" b="0" i="1" u="none" strike="noStrike">
                          <a:solidFill>
                            <a:srgbClr val="00338D"/>
                          </a:solidFill>
                          <a:effectLst/>
                          <a:latin typeface="Arial" panose="020B0604020202020204" pitchFamily="34" charset="0"/>
                          <a:ea typeface="맑은 고딕" panose="020B0503020000020004" pitchFamily="50" charset="-127"/>
                          <a:cs typeface="Arial" panose="020B0604020202020204" pitchFamily="34" charset="0"/>
                        </a:rPr>
                        <a:t>EBITDA%</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1" u="none" strike="noStrike">
                          <a:solidFill>
                            <a:srgbClr val="00338D"/>
                          </a:solidFill>
                          <a:effectLst/>
                          <a:latin typeface="Arial" panose="020B0604020202020204" pitchFamily="34" charset="0"/>
                          <a:ea typeface="맑은 고딕" panose="020B0503020000020004" pitchFamily="50" charset="-127"/>
                        </a:rPr>
                        <a:t>(12.9)%</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1" u="none" strike="noStrike">
                          <a:solidFill>
                            <a:srgbClr val="00338D"/>
                          </a:solidFill>
                          <a:effectLst/>
                          <a:latin typeface="Arial" panose="020B0604020202020204" pitchFamily="34" charset="0"/>
                          <a:ea typeface="맑은 고딕" panose="020B0503020000020004" pitchFamily="50" charset="-127"/>
                        </a:rPr>
                        <a:t>(0.7)%</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1" u="none" strike="noStrike">
                          <a:solidFill>
                            <a:srgbClr val="00338D"/>
                          </a:solidFill>
                          <a:effectLst/>
                          <a:latin typeface="Arial" panose="020B0604020202020204" pitchFamily="34" charset="0"/>
                          <a:ea typeface="맑은 고딕" panose="020B0503020000020004" pitchFamily="50" charset="-127"/>
                        </a:rPr>
                        <a:t>10.3%</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1" u="none" strike="noStrike">
                          <a:solidFill>
                            <a:srgbClr val="00338D"/>
                          </a:solidFill>
                          <a:effectLst/>
                          <a:latin typeface="Arial" panose="020B0604020202020204" pitchFamily="34" charset="0"/>
                          <a:ea typeface="맑은 고딕" panose="020B0503020000020004" pitchFamily="50" charset="-127"/>
                        </a:rPr>
                        <a:t>10.3%</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1" u="none" strike="noStrike">
                          <a:solidFill>
                            <a:srgbClr val="00338D"/>
                          </a:solidFill>
                          <a:effectLst/>
                          <a:latin typeface="Arial" panose="020B0604020202020204" pitchFamily="34" charset="0"/>
                          <a:ea typeface="맑은 고딕" panose="020B0503020000020004" pitchFamily="50" charset="-127"/>
                          <a:cs typeface="Arial" panose="020B0604020202020204" pitchFamily="34" charset="0"/>
                        </a:rPr>
                        <a:t>20.9%</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1" u="none" strike="noStrike">
                          <a:solidFill>
                            <a:srgbClr val="00338D"/>
                          </a:solidFill>
                          <a:effectLst/>
                          <a:latin typeface="Arial" panose="020B0604020202020204" pitchFamily="34" charset="0"/>
                          <a:ea typeface="맑은 고딕" panose="020B0503020000020004" pitchFamily="50" charset="-127"/>
                          <a:cs typeface="Arial" panose="020B0604020202020204" pitchFamily="34" charset="0"/>
                        </a:rPr>
                        <a:t>18.5%</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1" u="none" strike="noStrike">
                          <a:solidFill>
                            <a:srgbClr val="00338D"/>
                          </a:solidFill>
                          <a:effectLst/>
                          <a:latin typeface="Arial" panose="020B0604020202020204" pitchFamily="34" charset="0"/>
                          <a:ea typeface="맑은 고딕" panose="020B0503020000020004" pitchFamily="50" charset="-127"/>
                          <a:cs typeface="Arial" panose="020B0604020202020204" pitchFamily="34" charset="0"/>
                        </a:rPr>
                        <a:t>20.9%</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1" u="none" strike="noStrike">
                          <a:solidFill>
                            <a:srgbClr val="00338D"/>
                          </a:solidFill>
                          <a:effectLst/>
                          <a:latin typeface="Arial" panose="020B0604020202020204" pitchFamily="34" charset="0"/>
                          <a:ea typeface="맑은 고딕" panose="020B0503020000020004" pitchFamily="50" charset="-127"/>
                          <a:cs typeface="Arial" panose="020B0604020202020204" pitchFamily="34" charset="0"/>
                        </a:rPr>
                        <a:t>21.4%</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1" u="none" strike="noStrike">
                          <a:solidFill>
                            <a:srgbClr val="00338D"/>
                          </a:solidFill>
                          <a:effectLst/>
                          <a:latin typeface="Arial" panose="020B0604020202020204" pitchFamily="34" charset="0"/>
                          <a:ea typeface="맑은 고딕" panose="020B0503020000020004" pitchFamily="50" charset="-127"/>
                          <a:cs typeface="Arial" panose="020B0604020202020204" pitchFamily="34" charset="0"/>
                        </a:rPr>
                        <a:t>21.8%</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1" u="none" strike="noStrike">
                          <a:solidFill>
                            <a:srgbClr val="00338D"/>
                          </a:solidFill>
                          <a:effectLst/>
                          <a:latin typeface="Arial" panose="020B0604020202020204" pitchFamily="34" charset="0"/>
                          <a:ea typeface="맑은 고딕" panose="020B0503020000020004" pitchFamily="50" charset="-127"/>
                          <a:cs typeface="Arial" panose="020B0604020202020204" pitchFamily="34" charset="0"/>
                        </a:rPr>
                        <a:t>22.1%</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l" fontAlgn="ctr"/>
                      <a:r>
                        <a:rPr lang="ko-KR" altLang="en-US" sz="800" b="0" i="1" u="none" strike="noStrike">
                          <a:solidFill>
                            <a:srgbClr val="00338D"/>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713173946"/>
                  </a:ext>
                </a:extLst>
              </a:tr>
              <a:tr h="82938">
                <a:tc gridSpan="2">
                  <a:txBody>
                    <a:bodyPr/>
                    <a:lstStyle/>
                    <a:p>
                      <a:pPr algn="l"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Corporate Tax</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407</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690</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1,000</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1,014</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1,011</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1,012</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4258865073"/>
                  </a:ext>
                </a:extLst>
              </a:tr>
              <a:tr h="82938">
                <a:tc gridSpan="2">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세후영업이익</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(2,385)</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(1,255)</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1,100</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dirty="0">
                          <a:solidFill>
                            <a:srgbClr val="000000"/>
                          </a:solidFill>
                          <a:effectLst/>
                          <a:latin typeface="Arial" panose="020B0604020202020204" pitchFamily="34" charset="0"/>
                          <a:ea typeface="맑은 고딕" panose="020B0503020000020004" pitchFamily="50" charset="-127"/>
                        </a:rPr>
                        <a:t>412</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1,541</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2,545</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3,645</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3,695</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3,686</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3,688</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3,688</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595569823"/>
                  </a:ext>
                </a:extLst>
              </a:tr>
              <a:tr h="82938">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gridSpan="5">
                  <a:txBody>
                    <a:bodyPr/>
                    <a:lstStyle/>
                    <a:p>
                      <a:pPr algn="l"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Add: Depreciation &amp; Amortization</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tc hMerge="1">
                  <a:txBody>
                    <a:bodyPr/>
                    <a:lstStyle/>
                    <a:p>
                      <a:pPr latinLnBrk="1"/>
                      <a:endParaRPr lang="ko-KR" altLang="en-US"/>
                    </a:p>
                  </a:txBody>
                  <a:tcPr/>
                </a:tc>
                <a:tc hMerge="1">
                  <a:txBody>
                    <a:bodyPr/>
                    <a:lstStyle/>
                    <a:p>
                      <a:pPr algn="l" fontAlgn="ctr"/>
                      <a:endParaRPr lang="ko-KR" altLang="en-US" sz="800" b="0" i="0" u="none" strike="noStrike">
                        <a:solidFill>
                          <a:srgbClr val="000000"/>
                        </a:solidFill>
                        <a:effectLst/>
                        <a:latin typeface="맑은 고딕" panose="020B0503020000020004" pitchFamily="50" charset="-127"/>
                        <a:ea typeface="맑은 고딕" panose="020B0503020000020004" pitchFamily="50" charset="-127"/>
                      </a:endParaRP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hMerge="1">
                  <a:txBody>
                    <a:bodyPr/>
                    <a:lstStyle/>
                    <a:p>
                      <a:pPr algn="l" fontAlgn="ctr"/>
                      <a:endParaRPr lang="ko-KR" altLang="en-US" sz="800" b="0" i="0" u="none" strike="noStrike">
                        <a:solidFill>
                          <a:srgbClr val="000000"/>
                        </a:solidFill>
                        <a:effectLst/>
                        <a:latin typeface="맑은 고딕" panose="020B0503020000020004" pitchFamily="50" charset="-127"/>
                        <a:ea typeface="맑은 고딕" panose="020B0503020000020004" pitchFamily="50" charset="-127"/>
                      </a:endParaRP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hMerge="1">
                  <a:txBody>
                    <a:bodyPr/>
                    <a:lstStyle/>
                    <a:p>
                      <a:pPr algn="l" fontAlgn="ctr"/>
                      <a:endParaRPr lang="ko-KR" altLang="en-US" sz="800" b="0" i="0" u="none" strike="noStrike">
                        <a:solidFill>
                          <a:srgbClr val="000000"/>
                        </a:solidFill>
                        <a:effectLst/>
                        <a:latin typeface="맑은 고딕" panose="020B0503020000020004" pitchFamily="50" charset="-127"/>
                        <a:ea typeface="맑은 고딕" panose="020B0503020000020004" pitchFamily="50" charset="-127"/>
                      </a:endParaRP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491</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992</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1,101</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1,117</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1,147</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1,157</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FFFFFF"/>
                    </a:solidFill>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extLst>
                  <a:ext uri="{0D108BD9-81ED-4DB2-BD59-A6C34878D82A}">
                    <a16:rowId xmlns:a16="http://schemas.microsoft.com/office/drawing/2014/main" val="2424207083"/>
                  </a:ext>
                </a:extLst>
              </a:tr>
              <a:tr h="82938">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gridSpan="5">
                  <a:txBody>
                    <a:bodyPr/>
                    <a:lstStyle/>
                    <a:p>
                      <a:pPr algn="l"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Less: Capital Expenditure</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hMerge="1">
                  <a:txBody>
                    <a:bodyPr/>
                    <a:lstStyle/>
                    <a:p>
                      <a:pPr algn="l" fontAlgn="ctr"/>
                      <a:endParaRPr lang="ko-KR" altLang="en-US" sz="800" b="0" i="0" u="none" strike="noStrike">
                        <a:solidFill>
                          <a:srgbClr val="000000"/>
                        </a:solidFill>
                        <a:effectLst/>
                        <a:latin typeface="맑은 고딕" panose="020B0503020000020004" pitchFamily="50" charset="-127"/>
                        <a:ea typeface="맑은 고딕" panose="020B0503020000020004" pitchFamily="50" charset="-127"/>
                      </a:endParaRPr>
                    </a:p>
                  </a:txBody>
                  <a:tcPr marL="0" marR="0" marT="0" marB="0" anchor="ctr">
                    <a:lnL>
                      <a:noFill/>
                    </a:lnL>
                    <a:lnR>
                      <a:noFill/>
                    </a:lnR>
                    <a:lnT>
                      <a:noFill/>
                    </a:lnT>
                    <a:lnB>
                      <a:noFill/>
                    </a:lnB>
                  </a:tcPr>
                </a:tc>
                <a:tc hMerge="1">
                  <a:txBody>
                    <a:bodyPr/>
                    <a:lstStyle/>
                    <a:p>
                      <a:pPr algn="l" fontAlgn="ctr"/>
                      <a:endParaRPr lang="ko-KR" altLang="en-US" sz="800" b="0" i="0" u="none" strike="noStrike">
                        <a:solidFill>
                          <a:srgbClr val="000000"/>
                        </a:solidFill>
                        <a:effectLst/>
                        <a:latin typeface="맑은 고딕" panose="020B0503020000020004" pitchFamily="50" charset="-127"/>
                        <a:ea typeface="맑은 고딕" panose="020B0503020000020004" pitchFamily="50" charset="-127"/>
                      </a:endParaRPr>
                    </a:p>
                  </a:txBody>
                  <a:tcPr marL="36000" marR="36000" marT="0" marB="0" anchor="ctr">
                    <a:lnL>
                      <a:noFill/>
                    </a:lnL>
                    <a:lnR>
                      <a:noFill/>
                    </a:lnR>
                    <a:lnT>
                      <a:noFill/>
                    </a:lnT>
                    <a:lnB>
                      <a:noFill/>
                    </a:lnB>
                  </a:tcPr>
                </a:tc>
                <a:tc hMerge="1">
                  <a:txBody>
                    <a:bodyPr/>
                    <a:lstStyle/>
                    <a:p>
                      <a:pPr algn="l" fontAlgn="ctr"/>
                      <a:endParaRPr lang="ko-KR" altLang="en-US" sz="800" b="0" i="0" u="none" strike="noStrike">
                        <a:solidFill>
                          <a:srgbClr val="000000"/>
                        </a:solidFill>
                        <a:effectLst/>
                        <a:latin typeface="맑은 고딕" panose="020B0503020000020004" pitchFamily="50" charset="-127"/>
                        <a:ea typeface="맑은 고딕" panose="020B0503020000020004" pitchFamily="50" charset="-127"/>
                      </a:endParaRPr>
                    </a:p>
                  </a:txBody>
                  <a:tcPr marL="36000" marR="36000" marT="0" marB="0" anchor="ctr">
                    <a:lnL>
                      <a:noFill/>
                    </a:lnL>
                    <a:lnR>
                      <a:noFill/>
                    </a:lnR>
                    <a:lnT>
                      <a:noFill/>
                    </a:lnT>
                    <a:lnB>
                      <a:noFill/>
                    </a:lnB>
                  </a:tcPr>
                </a:tc>
                <a:tc hMerge="1">
                  <a:txBody>
                    <a:bodyPr/>
                    <a:lstStyle/>
                    <a:p>
                      <a:pPr algn="l" fontAlgn="ctr"/>
                      <a:endParaRPr lang="ko-KR" altLang="en-US" sz="800" b="0" i="0" u="none" strike="noStrike">
                        <a:solidFill>
                          <a:srgbClr val="000000"/>
                        </a:solidFill>
                        <a:effectLst/>
                        <a:latin typeface="맑은 고딕" panose="020B0503020000020004" pitchFamily="50" charset="-127"/>
                        <a:ea typeface="맑은 고딕" panose="020B0503020000020004" pitchFamily="50" charset="-127"/>
                      </a:endParaRP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(900)</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(300)</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(300)</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(300)</a:t>
                      </a:r>
                    </a:p>
                  </a:txBody>
                  <a:tcPr marL="36000" marR="36000" marT="0" marB="0" anchor="ctr">
                    <a:lnL>
                      <a:noFill/>
                    </a:lnL>
                    <a:lnR>
                      <a:noFill/>
                    </a:lnR>
                    <a:lnT>
                      <a:noFill/>
                    </a:lnT>
                    <a:lnB>
                      <a:noFill/>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(300)</a:t>
                      </a:r>
                    </a:p>
                  </a:txBody>
                  <a:tcPr marL="36000" marR="36000" marT="0" marB="0" anchor="ctr">
                    <a:lnL>
                      <a:noFill/>
                    </a:lnL>
                    <a:lnR>
                      <a:noFill/>
                    </a:lnR>
                    <a:lnT>
                      <a:noFill/>
                    </a:lnT>
                    <a:lnB>
                      <a:noFill/>
                    </a:lnB>
                    <a:solidFill>
                      <a:srgbClr val="FFFFFF"/>
                    </a:solidFill>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1078774077"/>
                  </a:ext>
                </a:extLst>
              </a:tr>
              <a:tr h="82938">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gridSpan="5">
                  <a:txBody>
                    <a:bodyPr/>
                    <a:lstStyle/>
                    <a:p>
                      <a:pPr algn="l"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Less: Changes in Working Capital</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hMerge="1">
                  <a:txBody>
                    <a:bodyPr/>
                    <a:lstStyle/>
                    <a:p>
                      <a:pPr algn="l" fontAlgn="ctr"/>
                      <a:endParaRPr lang="ko-KR" altLang="en-US" sz="800" b="0" i="0" u="none" strike="noStrike">
                        <a:solidFill>
                          <a:srgbClr val="000000"/>
                        </a:solidFill>
                        <a:effectLst/>
                        <a:latin typeface="맑은 고딕" panose="020B0503020000020004" pitchFamily="50" charset="-127"/>
                        <a:ea typeface="맑은 고딕" panose="020B0503020000020004" pitchFamily="50" charset="-127"/>
                      </a:endParaRP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hMerge="1">
                  <a:txBody>
                    <a:bodyPr/>
                    <a:lstStyle/>
                    <a:p>
                      <a:pPr algn="l" fontAlgn="ctr"/>
                      <a:endParaRPr lang="ko-KR" altLang="en-US" sz="800" b="0" i="0" u="none" strike="noStrike">
                        <a:solidFill>
                          <a:srgbClr val="000000"/>
                        </a:solidFill>
                        <a:effectLst/>
                        <a:latin typeface="맑은 고딕" panose="020B0503020000020004" pitchFamily="50" charset="-127"/>
                        <a:ea typeface="맑은 고딕" panose="020B0503020000020004" pitchFamily="50" charset="-127"/>
                      </a:endParaRP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hMerge="1">
                  <a:txBody>
                    <a:bodyPr/>
                    <a:lstStyle/>
                    <a:p>
                      <a:pPr algn="l" fontAlgn="ctr"/>
                      <a:endParaRPr lang="ko-KR" altLang="en-US" sz="800" b="0" i="0" u="none" strike="noStrike">
                        <a:solidFill>
                          <a:srgbClr val="000000"/>
                        </a:solidFill>
                        <a:effectLst/>
                        <a:latin typeface="맑은 고딕" panose="020B0503020000020004" pitchFamily="50" charset="-127"/>
                        <a:ea typeface="맑은 고딕" panose="020B0503020000020004" pitchFamily="50" charset="-127"/>
                      </a:endParaRP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(40)</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33</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(18)</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(4)</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solidFill>
                      <a:srgbClr val="FFFFFF"/>
                    </a:solidFill>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solidFill>
                      <a:srgbClr val="FFFFFF"/>
                    </a:solidFill>
                  </a:tcPr>
                </a:tc>
                <a:extLst>
                  <a:ext uri="{0D108BD9-81ED-4DB2-BD59-A6C34878D82A}">
                    <a16:rowId xmlns:a16="http://schemas.microsoft.com/office/drawing/2014/main" val="2275559015"/>
                  </a:ext>
                </a:extLst>
              </a:tr>
              <a:tr h="82938">
                <a:tc gridSpan="3">
                  <a:txBody>
                    <a:bodyPr/>
                    <a:lstStyle/>
                    <a:p>
                      <a:pPr algn="l" fontAlgn="ctr"/>
                      <a:r>
                        <a:rPr 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Free Cash Flow to Firm</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hMerge="1">
                  <a:txBody>
                    <a:bodyPr/>
                    <a:lstStyle/>
                    <a:p>
                      <a:pPr algn="l" fontAlgn="ctr"/>
                      <a:endParaRPr lang="ko-KR" altLang="en-US" sz="800" b="1" i="0" u="none" strike="noStrike">
                        <a:solidFill>
                          <a:srgbClr val="000000"/>
                        </a:solidFill>
                        <a:effectLst/>
                        <a:latin typeface="맑은 고딕" panose="020B0503020000020004" pitchFamily="50" charset="-127"/>
                        <a:ea typeface="맑은 고딕" panose="020B0503020000020004" pitchFamily="50" charset="-127"/>
                      </a:endParaRPr>
                    </a:p>
                  </a:txBody>
                  <a:tcPr marL="0" marR="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1,993</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2,671</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4,429</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4,508</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4,532</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4,544</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3,688</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441735305"/>
                  </a:ext>
                </a:extLst>
              </a:tr>
              <a:tr h="82938">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a:txBody>
                    <a:bodyPr/>
                    <a:lstStyle/>
                    <a:p>
                      <a:pPr algn="l"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Discount Period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l" fontAlgn="ctr"/>
                      <a:endPar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l" fontAlgn="ctr"/>
                      <a:endPar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l" fontAlgn="ctr"/>
                      <a:endPar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l" fontAlgn="ctr"/>
                      <a:endPar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0.2500</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1.0000</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2.0000</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3.0000</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4.0000</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5.0000</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extLst>
                  <a:ext uri="{0D108BD9-81ED-4DB2-BD59-A6C34878D82A}">
                    <a16:rowId xmlns:a16="http://schemas.microsoft.com/office/drawing/2014/main" val="3981576417"/>
                  </a:ext>
                </a:extLst>
              </a:tr>
              <a:tr h="82938">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l"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Discount Factor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l" fontAlgn="ctr"/>
                      <a:endPar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l" fontAlgn="ctr"/>
                      <a:endPar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l" fontAlgn="ctr"/>
                      <a:endPar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l" fontAlgn="ctr"/>
                      <a:endPar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0.9678</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0.8772</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0.7695</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0.6750</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0.5921</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0.5194</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539346690"/>
                  </a:ext>
                </a:extLst>
              </a:tr>
              <a:tr h="82938">
                <a:tc gridSpan="3">
                  <a:txBody>
                    <a:bodyPr/>
                    <a:lstStyle/>
                    <a:p>
                      <a:pPr algn="l" fontAlgn="ctr"/>
                      <a:r>
                        <a:rPr 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Present Value of Free Cash Flow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1,929</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2,343</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3,408</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3,042</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2,683</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2,360</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637296908"/>
                  </a:ext>
                </a:extLst>
              </a:tr>
              <a:tr h="82938">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gridSpan="3">
                  <a:txBody>
                    <a:bodyPr/>
                    <a:lstStyle/>
                    <a:p>
                      <a:pPr algn="l"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Cumulative Present Value</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hMerge="1">
                  <a:txBody>
                    <a:bodyPr/>
                    <a:lstStyle/>
                    <a:p>
                      <a:pPr latinLnBrk="1"/>
                      <a:endParaRPr lang="ko-KR" altLang="en-US"/>
                    </a:p>
                  </a:txBody>
                  <a:tcPr/>
                </a:tc>
                <a:tc hMerge="1">
                  <a:txBody>
                    <a:bodyPr/>
                    <a:lstStyle/>
                    <a:p>
                      <a:pPr algn="l" fontAlgn="ctr"/>
                      <a:endPar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l" fontAlgn="ctr"/>
                      <a:endPar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l" fontAlgn="ctr"/>
                      <a:endPar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15,764</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extLst>
                  <a:ext uri="{0D108BD9-81ED-4DB2-BD59-A6C34878D82A}">
                    <a16:rowId xmlns:a16="http://schemas.microsoft.com/office/drawing/2014/main" val="3791999602"/>
                  </a:ext>
                </a:extLst>
              </a:tr>
              <a:tr h="82938">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gridSpan="3">
                  <a:txBody>
                    <a:bodyPr/>
                    <a:lstStyle/>
                    <a:p>
                      <a:pPr algn="l"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Present Value of Terminal Value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hMerge="1">
                  <a:txBody>
                    <a:bodyPr/>
                    <a:lstStyle/>
                    <a:p>
                      <a:pPr algn="l" fontAlgn="ctr"/>
                      <a:endPar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l" fontAlgn="ctr"/>
                      <a:endPar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l" fontAlgn="ctr"/>
                      <a:endPar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14,882</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4027307412"/>
                  </a:ext>
                </a:extLst>
              </a:tr>
              <a:tr h="82938">
                <a:tc gridSpan="2">
                  <a:txBody>
                    <a:bodyPr/>
                    <a:lstStyle/>
                    <a:p>
                      <a:pPr algn="l" fontAlgn="ctr"/>
                      <a:r>
                        <a:rPr lang="en-US"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Operating Value</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30,647</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fontAlgn="ctr"/>
                      <a:r>
                        <a:rPr lang="ko-KR" altLang="en-US" sz="800" b="1" i="0" u="none" strike="noStrike" dirty="0">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2809848712"/>
                  </a:ext>
                </a:extLst>
              </a:tr>
            </a:tbl>
          </a:graphicData>
        </a:graphic>
      </p:graphicFrame>
      <p:graphicFrame>
        <p:nvGraphicFramePr>
          <p:cNvPr id="22" name="표 21">
            <a:extLst>
              <a:ext uri="{FF2B5EF4-FFF2-40B4-BE49-F238E27FC236}">
                <a16:creationId xmlns:a16="http://schemas.microsoft.com/office/drawing/2014/main" id="{5A6D85BA-3ACF-4AC4-A0D6-C6227A4B368B}"/>
              </a:ext>
            </a:extLst>
          </p:cNvPr>
          <p:cNvGraphicFramePr>
            <a:graphicFrameLocks noGrp="1"/>
          </p:cNvGraphicFramePr>
          <p:nvPr>
            <p:extLst>
              <p:ext uri="{D42A27DB-BD31-4B8C-83A1-F6EECF244321}">
                <p14:modId xmlns:p14="http://schemas.microsoft.com/office/powerpoint/2010/main" val="2408745525"/>
              </p:ext>
            </p:extLst>
          </p:nvPr>
        </p:nvGraphicFramePr>
        <p:xfrm>
          <a:off x="2081747" y="5177072"/>
          <a:ext cx="2819400" cy="914400"/>
        </p:xfrm>
        <a:graphic>
          <a:graphicData uri="http://schemas.openxmlformats.org/drawingml/2006/table">
            <a:tbl>
              <a:tblPr/>
              <a:tblGrid>
                <a:gridCol w="1712396">
                  <a:extLst>
                    <a:ext uri="{9D8B030D-6E8A-4147-A177-3AD203B41FA5}">
                      <a16:colId xmlns:a16="http://schemas.microsoft.com/office/drawing/2014/main" val="1925428478"/>
                    </a:ext>
                  </a:extLst>
                </a:gridCol>
                <a:gridCol w="1107004">
                  <a:extLst>
                    <a:ext uri="{9D8B030D-6E8A-4147-A177-3AD203B41FA5}">
                      <a16:colId xmlns:a16="http://schemas.microsoft.com/office/drawing/2014/main" val="3157330010"/>
                    </a:ext>
                  </a:extLst>
                </a:gridCol>
              </a:tblGrid>
              <a:tr h="152400">
                <a:tc>
                  <a:txBody>
                    <a:bodyPr/>
                    <a:lstStyle/>
                    <a:p>
                      <a:pPr algn="l" fontAlgn="ctr"/>
                      <a:r>
                        <a:rPr lang="en-US" altLang="ko-KR" sz="800" b="1" i="0" u="none" strike="noStrike">
                          <a:solidFill>
                            <a:srgbClr val="FFFFFF"/>
                          </a:solidFill>
                          <a:effectLst/>
                          <a:latin typeface="Arial" panose="020B0604020202020204" pitchFamily="34" charset="0"/>
                          <a:ea typeface="맑은 고딕" panose="020B0503020000020004" pitchFamily="50" charset="-127"/>
                        </a:rPr>
                        <a:t>(</a:t>
                      </a:r>
                      <a:r>
                        <a:rPr lang="ko-KR" altLang="en-US" sz="800" b="1" i="0" u="none" strike="noStrike">
                          <a:solidFill>
                            <a:srgbClr val="FFFFFF"/>
                          </a:solidFill>
                          <a:effectLst/>
                          <a:latin typeface="맑은 고딕" panose="020B0503020000020004" pitchFamily="50" charset="-127"/>
                          <a:ea typeface="맑은 고딕" panose="020B0503020000020004" pitchFamily="50" charset="-127"/>
                        </a:rPr>
                        <a:t>단위</a:t>
                      </a:r>
                      <a:r>
                        <a:rPr lang="en-US" altLang="ko-KR" sz="800" b="1" i="0" u="none" strike="noStrike">
                          <a:solidFill>
                            <a:srgbClr val="FFFFFF"/>
                          </a:solidFill>
                          <a:effectLst/>
                          <a:latin typeface="Arial" panose="020B0604020202020204" pitchFamily="34" charset="0"/>
                          <a:ea typeface="맑은 고딕" panose="020B0503020000020004" pitchFamily="50" charset="-127"/>
                        </a:rPr>
                        <a:t>: </a:t>
                      </a:r>
                      <a:r>
                        <a:rPr lang="ko-KR" altLang="en-US" sz="800" b="1" i="0" u="none" strike="noStrike">
                          <a:solidFill>
                            <a:srgbClr val="FFFFFF"/>
                          </a:solidFill>
                          <a:effectLst/>
                          <a:latin typeface="맑은 고딕" panose="020B0503020000020004" pitchFamily="50" charset="-127"/>
                          <a:ea typeface="맑은 고딕" panose="020B0503020000020004" pitchFamily="50" charset="-127"/>
                        </a:rPr>
                        <a:t>백만원</a:t>
                      </a:r>
                      <a:r>
                        <a:rPr lang="en-US" altLang="ko-KR" sz="800" b="1" i="0" u="none" strike="noStrike">
                          <a:solidFill>
                            <a:srgbClr val="FFFFFF"/>
                          </a:solidFill>
                          <a:effectLst/>
                          <a:latin typeface="Arial" panose="020B0604020202020204" pitchFamily="34" charset="0"/>
                          <a:ea typeface="맑은 고딕" panose="020B0503020000020004" pitchFamily="50" charset="-127"/>
                        </a:rPr>
                        <a:t>)</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ko-KR" altLang="en-US" sz="800" b="1" i="0" u="none" strike="noStrike">
                          <a:solidFill>
                            <a:srgbClr val="FFFFFF"/>
                          </a:solidFill>
                          <a:effectLst/>
                          <a:latin typeface="맑은 고딕" panose="020B0503020000020004" pitchFamily="50" charset="-127"/>
                          <a:ea typeface="맑은 고딕" panose="020B0503020000020004" pitchFamily="50" charset="-127"/>
                        </a:rPr>
                        <a:t>금액</a:t>
                      </a:r>
                      <a:endParaRPr lang="ko-KR" altLang="en-US" sz="800" b="1" i="0" u="none" strike="noStrike">
                        <a:solidFill>
                          <a:srgbClr val="FFFFFF"/>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extLst>
                  <a:ext uri="{0D108BD9-81ED-4DB2-BD59-A6C34878D82A}">
                    <a16:rowId xmlns:a16="http://schemas.microsoft.com/office/drawing/2014/main" val="3618088686"/>
                  </a:ext>
                </a:extLst>
              </a:tr>
              <a:tr h="152400">
                <a:tc>
                  <a:txBody>
                    <a:bodyPr/>
                    <a:lstStyle/>
                    <a:p>
                      <a:pPr algn="l" fontAlgn="ctr"/>
                      <a:r>
                        <a:rPr lang="en-US" sz="800" b="1" i="0" u="none" strike="noStrike">
                          <a:solidFill>
                            <a:srgbClr val="000000"/>
                          </a:solidFill>
                          <a:effectLst/>
                          <a:latin typeface="Arial" panose="020B0604020202020204" pitchFamily="34" charset="0"/>
                          <a:ea typeface="맑은 고딕" panose="020B0503020000020004" pitchFamily="50" charset="-127"/>
                        </a:rPr>
                        <a:t>Operating Value</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30,647</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4153378242"/>
                  </a:ext>
                </a:extLst>
              </a:tr>
              <a:tr h="152400">
                <a:tc>
                  <a:txBody>
                    <a:bodyPr/>
                    <a:lstStyle/>
                    <a:p>
                      <a:pPr algn="l" fontAlgn="ctr"/>
                      <a:r>
                        <a:rPr lang="en-US" sz="800" b="0" i="0" u="none" strike="noStrike">
                          <a:solidFill>
                            <a:srgbClr val="000000"/>
                          </a:solidFill>
                          <a:effectLst/>
                          <a:latin typeface="Arial" panose="020B0604020202020204" pitchFamily="34" charset="0"/>
                          <a:ea typeface="맑은 고딕" panose="020B0503020000020004" pitchFamily="50" charset="-127"/>
                        </a:rPr>
                        <a:t>NOA</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extLst>
                  <a:ext uri="{0D108BD9-81ED-4DB2-BD59-A6C34878D82A}">
                    <a16:rowId xmlns:a16="http://schemas.microsoft.com/office/drawing/2014/main" val="3413403428"/>
                  </a:ext>
                </a:extLst>
              </a:tr>
              <a:tr h="152400">
                <a:tc>
                  <a:txBody>
                    <a:bodyPr/>
                    <a:lstStyle/>
                    <a:p>
                      <a:pPr algn="l" fontAlgn="ctr"/>
                      <a:r>
                        <a:rPr lang="en-US" sz="800" b="1" i="0" u="none" strike="noStrike">
                          <a:solidFill>
                            <a:srgbClr val="000000"/>
                          </a:solidFill>
                          <a:effectLst/>
                          <a:latin typeface="Arial" panose="020B0604020202020204" pitchFamily="34" charset="0"/>
                          <a:ea typeface="맑은 고딕" panose="020B0503020000020004" pitchFamily="50" charset="-127"/>
                        </a:rPr>
                        <a:t>Enterprise Value</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30,647</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3320436358"/>
                  </a:ext>
                </a:extLst>
              </a:tr>
              <a:tr h="152400">
                <a:tc>
                  <a:txBody>
                    <a:bodyPr/>
                    <a:lstStyle/>
                    <a:p>
                      <a:pPr algn="l" fontAlgn="ctr"/>
                      <a:r>
                        <a:rPr lang="en-US" sz="800" b="0" i="0" u="none" strike="noStrike">
                          <a:solidFill>
                            <a:srgbClr val="000000"/>
                          </a:solidFill>
                          <a:effectLst/>
                          <a:latin typeface="Arial" panose="020B0604020202020204" pitchFamily="34" charset="0"/>
                          <a:ea typeface="맑은 고딕" panose="020B0503020000020004" pitchFamily="50" charset="-127"/>
                        </a:rPr>
                        <a:t>Net Debt</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6,539</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extLst>
                  <a:ext uri="{0D108BD9-81ED-4DB2-BD59-A6C34878D82A}">
                    <a16:rowId xmlns:a16="http://schemas.microsoft.com/office/drawing/2014/main" val="1576484450"/>
                  </a:ext>
                </a:extLst>
              </a:tr>
              <a:tr h="152400">
                <a:tc>
                  <a:txBody>
                    <a:bodyPr/>
                    <a:lstStyle/>
                    <a:p>
                      <a:pPr algn="l" fontAlgn="ctr"/>
                      <a:r>
                        <a:rPr lang="en-US" sz="800" b="1" i="0" u="none" strike="noStrike">
                          <a:solidFill>
                            <a:srgbClr val="000000"/>
                          </a:solidFill>
                          <a:effectLst/>
                          <a:latin typeface="Arial" panose="020B0604020202020204" pitchFamily="34" charset="0"/>
                          <a:ea typeface="맑은 고딕" panose="020B0503020000020004" pitchFamily="50" charset="-127"/>
                        </a:rPr>
                        <a:t>Equity Value</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r" fontAlgn="ctr"/>
                      <a:r>
                        <a:rPr lang="en-US" altLang="ko-KR" sz="800" b="1" i="0" u="none" strike="noStrike" dirty="0">
                          <a:solidFill>
                            <a:srgbClr val="000000"/>
                          </a:solidFill>
                          <a:effectLst/>
                          <a:latin typeface="Arial" panose="020B0604020202020204" pitchFamily="34" charset="0"/>
                          <a:ea typeface="맑은 고딕" panose="020B0503020000020004" pitchFamily="50" charset="-127"/>
                        </a:rPr>
                        <a:t>24,108</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3321964035"/>
                  </a:ext>
                </a:extLst>
              </a:tr>
            </a:tbl>
          </a:graphicData>
        </a:graphic>
      </p:graphicFrame>
      <p:graphicFrame>
        <p:nvGraphicFramePr>
          <p:cNvPr id="25" name="표 24">
            <a:extLst>
              <a:ext uri="{FF2B5EF4-FFF2-40B4-BE49-F238E27FC236}">
                <a16:creationId xmlns:a16="http://schemas.microsoft.com/office/drawing/2014/main" id="{45975ADB-1B82-41DA-9EC3-14785E8E18C0}"/>
              </a:ext>
            </a:extLst>
          </p:cNvPr>
          <p:cNvGraphicFramePr>
            <a:graphicFrameLocks noGrp="1"/>
          </p:cNvGraphicFramePr>
          <p:nvPr/>
        </p:nvGraphicFramePr>
        <p:xfrm>
          <a:off x="2081747" y="4824017"/>
          <a:ext cx="2819400" cy="304800"/>
        </p:xfrm>
        <a:graphic>
          <a:graphicData uri="http://schemas.openxmlformats.org/drawingml/2006/table">
            <a:tbl>
              <a:tblPr/>
              <a:tblGrid>
                <a:gridCol w="1712396">
                  <a:extLst>
                    <a:ext uri="{9D8B030D-6E8A-4147-A177-3AD203B41FA5}">
                      <a16:colId xmlns:a16="http://schemas.microsoft.com/office/drawing/2014/main" val="191715138"/>
                    </a:ext>
                  </a:extLst>
                </a:gridCol>
                <a:gridCol w="1107004">
                  <a:extLst>
                    <a:ext uri="{9D8B030D-6E8A-4147-A177-3AD203B41FA5}">
                      <a16:colId xmlns:a16="http://schemas.microsoft.com/office/drawing/2014/main" val="852867943"/>
                    </a:ext>
                  </a:extLst>
                </a:gridCol>
              </a:tblGrid>
              <a:tr h="152400">
                <a:tc>
                  <a:txBody>
                    <a:bodyPr/>
                    <a:lstStyle/>
                    <a:p>
                      <a:pPr algn="l" fontAlgn="ctr"/>
                      <a:r>
                        <a:rPr lang="en-US" sz="800" b="1" i="0" u="none" strike="noStrike">
                          <a:solidFill>
                            <a:srgbClr val="FFFFFF"/>
                          </a:solidFill>
                          <a:effectLst/>
                          <a:latin typeface="Arial" panose="020B0604020202020204" pitchFamily="34" charset="0"/>
                          <a:ea typeface="맑은 고딕" panose="020B0503020000020004" pitchFamily="50" charset="-127"/>
                        </a:rPr>
                        <a:t>WACC</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14.00%</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extLst>
                  <a:ext uri="{0D108BD9-81ED-4DB2-BD59-A6C34878D82A}">
                    <a16:rowId xmlns:a16="http://schemas.microsoft.com/office/drawing/2014/main" val="819811156"/>
                  </a:ext>
                </a:extLst>
              </a:tr>
              <a:tr h="152400">
                <a:tc>
                  <a:txBody>
                    <a:bodyPr/>
                    <a:lstStyle/>
                    <a:p>
                      <a:pPr algn="l" fontAlgn="ctr"/>
                      <a:r>
                        <a:rPr lang="en-US" sz="800" b="1" i="0" u="none" strike="noStrike">
                          <a:solidFill>
                            <a:srgbClr val="FFFFFF"/>
                          </a:solidFill>
                          <a:effectLst/>
                          <a:latin typeface="Arial" panose="020B0604020202020204" pitchFamily="34" charset="0"/>
                          <a:ea typeface="맑은 고딕" panose="020B0503020000020004" pitchFamily="50" charset="-127"/>
                        </a:rPr>
                        <a:t>Terminal Growth Rate(g)</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1.00%</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extLst>
                  <a:ext uri="{0D108BD9-81ED-4DB2-BD59-A6C34878D82A}">
                    <a16:rowId xmlns:a16="http://schemas.microsoft.com/office/drawing/2014/main" val="2351112469"/>
                  </a:ext>
                </a:extLst>
              </a:tr>
            </a:tbl>
          </a:graphicData>
        </a:graphic>
      </p:graphicFrame>
      <p:graphicFrame>
        <p:nvGraphicFramePr>
          <p:cNvPr id="10" name="표 9">
            <a:extLst>
              <a:ext uri="{FF2B5EF4-FFF2-40B4-BE49-F238E27FC236}">
                <a16:creationId xmlns:a16="http://schemas.microsoft.com/office/drawing/2014/main" id="{2620D7F4-DB50-4484-BD79-C3758565E08C}"/>
              </a:ext>
            </a:extLst>
          </p:cNvPr>
          <p:cNvGraphicFramePr>
            <a:graphicFrameLocks noGrp="1"/>
          </p:cNvGraphicFramePr>
          <p:nvPr>
            <p:extLst>
              <p:ext uri="{D42A27DB-BD31-4B8C-83A1-F6EECF244321}">
                <p14:modId xmlns:p14="http://schemas.microsoft.com/office/powerpoint/2010/main" val="1361197181"/>
              </p:ext>
            </p:extLst>
          </p:nvPr>
        </p:nvGraphicFramePr>
        <p:xfrm>
          <a:off x="5004853" y="4824017"/>
          <a:ext cx="4433132" cy="1267456"/>
        </p:xfrm>
        <a:graphic>
          <a:graphicData uri="http://schemas.openxmlformats.org/drawingml/2006/table">
            <a:tbl>
              <a:tblPr/>
              <a:tblGrid>
                <a:gridCol w="259297">
                  <a:extLst>
                    <a:ext uri="{9D8B030D-6E8A-4147-A177-3AD203B41FA5}">
                      <a16:colId xmlns:a16="http://schemas.microsoft.com/office/drawing/2014/main" val="1202451005"/>
                    </a:ext>
                  </a:extLst>
                </a:gridCol>
                <a:gridCol w="457200">
                  <a:extLst>
                    <a:ext uri="{9D8B030D-6E8A-4147-A177-3AD203B41FA5}">
                      <a16:colId xmlns:a16="http://schemas.microsoft.com/office/drawing/2014/main" val="3716082642"/>
                    </a:ext>
                  </a:extLst>
                </a:gridCol>
                <a:gridCol w="672207">
                  <a:extLst>
                    <a:ext uri="{9D8B030D-6E8A-4147-A177-3AD203B41FA5}">
                      <a16:colId xmlns:a16="http://schemas.microsoft.com/office/drawing/2014/main" val="3365412468"/>
                    </a:ext>
                  </a:extLst>
                </a:gridCol>
                <a:gridCol w="761107">
                  <a:extLst>
                    <a:ext uri="{9D8B030D-6E8A-4147-A177-3AD203B41FA5}">
                      <a16:colId xmlns:a16="http://schemas.microsoft.com/office/drawing/2014/main" val="4070334934"/>
                    </a:ext>
                  </a:extLst>
                </a:gridCol>
                <a:gridCol w="761107">
                  <a:extLst>
                    <a:ext uri="{9D8B030D-6E8A-4147-A177-3AD203B41FA5}">
                      <a16:colId xmlns:a16="http://schemas.microsoft.com/office/drawing/2014/main" val="1614516336"/>
                    </a:ext>
                  </a:extLst>
                </a:gridCol>
                <a:gridCol w="761107">
                  <a:extLst>
                    <a:ext uri="{9D8B030D-6E8A-4147-A177-3AD203B41FA5}">
                      <a16:colId xmlns:a16="http://schemas.microsoft.com/office/drawing/2014/main" val="422513071"/>
                    </a:ext>
                  </a:extLst>
                </a:gridCol>
                <a:gridCol w="761107">
                  <a:extLst>
                    <a:ext uri="{9D8B030D-6E8A-4147-A177-3AD203B41FA5}">
                      <a16:colId xmlns:a16="http://schemas.microsoft.com/office/drawing/2014/main" val="97389853"/>
                    </a:ext>
                  </a:extLst>
                </a:gridCol>
              </a:tblGrid>
              <a:tr h="158432">
                <a:tc gridSpan="2">
                  <a:txBody>
                    <a:bodyPr/>
                    <a:lstStyle/>
                    <a:p>
                      <a:pPr algn="l" rtl="0" fontAlgn="ctr"/>
                      <a:r>
                        <a:rPr lang="en-US" sz="800" b="1" i="0" u="none" strike="noStrike">
                          <a:solidFill>
                            <a:srgbClr val="FFFFFF"/>
                          </a:solidFill>
                          <a:effectLst/>
                          <a:latin typeface="Arial" panose="020B0604020202020204" pitchFamily="34" charset="0"/>
                          <a:ea typeface="맑은 고딕" panose="020B0503020000020004" pitchFamily="50" charset="-127"/>
                        </a:rPr>
                        <a:t>Equity Value</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12700" cap="flat" cmpd="sng" algn="ctr">
                      <a:solidFill>
                        <a:srgbClr val="00338D"/>
                      </a:solidFill>
                      <a:prstDash val="solid"/>
                      <a:round/>
                      <a:headEnd type="none" w="med" len="med"/>
                      <a:tailEnd type="none" w="med" len="med"/>
                    </a:lnB>
                    <a:solidFill>
                      <a:srgbClr val="00338D"/>
                    </a:solidFill>
                  </a:tcPr>
                </a:tc>
                <a:tc hMerge="1">
                  <a:txBody>
                    <a:bodyPr/>
                    <a:lstStyle/>
                    <a:p>
                      <a:pPr latinLnBrk="1"/>
                      <a:endParaRPr lang="ko-KR" altLang="en-US"/>
                    </a:p>
                  </a:txBody>
                  <a:tcPr/>
                </a:tc>
                <a:tc>
                  <a:txBody>
                    <a:bodyPr/>
                    <a:lstStyle/>
                    <a:p>
                      <a:pPr algn="l" rtl="0" fontAlgn="ctr"/>
                      <a:r>
                        <a:rPr lang="ko-KR" altLang="en-US" sz="800" b="1" i="0" u="none" strike="noStrike">
                          <a:solidFill>
                            <a:srgbClr val="FFFFFF"/>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12700" cap="flat" cmpd="sng" algn="ctr">
                      <a:solidFill>
                        <a:srgbClr val="00338D"/>
                      </a:solidFill>
                      <a:prstDash val="solid"/>
                      <a:round/>
                      <a:headEnd type="none" w="med" len="med"/>
                      <a:tailEnd type="none" w="med" len="med"/>
                    </a:lnB>
                    <a:solidFill>
                      <a:srgbClr val="00338D"/>
                    </a:solidFill>
                  </a:tcPr>
                </a:tc>
                <a:tc>
                  <a:txBody>
                    <a:bodyPr/>
                    <a:lstStyle/>
                    <a:p>
                      <a:pPr algn="l" rtl="0" fontAlgn="ctr"/>
                      <a:r>
                        <a:rPr lang="ko-KR" altLang="en-US" sz="800" b="1" i="0" u="none" strike="noStrike">
                          <a:solidFill>
                            <a:srgbClr val="FFFFFF"/>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12700" cap="flat" cmpd="sng" algn="ctr">
                      <a:solidFill>
                        <a:srgbClr val="00338D"/>
                      </a:solidFill>
                      <a:prstDash val="solid"/>
                      <a:round/>
                      <a:headEnd type="none" w="med" len="med"/>
                      <a:tailEnd type="none" w="med" len="med"/>
                    </a:lnB>
                    <a:solidFill>
                      <a:srgbClr val="00338D"/>
                    </a:solidFill>
                  </a:tcPr>
                </a:tc>
                <a:tc>
                  <a:txBody>
                    <a:bodyPr/>
                    <a:lstStyle/>
                    <a:p>
                      <a:pPr algn="l" rtl="0" fontAlgn="ctr"/>
                      <a:r>
                        <a:rPr lang="ko-KR" altLang="en-US" sz="800" b="1" i="0" u="none" strike="noStrike">
                          <a:solidFill>
                            <a:srgbClr val="FFFFFF"/>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12700" cap="flat" cmpd="sng" algn="ctr">
                      <a:solidFill>
                        <a:srgbClr val="00338D"/>
                      </a:solidFill>
                      <a:prstDash val="solid"/>
                      <a:round/>
                      <a:headEnd type="none" w="med" len="med"/>
                      <a:tailEnd type="none" w="med" len="med"/>
                    </a:lnB>
                    <a:solidFill>
                      <a:srgbClr val="00338D"/>
                    </a:solidFill>
                  </a:tcPr>
                </a:tc>
                <a:tc>
                  <a:txBody>
                    <a:bodyPr/>
                    <a:lstStyle/>
                    <a:p>
                      <a:pPr algn="l" rtl="0" fontAlgn="ctr"/>
                      <a:r>
                        <a:rPr lang="ko-KR" altLang="en-US" sz="800" b="1" i="0" u="none" strike="noStrike">
                          <a:solidFill>
                            <a:srgbClr val="FFFFFF"/>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12700" cap="flat" cmpd="sng" algn="ctr">
                      <a:solidFill>
                        <a:srgbClr val="00338D"/>
                      </a:solidFill>
                      <a:prstDash val="solid"/>
                      <a:round/>
                      <a:headEnd type="none" w="med" len="med"/>
                      <a:tailEnd type="none" w="med" len="med"/>
                    </a:lnB>
                    <a:solidFill>
                      <a:srgbClr val="00338D"/>
                    </a:solidFill>
                  </a:tcPr>
                </a:tc>
                <a:tc>
                  <a:txBody>
                    <a:bodyPr/>
                    <a:lstStyle/>
                    <a:p>
                      <a:pPr algn="l" rtl="0" fontAlgn="ctr"/>
                      <a:r>
                        <a:rPr lang="ko-KR" altLang="en-US" sz="800" b="1" i="0" u="none" strike="noStrike">
                          <a:solidFill>
                            <a:srgbClr val="FFFFFF"/>
                          </a:solidFill>
                          <a:effectLst/>
                          <a:latin typeface="Arial" panose="020B0604020202020204" pitchFamily="34" charset="0"/>
                          <a:ea typeface="맑은 고딕" panose="020B0503020000020004" pitchFamily="50" charset="-127"/>
                        </a:rPr>
                        <a:t>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12700" cap="flat" cmpd="sng" algn="ctr">
                      <a:solidFill>
                        <a:srgbClr val="00338D"/>
                      </a:solidFill>
                      <a:prstDash val="solid"/>
                      <a:round/>
                      <a:headEnd type="none" w="med" len="med"/>
                      <a:tailEnd type="none" w="med" len="med"/>
                    </a:lnB>
                    <a:solidFill>
                      <a:srgbClr val="00338D"/>
                    </a:solidFill>
                  </a:tcPr>
                </a:tc>
                <a:extLst>
                  <a:ext uri="{0D108BD9-81ED-4DB2-BD59-A6C34878D82A}">
                    <a16:rowId xmlns:a16="http://schemas.microsoft.com/office/drawing/2014/main" val="1251931472"/>
                  </a:ext>
                </a:extLst>
              </a:tr>
              <a:tr h="158432">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a:noFill/>
                    </a:lnR>
                    <a:lnT w="12700" cap="flat" cmpd="sng" algn="ctr">
                      <a:solidFill>
                        <a:srgbClr val="00338D"/>
                      </a:solidFill>
                      <a:prstDash val="solid"/>
                      <a:round/>
                      <a:headEnd type="none" w="med" len="med"/>
                      <a:tailEnd type="none" w="med" len="med"/>
                    </a:lnT>
                    <a:lnB>
                      <a:noFill/>
                    </a:lnB>
                  </a:tcPr>
                </a:tc>
                <a:tc>
                  <a:txBody>
                    <a:bodyPr/>
                    <a:lstStyle/>
                    <a:p>
                      <a:pPr algn="l" rtl="0"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w="6350" cap="flat" cmpd="sng" algn="ctr">
                      <a:solidFill>
                        <a:srgbClr val="00338D"/>
                      </a:solidFill>
                      <a:prstDash val="solid"/>
                      <a:round/>
                      <a:headEnd type="none" w="med" len="med"/>
                      <a:tailEnd type="none" w="med" len="med"/>
                    </a:lnR>
                    <a:lnT w="12700" cap="flat" cmpd="sng" algn="ctr">
                      <a:solidFill>
                        <a:srgbClr val="00338D"/>
                      </a:solidFill>
                      <a:prstDash val="solid"/>
                      <a:round/>
                      <a:headEnd type="none" w="med" len="med"/>
                      <a:tailEnd type="none" w="med" len="med"/>
                    </a:lnT>
                    <a:lnB>
                      <a:noFill/>
                    </a:lnB>
                  </a:tcPr>
                </a:tc>
                <a:tc gridSpan="5">
                  <a:txBody>
                    <a:bodyPr/>
                    <a:lstStyle/>
                    <a:p>
                      <a:pPr algn="ctr" rtl="0" fontAlgn="ctr"/>
                      <a:r>
                        <a:rPr lang="en-US" sz="800" b="1" i="0" u="none" strike="noStrike">
                          <a:solidFill>
                            <a:srgbClr val="000000"/>
                          </a:solidFill>
                          <a:effectLst/>
                          <a:latin typeface="Arial" panose="020B0604020202020204" pitchFamily="34" charset="0"/>
                          <a:ea typeface="맑은 고딕" panose="020B0503020000020004" pitchFamily="50" charset="-127"/>
                        </a:rPr>
                        <a:t>Terminal Growth Rate</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1270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2799413692"/>
                  </a:ext>
                </a:extLst>
              </a:tr>
              <a:tr h="158432">
                <a:tc rowSpan="6">
                  <a:txBody>
                    <a:bodyPr/>
                    <a:lstStyle/>
                    <a:p>
                      <a:pPr algn="ctr" rtl="0" fontAlgn="ctr"/>
                      <a:r>
                        <a:rPr lang="en-US" sz="800" b="1" i="0" u="none" strike="noStrike">
                          <a:solidFill>
                            <a:srgbClr val="000000"/>
                          </a:solidFill>
                          <a:effectLst/>
                          <a:latin typeface="Arial" panose="020B0604020202020204" pitchFamily="34" charset="0"/>
                          <a:ea typeface="맑은 고딕" panose="020B0503020000020004" pitchFamily="50" charset="-127"/>
                        </a:rPr>
                        <a:t>WACC</a:t>
                      </a:r>
                    </a:p>
                  </a:txBody>
                  <a:tcPr marL="36000" marR="36000" marT="0" marB="0" vert="vert27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ctr" fontAlgn="ctr"/>
                      <a:endParaRPr lang="en-US" altLang="ko-KR" sz="800" b="0" i="1"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ctr" rtl="0" fontAlgn="ctr"/>
                      <a:r>
                        <a:rPr lang="en-US" altLang="ko-KR" sz="800" b="0" i="1" u="none" strike="noStrike">
                          <a:solidFill>
                            <a:srgbClr val="000000"/>
                          </a:solidFill>
                          <a:effectLst/>
                          <a:latin typeface="Arial" panose="020B0604020202020204" pitchFamily="34" charset="0"/>
                          <a:ea typeface="맑은 고딕" panose="020B0503020000020004" pitchFamily="50" charset="-127"/>
                        </a:rPr>
                        <a:t>0.00%</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en-US" altLang="ko-KR" sz="800" b="0" i="1" u="none" strike="noStrike">
                          <a:solidFill>
                            <a:srgbClr val="000000"/>
                          </a:solidFill>
                          <a:effectLst/>
                          <a:latin typeface="Arial" panose="020B0604020202020204" pitchFamily="34" charset="0"/>
                          <a:ea typeface="맑은 고딕" panose="020B0503020000020004" pitchFamily="50" charset="-127"/>
                        </a:rPr>
                        <a:t>0.50%</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en-US" altLang="ko-KR" sz="800" b="1" i="1" u="none" strike="noStrike">
                          <a:solidFill>
                            <a:srgbClr val="000000"/>
                          </a:solidFill>
                          <a:effectLst/>
                          <a:latin typeface="Arial" panose="020B0604020202020204" pitchFamily="34" charset="0"/>
                          <a:ea typeface="맑은 고딕" panose="020B0503020000020004" pitchFamily="50" charset="-127"/>
                        </a:rPr>
                        <a:t>1.00%</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en-US" altLang="ko-KR" sz="800" b="0" i="1" u="none" strike="noStrike">
                          <a:solidFill>
                            <a:srgbClr val="000000"/>
                          </a:solidFill>
                          <a:effectLst/>
                          <a:latin typeface="Arial" panose="020B0604020202020204" pitchFamily="34" charset="0"/>
                          <a:ea typeface="맑은 고딕" panose="020B0503020000020004" pitchFamily="50" charset="-127"/>
                        </a:rPr>
                        <a:t>1.50%</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en-US" altLang="ko-KR" sz="800" b="0" i="1" u="none" strike="noStrike">
                          <a:solidFill>
                            <a:srgbClr val="000000"/>
                          </a:solidFill>
                          <a:effectLst/>
                          <a:latin typeface="Arial" panose="020B0604020202020204" pitchFamily="34" charset="0"/>
                          <a:ea typeface="맑은 고딕" panose="020B0503020000020004" pitchFamily="50" charset="-127"/>
                        </a:rPr>
                        <a:t>2.00%</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3456811678"/>
                  </a:ext>
                </a:extLst>
              </a:tr>
              <a:tr h="158432">
                <a:tc vMerge="1">
                  <a:txBody>
                    <a:bodyPr/>
                    <a:lstStyle/>
                    <a:p>
                      <a:pPr latinLnBrk="1"/>
                      <a:endParaRPr lang="ko-KR" altLang="en-US"/>
                    </a:p>
                  </a:txBody>
                  <a:tcPr/>
                </a:tc>
                <a:tc>
                  <a:txBody>
                    <a:bodyPr/>
                    <a:lstStyle/>
                    <a:p>
                      <a:pPr algn="ctr" rtl="0" fontAlgn="ctr"/>
                      <a:r>
                        <a:rPr lang="en-US" altLang="ko-KR" sz="800" b="0" i="1" u="none" strike="noStrike" dirty="0">
                          <a:solidFill>
                            <a:srgbClr val="000000"/>
                          </a:solidFill>
                          <a:effectLst/>
                          <a:latin typeface="Arial" panose="020B0604020202020204" pitchFamily="34" charset="0"/>
                          <a:ea typeface="맑은 고딕" panose="020B0503020000020004" pitchFamily="50" charset="-127"/>
                        </a:rPr>
                        <a:t>13.00%</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solidFill>
                      <a:srgbClr val="FFFFFF"/>
                    </a:solidFill>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24,994</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25,690</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26,444</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27,264</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28,158</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extLst>
                  <a:ext uri="{0D108BD9-81ED-4DB2-BD59-A6C34878D82A}">
                    <a16:rowId xmlns:a16="http://schemas.microsoft.com/office/drawing/2014/main" val="4211518674"/>
                  </a:ext>
                </a:extLst>
              </a:tr>
              <a:tr h="158432">
                <a:tc vMerge="1">
                  <a:txBody>
                    <a:bodyPr/>
                    <a:lstStyle/>
                    <a:p>
                      <a:pPr latinLnBrk="1"/>
                      <a:endParaRPr lang="ko-KR" altLang="en-US"/>
                    </a:p>
                  </a:txBody>
                  <a:tcPr/>
                </a:tc>
                <a:tc>
                  <a:txBody>
                    <a:bodyPr/>
                    <a:lstStyle/>
                    <a:p>
                      <a:pPr algn="ctr" rtl="0" fontAlgn="ctr"/>
                      <a:r>
                        <a:rPr lang="en-US" altLang="ko-KR" sz="800" b="0" i="1" u="none" strike="noStrike" dirty="0">
                          <a:solidFill>
                            <a:srgbClr val="000000"/>
                          </a:solidFill>
                          <a:effectLst/>
                          <a:latin typeface="Arial" panose="020B0604020202020204" pitchFamily="34" charset="0"/>
                          <a:ea typeface="맑은 고딕" panose="020B0503020000020004" pitchFamily="50" charset="-127"/>
                        </a:rPr>
                        <a:t>13.50%</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solidFill>
                      <a:srgbClr val="FFFFFF"/>
                    </a:solidFill>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23,913</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24,547</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25,230</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25,971</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E5EAF3"/>
                    </a:solidFill>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26,776</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3537738194"/>
                  </a:ext>
                </a:extLst>
              </a:tr>
              <a:tr h="158432">
                <a:tc vMerge="1">
                  <a:txBody>
                    <a:bodyPr/>
                    <a:lstStyle/>
                    <a:p>
                      <a:pPr latinLnBrk="1"/>
                      <a:endParaRPr lang="ko-KR" altLang="en-US"/>
                    </a:p>
                  </a:txBody>
                  <a:tcPr/>
                </a:tc>
                <a:tc>
                  <a:txBody>
                    <a:bodyPr/>
                    <a:lstStyle/>
                    <a:p>
                      <a:pPr algn="ctr" rtl="0" fontAlgn="ctr"/>
                      <a:r>
                        <a:rPr lang="en-US" altLang="ko-KR" sz="800" b="1" i="1" u="none" strike="noStrike" dirty="0">
                          <a:solidFill>
                            <a:srgbClr val="000000"/>
                          </a:solidFill>
                          <a:effectLst/>
                          <a:latin typeface="Arial" panose="020B0604020202020204" pitchFamily="34" charset="0"/>
                          <a:ea typeface="맑은 고딕" panose="020B0503020000020004" pitchFamily="50" charset="-127"/>
                        </a:rPr>
                        <a:t>14.00%</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solidFill>
                      <a:srgbClr val="FFFFFF"/>
                    </a:solidFill>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22,908</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23,486</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24,108</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E5EAF3"/>
                    </a:solidFill>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24,780</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25,508</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4013368662"/>
                  </a:ext>
                </a:extLst>
              </a:tr>
              <a:tr h="158432">
                <a:tc vMerge="1">
                  <a:txBody>
                    <a:bodyPr/>
                    <a:lstStyle/>
                    <a:p>
                      <a:pPr latinLnBrk="1"/>
                      <a:endParaRPr lang="ko-KR" altLang="en-US"/>
                    </a:p>
                  </a:txBody>
                  <a:tcPr/>
                </a:tc>
                <a:tc>
                  <a:txBody>
                    <a:bodyPr/>
                    <a:lstStyle/>
                    <a:p>
                      <a:pPr algn="ctr" rtl="0" fontAlgn="ctr"/>
                      <a:r>
                        <a:rPr lang="en-US" altLang="ko-KR" sz="800" b="0" i="1" u="none" strike="noStrike" dirty="0">
                          <a:solidFill>
                            <a:srgbClr val="000000"/>
                          </a:solidFill>
                          <a:effectLst/>
                          <a:latin typeface="Arial" panose="020B0604020202020204" pitchFamily="34" charset="0"/>
                          <a:ea typeface="맑은 고딕" panose="020B0503020000020004" pitchFamily="50" charset="-127"/>
                        </a:rPr>
                        <a:t>14.50%</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solidFill>
                      <a:srgbClr val="FFFFFF"/>
                    </a:solidFill>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21,971</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rtl="0"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22,500</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E5EAF3"/>
                    </a:solidFill>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23,067</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23,679</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24,339</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4195361473"/>
                  </a:ext>
                </a:extLst>
              </a:tr>
              <a:tr h="158432">
                <a:tc vMerge="1">
                  <a:txBody>
                    <a:bodyPr/>
                    <a:lstStyle/>
                    <a:p>
                      <a:pPr latinLnBrk="1"/>
                      <a:endParaRPr lang="ko-KR" altLang="en-US"/>
                    </a:p>
                  </a:txBody>
                  <a:tcPr/>
                </a:tc>
                <a:tc>
                  <a:txBody>
                    <a:bodyPr/>
                    <a:lstStyle/>
                    <a:p>
                      <a:pPr algn="ctr" rtl="0" fontAlgn="ctr"/>
                      <a:r>
                        <a:rPr lang="en-US" altLang="ko-KR" sz="800" b="0" i="1" u="none" strike="noStrike" dirty="0">
                          <a:solidFill>
                            <a:srgbClr val="000000"/>
                          </a:solidFill>
                          <a:effectLst/>
                          <a:latin typeface="Arial" panose="020B0604020202020204" pitchFamily="34" charset="0"/>
                          <a:ea typeface="맑은 고딕" panose="020B0503020000020004" pitchFamily="50" charset="-127"/>
                        </a:rPr>
                        <a:t>15.00%</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solidFill>
                      <a:srgbClr val="FFFFFF"/>
                    </a:solidFill>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21,095</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21,580</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22,099</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22,657</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rPr>
                        <a:t>23,258</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3667171301"/>
                  </a:ext>
                </a:extLst>
              </a:tr>
            </a:tbl>
          </a:graphicData>
        </a:graphic>
      </p:graphicFrame>
    </p:spTree>
    <p:extLst>
      <p:ext uri="{BB962C8B-B14F-4D97-AF65-F5344CB8AC3E}">
        <p14:creationId xmlns:p14="http://schemas.microsoft.com/office/powerpoint/2010/main" val="38778390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Group 3">
            <a:extLst>
              <a:ext uri="{FF2B5EF4-FFF2-40B4-BE49-F238E27FC236}">
                <a16:creationId xmlns:a16="http://schemas.microsoft.com/office/drawing/2014/main" id="{1467BF33-DF8B-4824-9975-24B655697CEA}"/>
              </a:ext>
            </a:extLst>
          </p:cNvPr>
          <p:cNvGraphicFramePr>
            <a:graphicFrameLocks noGrp="1"/>
          </p:cNvGraphicFramePr>
          <p:nvPr/>
        </p:nvGraphicFramePr>
        <p:xfrm>
          <a:off x="468001" y="1191601"/>
          <a:ext cx="9038334" cy="5042572"/>
        </p:xfrm>
        <a:graphic>
          <a:graphicData uri="http://schemas.openxmlformats.org/drawingml/2006/table">
            <a:tbl>
              <a:tblPr/>
              <a:tblGrid>
                <a:gridCol w="1557064">
                  <a:extLst>
                    <a:ext uri="{9D8B030D-6E8A-4147-A177-3AD203B41FA5}">
                      <a16:colId xmlns:a16="http://schemas.microsoft.com/office/drawing/2014/main" val="20000"/>
                    </a:ext>
                  </a:extLst>
                </a:gridCol>
                <a:gridCol w="7481270">
                  <a:extLst>
                    <a:ext uri="{9D8B030D-6E8A-4147-A177-3AD203B41FA5}">
                      <a16:colId xmlns:a16="http://schemas.microsoft.com/office/drawing/2014/main" val="20001"/>
                    </a:ext>
                  </a:extLst>
                </a:gridCol>
              </a:tblGrid>
              <a:tr h="258886">
                <a:tc>
                  <a:txBody>
                    <a:bodyPr/>
                    <a:lstStyle/>
                    <a:p>
                      <a:pPr marL="0" marR="0" lvl="0" indent="0" algn="l" defTabSz="762000" rtl="0" eaLnBrk="1" fontAlgn="base" latinLnBrk="0" hangingPunct="1">
                        <a:lnSpc>
                          <a:spcPct val="100000"/>
                        </a:lnSpc>
                        <a:spcBef>
                          <a:spcPts val="600"/>
                        </a:spcBef>
                        <a:spcAft>
                          <a:spcPct val="0"/>
                        </a:spcAft>
                        <a:buClrTx/>
                        <a:buSzTx/>
                        <a:buFontTx/>
                        <a:buNone/>
                        <a:tabLst/>
                      </a:pPr>
                      <a:r>
                        <a:rPr lang="en-US" altLang="ko-KR" sz="1000" b="1" i="0" u="none" strike="noStrike" kern="1200">
                          <a:solidFill>
                            <a:schemeClr val="bg1"/>
                          </a:solidFill>
                          <a:effectLst/>
                          <a:latin typeface="Arial" panose="020B0604020202020204" pitchFamily="34" charset="0"/>
                          <a:ea typeface="+mn-ea"/>
                          <a:cs typeface="Arial" panose="020B0604020202020204" pitchFamily="34" charset="0"/>
                        </a:rPr>
                        <a:t>Topic</a:t>
                      </a:r>
                      <a:endParaRPr kumimoji="0" lang="en-US" altLang="ko-KR" sz="1000" b="1" i="0" u="none" strike="noStrike" kern="1200" cap="none" spc="0" normalizeH="0" baseline="0">
                        <a:ln>
                          <a:noFill/>
                        </a:ln>
                        <a:solidFill>
                          <a:schemeClr val="bg1"/>
                        </a:solidFill>
                        <a:effectLst/>
                        <a:uLnTx/>
                        <a:uFillTx/>
                        <a:latin typeface="Arial" panose="020B0604020202020204" pitchFamily="34" charset="0"/>
                        <a:ea typeface="+mj-ea"/>
                        <a:cs typeface="Arial" panose="020B0604020202020204" pitchFamily="34" charset="0"/>
                      </a:endParaRP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00338D"/>
                    </a:solidFill>
                  </a:tcPr>
                </a:tc>
                <a:tc>
                  <a:txBody>
                    <a:bodyPr/>
                    <a:lstStyle/>
                    <a:p>
                      <a:pPr marL="0" marR="0" lvl="4" indent="0" algn="l" defTabSz="914400" rtl="0" eaLnBrk="1" fontAlgn="auto" latinLnBrk="0" hangingPunct="1">
                        <a:lnSpc>
                          <a:spcPct val="100000"/>
                        </a:lnSpc>
                        <a:spcBef>
                          <a:spcPts val="600"/>
                        </a:spcBef>
                        <a:spcAft>
                          <a:spcPts val="0"/>
                        </a:spcAft>
                        <a:buClr>
                          <a:srgbClr val="97989A"/>
                        </a:buClr>
                        <a:buSzTx/>
                        <a:buFont typeface="Arial" pitchFamily="34" charset="0"/>
                        <a:buNone/>
                        <a:tabLst/>
                        <a:defRPr/>
                      </a:pPr>
                      <a:r>
                        <a:rPr kumimoji="0" lang="en-US" altLang="ko-KR" sz="1000" b="1" i="0" u="none" strike="noStrike" kern="1200" cap="none" spc="0" normalizeH="0" baseline="0">
                          <a:ln>
                            <a:noFill/>
                          </a:ln>
                          <a:solidFill>
                            <a:schemeClr val="bg1"/>
                          </a:solidFill>
                          <a:effectLst/>
                          <a:uLnTx/>
                          <a:uFillTx/>
                          <a:latin typeface="Arial" panose="020B0604020202020204" pitchFamily="34" charset="0"/>
                          <a:ea typeface="+mj-ea"/>
                          <a:cs typeface="Arial" panose="020B0604020202020204" pitchFamily="34" charset="0"/>
                        </a:rPr>
                        <a:t>Details</a:t>
                      </a: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00338D"/>
                    </a:solidFill>
                  </a:tcPr>
                </a:tc>
                <a:extLst>
                  <a:ext uri="{0D108BD9-81ED-4DB2-BD59-A6C34878D82A}">
                    <a16:rowId xmlns:a16="http://schemas.microsoft.com/office/drawing/2014/main" val="10000"/>
                  </a:ext>
                </a:extLst>
              </a:tr>
              <a:tr h="4514086">
                <a:tc>
                  <a:txBody>
                    <a:bodyPr/>
                    <a:lstStyle/>
                    <a:p>
                      <a:pPr marL="0" marR="0" lvl="0" indent="0" algn="l" defTabSz="762000" rtl="0" eaLnBrk="1" fontAlgn="base" latinLnBrk="0" hangingPunct="1">
                        <a:lnSpc>
                          <a:spcPct val="100000"/>
                        </a:lnSpc>
                        <a:spcBef>
                          <a:spcPts val="600"/>
                        </a:spcBef>
                        <a:spcAft>
                          <a:spcPct val="0"/>
                        </a:spcAft>
                        <a:buClrTx/>
                        <a:buSzTx/>
                        <a:buFontTx/>
                        <a:buNone/>
                        <a:tabLst/>
                        <a:defRPr/>
                      </a:pPr>
                      <a:r>
                        <a:rPr kumimoji="0" lang="en-US" altLang="ko-KR" sz="1000" b="1" i="0" u="none" strike="noStrike" kern="1200" cap="none" spc="0" normalizeH="0" baseline="0">
                          <a:ln>
                            <a:noFill/>
                          </a:ln>
                          <a:solidFill>
                            <a:schemeClr val="tx1"/>
                          </a:solidFill>
                          <a:effectLst/>
                          <a:uLnTx/>
                          <a:uFillTx/>
                          <a:latin typeface="Arial" panose="020B0604020202020204" pitchFamily="34" charset="0"/>
                          <a:ea typeface="+mn-ea"/>
                          <a:cs typeface="Arial" panose="020B0604020202020204" pitchFamily="34" charset="0"/>
                        </a:rPr>
                        <a:t>Weighted Average Cost of Capital</a:t>
                      </a: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171450" marR="0" lvl="0" indent="-17145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Char char="§"/>
                        <a:tabLst/>
                        <a:defRPr/>
                      </a:pPr>
                      <a:r>
                        <a:rPr kumimoji="0" lang="en-US" altLang="ko-KR" sz="900" b="1" i="0" u="sng"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Beta </a:t>
                      </a:r>
                    </a:p>
                    <a:p>
                      <a:pPr marL="171450" marR="0" lvl="0" indent="-17145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Char char="§"/>
                        <a:tabLst/>
                        <a:defRPr/>
                      </a:pPr>
                      <a:endParaRPr kumimoji="0" lang="en-US" altLang="ko-KR" sz="900" b="1" i="0" u="sng"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171450" marR="0" lvl="0" indent="-17145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Char char="§"/>
                        <a:tabLst/>
                        <a:defRPr/>
                      </a:pPr>
                      <a:endParaRPr kumimoji="0" lang="en-US" altLang="ko-KR" sz="900" b="1" i="0" u="sng"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171450" marR="0" lvl="0" indent="-17145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Char char="§"/>
                        <a:tabLst/>
                        <a:defRPr/>
                      </a:pPr>
                      <a:endParaRPr kumimoji="0" lang="en-US" altLang="ko-KR" sz="900" b="1" i="0" u="sng"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171450" marR="0" lvl="0" indent="-17145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Char char="§"/>
                        <a:tabLst/>
                        <a:defRPr/>
                      </a:pPr>
                      <a:endParaRPr kumimoji="0" lang="en-US" altLang="ko-KR" sz="900" b="1" i="0" u="sng"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171450" marR="0" lvl="0" indent="-17145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Char char="§"/>
                        <a:tabLst/>
                        <a:defRPr/>
                      </a:pPr>
                      <a:endParaRPr kumimoji="0" lang="en-US" altLang="ko-KR" sz="900" b="1" i="0" u="sng"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171450" marR="0" lvl="0" indent="-17145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Char char="§"/>
                        <a:tabLst/>
                        <a:defRPr/>
                      </a:pPr>
                      <a:endParaRPr kumimoji="0" lang="en-US" altLang="ko-KR" sz="900" b="1" i="0" u="sng"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171450" marR="0" lvl="0" indent="-17145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Char char="§"/>
                        <a:tabLst/>
                        <a:defRPr/>
                      </a:pPr>
                      <a:endParaRPr kumimoji="0" lang="en-US" altLang="ko-KR" sz="900" b="1" i="0" u="sng"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171450" marR="0" lvl="0" indent="-17145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Char char="§"/>
                        <a:tabLst/>
                        <a:defRPr/>
                      </a:pPr>
                      <a:endParaRPr kumimoji="0" lang="en-US" altLang="ko-KR" sz="900" b="1" i="0" u="sng"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171450" marR="0" lvl="0" indent="-171450" algn="l" defTabSz="914400" rtl="0" eaLnBrk="1" fontAlgn="auto" latinLnBrk="1" hangingPunct="1">
                        <a:lnSpc>
                          <a:spcPts val="1200"/>
                        </a:lnSpc>
                        <a:spcBef>
                          <a:spcPts val="300"/>
                        </a:spcBef>
                        <a:spcAft>
                          <a:spcPts val="0"/>
                        </a:spcAft>
                        <a:buClr>
                          <a:srgbClr val="00338D"/>
                        </a:buClr>
                        <a:buSzTx/>
                        <a:buFont typeface="Wingdings" panose="05000000000000000000" pitchFamily="2" charset="2"/>
                        <a:buChar char="§"/>
                        <a:tabLst/>
                        <a:defRPr/>
                      </a:pPr>
                      <a:endParaRPr kumimoji="0" lang="en-US" altLang="ko-KR" sz="900" b="1" i="0" u="sng"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171450" marR="0" lvl="0" indent="-171450" algn="l" defTabSz="914400" rtl="0" eaLnBrk="1" fontAlgn="auto" latinLnBrk="1" hangingPunct="1">
                        <a:lnSpc>
                          <a:spcPts val="1200"/>
                        </a:lnSpc>
                        <a:spcBef>
                          <a:spcPts val="300"/>
                        </a:spcBef>
                        <a:spcAft>
                          <a:spcPts val="0"/>
                        </a:spcAft>
                        <a:buClr>
                          <a:srgbClr val="00338D"/>
                        </a:buClr>
                        <a:buSzTx/>
                        <a:buFont typeface="Wingdings" panose="05000000000000000000" pitchFamily="2" charset="2"/>
                        <a:buChar char="§"/>
                        <a:tabLst/>
                        <a:defRPr/>
                      </a:pPr>
                      <a:endParaRPr kumimoji="0" lang="en-US" altLang="ko-KR" sz="900" b="1" i="0" u="sng"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171450" marR="0" lvl="0" indent="-171450" algn="l" defTabSz="914400" rtl="0" eaLnBrk="1" fontAlgn="auto" latinLnBrk="1" hangingPunct="1">
                        <a:lnSpc>
                          <a:spcPts val="1200"/>
                        </a:lnSpc>
                        <a:spcBef>
                          <a:spcPts val="300"/>
                        </a:spcBef>
                        <a:spcAft>
                          <a:spcPts val="0"/>
                        </a:spcAft>
                        <a:buClr>
                          <a:srgbClr val="00338D"/>
                        </a:buClr>
                        <a:buSzTx/>
                        <a:buFont typeface="Wingdings" panose="05000000000000000000" pitchFamily="2" charset="2"/>
                        <a:buChar char="§"/>
                        <a:tabLst/>
                        <a:defRPr/>
                      </a:pPr>
                      <a:r>
                        <a:rPr kumimoji="0" lang="en-US" altLang="ko-KR" sz="900" b="1" i="0" u="sng"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Cost of Equity (</a:t>
                      </a:r>
                      <a:r>
                        <a:rPr kumimoji="0" lang="en-US" altLang="ko-KR" sz="900" b="1" i="0" u="sng" strike="noStrike" kern="0" cap="none" spc="0" normalizeH="0" baseline="0" noProof="0" err="1">
                          <a:ln>
                            <a:noFill/>
                          </a:ln>
                          <a:solidFill>
                            <a:srgbClr val="000000"/>
                          </a:solidFill>
                          <a:effectLst/>
                          <a:uLnTx/>
                          <a:uFillTx/>
                          <a:latin typeface="Arial" panose="020B0604020202020204" pitchFamily="34" charset="0"/>
                          <a:ea typeface="+mn-ea"/>
                          <a:cs typeface="Arial" panose="020B0604020202020204" pitchFamily="34" charset="0"/>
                        </a:rPr>
                        <a:t>k</a:t>
                      </a:r>
                      <a:r>
                        <a:rPr kumimoji="0" lang="en-US" altLang="ko-KR" sz="900" b="1" i="0" u="sng" strike="noStrike" kern="0" cap="none" spc="0" normalizeH="0" baseline="-25000" noProof="0" err="1">
                          <a:ln>
                            <a:noFill/>
                          </a:ln>
                          <a:solidFill>
                            <a:srgbClr val="000000"/>
                          </a:solidFill>
                          <a:effectLst/>
                          <a:uLnTx/>
                          <a:uFillTx/>
                          <a:latin typeface="Arial" panose="020B0604020202020204" pitchFamily="34" charset="0"/>
                          <a:ea typeface="+mn-ea"/>
                          <a:cs typeface="Arial" panose="020B0604020202020204" pitchFamily="34" charset="0"/>
                        </a:rPr>
                        <a:t>e</a:t>
                      </a:r>
                      <a:r>
                        <a:rPr kumimoji="0" lang="en-US" altLang="ko-KR" sz="900" b="1" i="0" u="sng"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a:t>
                      </a:r>
                    </a:p>
                    <a:p>
                      <a:pPr marL="171450" marR="0" lvl="0" indent="-171450" algn="l" defTabSz="914400" rtl="0" eaLnBrk="1" fontAlgn="auto" latinLnBrk="1" hangingPunct="1">
                        <a:lnSpc>
                          <a:spcPts val="1200"/>
                        </a:lnSpc>
                        <a:spcBef>
                          <a:spcPts val="1200"/>
                        </a:spcBef>
                        <a:spcAft>
                          <a:spcPts val="0"/>
                        </a:spcAft>
                        <a:buClr>
                          <a:srgbClr val="00338D"/>
                        </a:buClr>
                        <a:buSzTx/>
                        <a:buFont typeface="Wingdings" panose="05000000000000000000" pitchFamily="2" charset="2"/>
                        <a:buChar char="§"/>
                        <a:tabLst/>
                        <a:defRPr/>
                      </a:pPr>
                      <a:endParaRPr kumimoji="0" lang="en-US" altLang="ko-KR" sz="900" b="1" i="0" u="sng"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171450" marR="0" lvl="0" indent="-17145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Char char="§"/>
                        <a:tabLst/>
                        <a:defRPr/>
                      </a:pPr>
                      <a:endParaRPr kumimoji="0" lang="en-US" altLang="ko-KR" sz="900" b="1" i="0" u="sng"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171450" marR="0" lvl="0" indent="-17145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Char char="§"/>
                        <a:tabLst/>
                        <a:defRPr/>
                      </a:pPr>
                      <a:r>
                        <a:rPr kumimoji="0" lang="en-US" altLang="ko-KR" sz="900" b="1" i="0" u="sng"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After-Tax Cost of Debt (</a:t>
                      </a:r>
                      <a:r>
                        <a:rPr kumimoji="0" lang="en-US" altLang="ko-KR" sz="900" b="1" i="0" u="sng" strike="noStrike" kern="0" cap="none" spc="0" normalizeH="0" baseline="0" noProof="0" err="1">
                          <a:ln>
                            <a:noFill/>
                          </a:ln>
                          <a:solidFill>
                            <a:srgbClr val="000000"/>
                          </a:solidFill>
                          <a:effectLst/>
                          <a:uLnTx/>
                          <a:uFillTx/>
                          <a:latin typeface="Arial" panose="020B0604020202020204" pitchFamily="34" charset="0"/>
                          <a:ea typeface="+mn-ea"/>
                          <a:cs typeface="Arial" panose="020B0604020202020204" pitchFamily="34" charset="0"/>
                        </a:rPr>
                        <a:t>k</a:t>
                      </a:r>
                      <a:r>
                        <a:rPr kumimoji="0" lang="en-US" altLang="ko-KR" sz="900" b="1" i="0" u="sng" strike="noStrike" kern="0" cap="none" spc="0" normalizeH="0" baseline="-25000" noProof="0" err="1">
                          <a:ln>
                            <a:noFill/>
                          </a:ln>
                          <a:solidFill>
                            <a:srgbClr val="000000"/>
                          </a:solidFill>
                          <a:effectLst/>
                          <a:uLnTx/>
                          <a:uFillTx/>
                          <a:latin typeface="Arial" panose="020B0604020202020204" pitchFamily="34" charset="0"/>
                          <a:ea typeface="+mn-ea"/>
                          <a:cs typeface="Arial" panose="020B0604020202020204" pitchFamily="34" charset="0"/>
                        </a:rPr>
                        <a:t>d</a:t>
                      </a:r>
                      <a:r>
                        <a:rPr kumimoji="0" lang="en-US" altLang="ko-KR" sz="900" b="1" i="0" u="sng"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a:t>
                      </a:r>
                    </a:p>
                    <a:p>
                      <a:pPr marL="171450" marR="0" lvl="0" indent="-171450" algn="l" defTabSz="914400" rtl="0" eaLnBrk="1" fontAlgn="auto" latinLnBrk="1" hangingPunct="1">
                        <a:lnSpc>
                          <a:spcPts val="1200"/>
                        </a:lnSpc>
                        <a:spcBef>
                          <a:spcPts val="1200"/>
                        </a:spcBef>
                        <a:spcAft>
                          <a:spcPts val="0"/>
                        </a:spcAft>
                        <a:buClr>
                          <a:srgbClr val="00338D"/>
                        </a:buClr>
                        <a:buSzTx/>
                        <a:buFont typeface="Wingdings" panose="05000000000000000000" pitchFamily="2" charset="2"/>
                        <a:buChar char="§"/>
                        <a:tabLst/>
                        <a:defRPr/>
                      </a:pPr>
                      <a:endParaRPr kumimoji="0" lang="en-US" altLang="ko-KR" sz="900" b="1" i="0" u="sng"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171450" marR="0" lvl="0" indent="-171450" algn="l" defTabSz="914400" rtl="0" eaLnBrk="1" fontAlgn="auto" latinLnBrk="1" hangingPunct="1">
                        <a:lnSpc>
                          <a:spcPts val="1200"/>
                        </a:lnSpc>
                        <a:spcBef>
                          <a:spcPts val="1200"/>
                        </a:spcBef>
                        <a:spcAft>
                          <a:spcPts val="0"/>
                        </a:spcAft>
                        <a:buClr>
                          <a:srgbClr val="00338D"/>
                        </a:buClr>
                        <a:buSzTx/>
                        <a:buFont typeface="Wingdings" panose="05000000000000000000" pitchFamily="2" charset="2"/>
                        <a:buChar char="§"/>
                        <a:tabLst/>
                        <a:defRPr/>
                      </a:pPr>
                      <a:r>
                        <a:rPr kumimoji="0" lang="en-US" altLang="ko-KR" sz="900" b="1" i="0" u="sng"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Weighted Average Cost of Capital</a:t>
                      </a:r>
                    </a:p>
                    <a:p>
                      <a:pPr marL="171450" marR="0" lvl="0" indent="-171450" algn="l" defTabSz="914400" rtl="0" eaLnBrk="1" fontAlgn="auto" latinLnBrk="1" hangingPunct="1">
                        <a:lnSpc>
                          <a:spcPts val="1200"/>
                        </a:lnSpc>
                        <a:spcBef>
                          <a:spcPts val="1200"/>
                        </a:spcBef>
                        <a:spcAft>
                          <a:spcPts val="0"/>
                        </a:spcAft>
                        <a:buClr>
                          <a:srgbClr val="00338D"/>
                        </a:buClr>
                        <a:buSzTx/>
                        <a:buFont typeface="Wingdings" panose="05000000000000000000" pitchFamily="2" charset="2"/>
                        <a:buChar char="§"/>
                        <a:tabLst/>
                        <a:defRPr/>
                      </a:pPr>
                      <a:endParaRPr kumimoji="0" lang="en-US" altLang="ko-KR" sz="900" b="1" i="0" u="sng"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171450" marR="0" lvl="0" indent="-17145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Char char="§"/>
                        <a:tabLst/>
                        <a:defRPr/>
                      </a:pPr>
                      <a:endParaRPr kumimoji="0" lang="en-US" altLang="ko-KR" sz="900" b="0" i="0" u="none"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None/>
                        <a:tabLst/>
                        <a:defRPr/>
                      </a:pPr>
                      <a:endParaRPr kumimoji="0" lang="ko-KR" altLang="en-US" sz="900" b="0" i="0" u="none"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
        <p:nvSpPr>
          <p:cNvPr id="14" name="제목 2">
            <a:extLst>
              <a:ext uri="{FF2B5EF4-FFF2-40B4-BE49-F238E27FC236}">
                <a16:creationId xmlns:a16="http://schemas.microsoft.com/office/drawing/2014/main" id="{EC31AAB1-348F-4B38-BBAE-3ED466156B32}"/>
              </a:ext>
            </a:extLst>
          </p:cNvPr>
          <p:cNvSpPr txBox="1">
            <a:spLocks/>
          </p:cNvSpPr>
          <p:nvPr/>
        </p:nvSpPr>
        <p:spPr>
          <a:xfrm>
            <a:off x="399665" y="496343"/>
            <a:ext cx="8591450" cy="586535"/>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4400" b="1">
                <a:solidFill>
                  <a:srgbClr val="00338D"/>
                </a:solidFill>
                <a:latin typeface="KPMG Extralight" panose="020B0303030202040204" pitchFamily="34" charset="0"/>
              </a:rPr>
              <a:t>Income Approach – WACC</a:t>
            </a:r>
          </a:p>
        </p:txBody>
      </p:sp>
      <p:sp>
        <p:nvSpPr>
          <p:cNvPr id="13" name="직사각형 12">
            <a:extLst>
              <a:ext uri="{FF2B5EF4-FFF2-40B4-BE49-F238E27FC236}">
                <a16:creationId xmlns:a16="http://schemas.microsoft.com/office/drawing/2014/main" id="{9A0BF09B-2A34-41C0-81A1-8E33AD5FA60E}"/>
              </a:ext>
            </a:extLst>
          </p:cNvPr>
          <p:cNvSpPr/>
          <p:nvPr/>
        </p:nvSpPr>
        <p:spPr>
          <a:xfrm>
            <a:off x="6079364" y="4357716"/>
            <a:ext cx="3392799" cy="1759008"/>
          </a:xfrm>
          <a:prstGeom prst="rect">
            <a:avLst/>
          </a:prstGeom>
        </p:spPr>
        <p:txBody>
          <a:bodyPr wrap="square" lIns="36000" tIns="0" rIns="36000" bIns="0" anchor="b">
            <a:spAutoFit/>
          </a:bodyPr>
          <a:lstStyle/>
          <a:p>
            <a:pPr>
              <a:lnSpc>
                <a:spcPct val="120000"/>
              </a:lnSpc>
              <a:defRPr/>
            </a:pPr>
            <a:r>
              <a:rPr lang="en-US" altLang="ko-KR" sz="800" kern="0" dirty="0">
                <a:latin typeface="Arial" panose="020B0604020202020204" pitchFamily="34" charset="0"/>
                <a:ea typeface="+mj-ea"/>
                <a:cs typeface="Arial" panose="020B0604020202020204" pitchFamily="34" charset="0"/>
              </a:rPr>
              <a:t>Note 1:</a:t>
            </a:r>
            <a:r>
              <a:rPr lang="ko-KR" altLang="en-US" sz="800" kern="0" dirty="0">
                <a:latin typeface="Arial" panose="020B0604020202020204" pitchFamily="34" charset="0"/>
                <a:ea typeface="+mj-ea"/>
                <a:cs typeface="Arial" panose="020B0604020202020204" pitchFamily="34" charset="0"/>
              </a:rPr>
              <a:t> </a:t>
            </a:r>
            <a:r>
              <a:rPr lang="ko-KR" altLang="en-US" sz="800" dirty="0">
                <a:solidFill>
                  <a:srgbClr val="000000"/>
                </a:solidFill>
                <a:latin typeface="Arial" panose="020B0604020202020204" pitchFamily="34" charset="0"/>
                <a:ea typeface="+mj-ea"/>
                <a:cs typeface="Arial" panose="020B0604020202020204" pitchFamily="34" charset="0"/>
              </a:rPr>
              <a:t>대상사업부와 유사한 사업을 영위하고 있는 회사를 선정</a:t>
            </a:r>
            <a:endParaRPr lang="en-US" altLang="ko-KR" sz="800" kern="0" dirty="0">
              <a:solidFill>
                <a:srgbClr val="000000"/>
              </a:solidFill>
              <a:latin typeface="Arial" panose="020B0604020202020204" pitchFamily="34" charset="0"/>
              <a:ea typeface="+mj-ea"/>
              <a:cs typeface="Arial" panose="020B0604020202020204" pitchFamily="34" charset="0"/>
            </a:endParaRPr>
          </a:p>
          <a:p>
            <a:pPr>
              <a:lnSpc>
                <a:spcPct val="120000"/>
              </a:lnSpc>
              <a:defRPr/>
            </a:pPr>
            <a:r>
              <a:rPr lang="en-US" altLang="ko-KR" sz="800" kern="0" dirty="0">
                <a:latin typeface="Arial" panose="020B0604020202020204" pitchFamily="34" charset="0"/>
                <a:ea typeface="+mj-ea"/>
                <a:cs typeface="Arial" panose="020B0604020202020204" pitchFamily="34" charset="0"/>
              </a:rPr>
              <a:t>Note 2:</a:t>
            </a:r>
            <a:r>
              <a:rPr lang="ko-KR" altLang="en-US" sz="800" kern="0" dirty="0">
                <a:latin typeface="Arial" panose="020B0604020202020204" pitchFamily="34" charset="0"/>
                <a:ea typeface="+mj-ea"/>
                <a:cs typeface="Arial" panose="020B0604020202020204" pitchFamily="34" charset="0"/>
              </a:rPr>
              <a:t> </a:t>
            </a:r>
            <a:r>
              <a:rPr lang="en-US" altLang="ko-KR" sz="800" kern="0" dirty="0">
                <a:solidFill>
                  <a:srgbClr val="000000"/>
                </a:solidFill>
                <a:latin typeface="Arial" panose="020B0604020202020204" pitchFamily="34" charset="0"/>
                <a:ea typeface="+mj-ea"/>
                <a:cs typeface="Arial" panose="020B0604020202020204" pitchFamily="34" charset="0"/>
              </a:rPr>
              <a:t>2022</a:t>
            </a:r>
            <a:r>
              <a:rPr lang="ko-KR" altLang="en-US" sz="800" kern="0" dirty="0">
                <a:solidFill>
                  <a:srgbClr val="000000"/>
                </a:solidFill>
                <a:latin typeface="Arial" panose="020B0604020202020204" pitchFamily="34" charset="0"/>
                <a:ea typeface="+mj-ea"/>
                <a:cs typeface="Arial" panose="020B0604020202020204" pitchFamily="34" charset="0"/>
              </a:rPr>
              <a:t>년</a:t>
            </a:r>
            <a:r>
              <a:rPr lang="ko-KR" altLang="en-US" sz="800" dirty="0">
                <a:solidFill>
                  <a:srgbClr val="000000"/>
                </a:solidFill>
                <a:latin typeface="Arial" panose="020B0604020202020204" pitchFamily="34" charset="0"/>
                <a:ea typeface="+mj-ea"/>
                <a:cs typeface="Arial" panose="020B0604020202020204" pitchFamily="34" charset="0"/>
              </a:rPr>
              <a:t> </a:t>
            </a:r>
            <a:r>
              <a:rPr lang="en-US" altLang="ko-KR" sz="800" dirty="0">
                <a:solidFill>
                  <a:srgbClr val="000000"/>
                </a:solidFill>
                <a:latin typeface="Arial" panose="020B0604020202020204" pitchFamily="34" charset="0"/>
                <a:ea typeface="+mj-ea"/>
                <a:cs typeface="Arial" panose="020B0604020202020204" pitchFamily="34" charset="0"/>
              </a:rPr>
              <a:t>6</a:t>
            </a:r>
            <a:r>
              <a:rPr lang="ko-KR" altLang="en-US" sz="800" dirty="0">
                <a:solidFill>
                  <a:srgbClr val="000000"/>
                </a:solidFill>
                <a:latin typeface="Arial" panose="020B0604020202020204" pitchFamily="34" charset="0"/>
                <a:ea typeface="+mj-ea"/>
                <a:cs typeface="Arial" panose="020B0604020202020204" pitchFamily="34" charset="0"/>
              </a:rPr>
              <a:t>월 </a:t>
            </a:r>
            <a:r>
              <a:rPr lang="en-US" altLang="ko-KR" sz="800" dirty="0">
                <a:solidFill>
                  <a:srgbClr val="000000"/>
                </a:solidFill>
                <a:latin typeface="Arial" panose="020B0604020202020204" pitchFamily="34" charset="0"/>
                <a:ea typeface="+mj-ea"/>
                <a:cs typeface="Arial" panose="020B0604020202020204" pitchFamily="34" charset="0"/>
              </a:rPr>
              <a:t>30</a:t>
            </a:r>
            <a:r>
              <a:rPr lang="ko-KR" altLang="en-US" sz="800" dirty="0">
                <a:solidFill>
                  <a:srgbClr val="000000"/>
                </a:solidFill>
                <a:latin typeface="Arial" panose="020B0604020202020204" pitchFamily="34" charset="0"/>
                <a:ea typeface="+mj-ea"/>
                <a:cs typeface="Arial" panose="020B0604020202020204" pitchFamily="34" charset="0"/>
              </a:rPr>
              <a:t>일 기준 과거 </a:t>
            </a:r>
            <a:r>
              <a:rPr lang="en-US" altLang="ko-KR" sz="800" dirty="0">
                <a:solidFill>
                  <a:srgbClr val="000000"/>
                </a:solidFill>
                <a:latin typeface="Arial" panose="020B0604020202020204" pitchFamily="34" charset="0"/>
                <a:ea typeface="+mj-ea"/>
                <a:cs typeface="Arial" panose="020B0604020202020204" pitchFamily="34" charset="0"/>
              </a:rPr>
              <a:t>2</a:t>
            </a:r>
            <a:r>
              <a:rPr lang="ko-KR" altLang="en-US" sz="800" dirty="0">
                <a:solidFill>
                  <a:srgbClr val="000000"/>
                </a:solidFill>
                <a:latin typeface="Arial" panose="020B0604020202020204" pitchFamily="34" charset="0"/>
                <a:ea typeface="+mj-ea"/>
                <a:cs typeface="Arial" panose="020B0604020202020204" pitchFamily="34" charset="0"/>
              </a:rPr>
              <a:t>년 평균 </a:t>
            </a:r>
            <a:r>
              <a:rPr lang="en-US" altLang="ko-KR" sz="800" dirty="0">
                <a:solidFill>
                  <a:srgbClr val="000000"/>
                </a:solidFill>
                <a:latin typeface="Arial" panose="020B0604020202020204" pitchFamily="34" charset="0"/>
                <a:ea typeface="+mj-ea"/>
                <a:cs typeface="Arial" panose="020B0604020202020204" pitchFamily="34" charset="0"/>
              </a:rPr>
              <a:t>Weekly adjusted Beta </a:t>
            </a:r>
            <a:r>
              <a:rPr lang="ko-KR" altLang="en-US" sz="800" dirty="0">
                <a:solidFill>
                  <a:srgbClr val="000000"/>
                </a:solidFill>
                <a:latin typeface="Arial" panose="020B0604020202020204" pitchFamily="34" charset="0"/>
                <a:ea typeface="+mj-ea"/>
                <a:cs typeface="Arial" panose="020B0604020202020204" pitchFamily="34" charset="0"/>
              </a:rPr>
              <a:t>적용</a:t>
            </a:r>
            <a:endParaRPr lang="en-US" altLang="ko-KR" sz="800" kern="0" dirty="0">
              <a:solidFill>
                <a:srgbClr val="000000"/>
              </a:solidFill>
              <a:latin typeface="Arial" panose="020B0604020202020204" pitchFamily="34" charset="0"/>
              <a:ea typeface="+mj-ea"/>
              <a:cs typeface="Arial" panose="020B0604020202020204" pitchFamily="34" charset="0"/>
            </a:endParaRPr>
          </a:p>
          <a:p>
            <a:pPr>
              <a:lnSpc>
                <a:spcPct val="120000"/>
              </a:lnSpc>
              <a:defRPr/>
            </a:pPr>
            <a:r>
              <a:rPr lang="en-US" altLang="ko-KR" sz="800" kern="0" dirty="0">
                <a:latin typeface="Arial" panose="020B0604020202020204" pitchFamily="34" charset="0"/>
                <a:ea typeface="+mj-ea"/>
                <a:cs typeface="Arial" panose="020B0604020202020204" pitchFamily="34" charset="0"/>
              </a:rPr>
              <a:t>Note 3:</a:t>
            </a:r>
            <a:r>
              <a:rPr lang="ko-KR" altLang="en-US" sz="800" kern="0" dirty="0">
                <a:latin typeface="Arial" panose="020B0604020202020204" pitchFamily="34" charset="0"/>
                <a:ea typeface="+mj-ea"/>
                <a:cs typeface="Arial" panose="020B0604020202020204" pitchFamily="34" charset="0"/>
              </a:rPr>
              <a:t> </a:t>
            </a:r>
            <a:r>
              <a:rPr lang="en-US" altLang="ko-KR" sz="800" kern="0" dirty="0">
                <a:solidFill>
                  <a:srgbClr val="000000"/>
                </a:solidFill>
                <a:latin typeface="Arial" panose="020B0604020202020204" pitchFamily="34" charset="0"/>
                <a:ea typeface="+mj-ea"/>
                <a:cs typeface="Arial" panose="020B0604020202020204" pitchFamily="34" charset="0"/>
              </a:rPr>
              <a:t>2022</a:t>
            </a:r>
            <a:r>
              <a:rPr lang="ko-KR" altLang="en-US" sz="800" kern="0" dirty="0">
                <a:solidFill>
                  <a:srgbClr val="000000"/>
                </a:solidFill>
                <a:latin typeface="Arial" panose="020B0604020202020204" pitchFamily="34" charset="0"/>
                <a:ea typeface="+mj-ea"/>
                <a:cs typeface="Arial" panose="020B0604020202020204" pitchFamily="34" charset="0"/>
              </a:rPr>
              <a:t>년</a:t>
            </a:r>
            <a:r>
              <a:rPr lang="ko-KR" altLang="en-US" sz="800" dirty="0">
                <a:solidFill>
                  <a:srgbClr val="000000"/>
                </a:solidFill>
                <a:latin typeface="Arial" panose="020B0604020202020204" pitchFamily="34" charset="0"/>
                <a:ea typeface="+mj-ea"/>
                <a:cs typeface="Arial" panose="020B0604020202020204" pitchFamily="34" charset="0"/>
              </a:rPr>
              <a:t> </a:t>
            </a:r>
            <a:r>
              <a:rPr lang="en-US" altLang="ko-KR" sz="800" dirty="0">
                <a:solidFill>
                  <a:srgbClr val="000000"/>
                </a:solidFill>
                <a:latin typeface="Arial" panose="020B0604020202020204" pitchFamily="34" charset="0"/>
                <a:ea typeface="+mj-ea"/>
                <a:cs typeface="Arial" panose="020B0604020202020204" pitchFamily="34" charset="0"/>
              </a:rPr>
              <a:t>6</a:t>
            </a:r>
            <a:r>
              <a:rPr lang="ko-KR" altLang="en-US" sz="800" dirty="0">
                <a:solidFill>
                  <a:srgbClr val="000000"/>
                </a:solidFill>
                <a:latin typeface="Arial" panose="020B0604020202020204" pitchFamily="34" charset="0"/>
                <a:ea typeface="+mj-ea"/>
                <a:cs typeface="Arial" panose="020B0604020202020204" pitchFamily="34" charset="0"/>
              </a:rPr>
              <a:t>월 </a:t>
            </a:r>
            <a:r>
              <a:rPr lang="en-US" altLang="ko-KR" sz="800" dirty="0">
                <a:solidFill>
                  <a:srgbClr val="000000"/>
                </a:solidFill>
                <a:latin typeface="Arial" panose="020B0604020202020204" pitchFamily="34" charset="0"/>
                <a:ea typeface="+mj-ea"/>
                <a:cs typeface="Arial" panose="020B0604020202020204" pitchFamily="34" charset="0"/>
              </a:rPr>
              <a:t>30</a:t>
            </a:r>
            <a:r>
              <a:rPr lang="ko-KR" altLang="en-US" sz="800" dirty="0">
                <a:solidFill>
                  <a:srgbClr val="000000"/>
                </a:solidFill>
                <a:latin typeface="Arial" panose="020B0604020202020204" pitchFamily="34" charset="0"/>
                <a:ea typeface="+mj-ea"/>
                <a:cs typeface="Arial" panose="020B0604020202020204" pitchFamily="34" charset="0"/>
              </a:rPr>
              <a:t>일 기준 시가총액 사용</a:t>
            </a:r>
            <a:endParaRPr lang="en-US" altLang="ko-KR" sz="800" kern="0" dirty="0">
              <a:solidFill>
                <a:srgbClr val="000000"/>
              </a:solidFill>
              <a:latin typeface="Arial" panose="020B0604020202020204" pitchFamily="34" charset="0"/>
              <a:ea typeface="+mj-ea"/>
              <a:cs typeface="Arial" panose="020B0604020202020204" pitchFamily="34" charset="0"/>
            </a:endParaRPr>
          </a:p>
          <a:p>
            <a:pPr>
              <a:lnSpc>
                <a:spcPct val="120000"/>
              </a:lnSpc>
              <a:defRPr/>
            </a:pPr>
            <a:r>
              <a:rPr lang="en-US" altLang="ko-KR" sz="800" kern="0" dirty="0">
                <a:latin typeface="Arial" panose="020B0604020202020204" pitchFamily="34" charset="0"/>
                <a:ea typeface="+mj-ea"/>
                <a:cs typeface="Arial" panose="020B0604020202020204" pitchFamily="34" charset="0"/>
              </a:rPr>
              <a:t>Note 4:</a:t>
            </a:r>
            <a:r>
              <a:rPr lang="ko-KR" altLang="en-US" sz="800" kern="0" dirty="0">
                <a:latin typeface="Arial" panose="020B0604020202020204" pitchFamily="34" charset="0"/>
                <a:ea typeface="+mj-ea"/>
                <a:cs typeface="Arial" panose="020B0604020202020204" pitchFamily="34" charset="0"/>
              </a:rPr>
              <a:t> </a:t>
            </a:r>
            <a:r>
              <a:rPr lang="en-US" altLang="ko-KR" sz="800" kern="0" dirty="0">
                <a:solidFill>
                  <a:srgbClr val="000000"/>
                </a:solidFill>
                <a:latin typeface="Arial" panose="020B0604020202020204" pitchFamily="34" charset="0"/>
                <a:ea typeface="+mj-ea"/>
                <a:cs typeface="Arial" panose="020B0604020202020204" pitchFamily="34" charset="0"/>
              </a:rPr>
              <a:t>2022</a:t>
            </a:r>
            <a:r>
              <a:rPr lang="ko-KR" altLang="en-US" sz="800" kern="0" dirty="0">
                <a:solidFill>
                  <a:srgbClr val="000000"/>
                </a:solidFill>
                <a:latin typeface="Arial" panose="020B0604020202020204" pitchFamily="34" charset="0"/>
                <a:ea typeface="+mj-ea"/>
                <a:cs typeface="Arial" panose="020B0604020202020204" pitchFamily="34" charset="0"/>
              </a:rPr>
              <a:t>년</a:t>
            </a:r>
            <a:r>
              <a:rPr lang="ko-KR" altLang="en-US" sz="800" dirty="0">
                <a:solidFill>
                  <a:srgbClr val="000000"/>
                </a:solidFill>
                <a:latin typeface="Arial" panose="020B0604020202020204" pitchFamily="34" charset="0"/>
                <a:ea typeface="+mj-ea"/>
                <a:cs typeface="Arial" panose="020B0604020202020204" pitchFamily="34" charset="0"/>
              </a:rPr>
              <a:t> </a:t>
            </a:r>
            <a:r>
              <a:rPr lang="en-US" altLang="ko-KR" sz="800" dirty="0">
                <a:solidFill>
                  <a:srgbClr val="000000"/>
                </a:solidFill>
                <a:latin typeface="Arial" panose="020B0604020202020204" pitchFamily="34" charset="0"/>
                <a:ea typeface="+mj-ea"/>
                <a:cs typeface="Arial" panose="020B0604020202020204" pitchFamily="34" charset="0"/>
              </a:rPr>
              <a:t>6</a:t>
            </a:r>
            <a:r>
              <a:rPr lang="ko-KR" altLang="en-US" sz="800" dirty="0">
                <a:solidFill>
                  <a:srgbClr val="000000"/>
                </a:solidFill>
                <a:latin typeface="Arial" panose="020B0604020202020204" pitchFamily="34" charset="0"/>
                <a:ea typeface="+mj-ea"/>
                <a:cs typeface="Arial" panose="020B0604020202020204" pitchFamily="34" charset="0"/>
              </a:rPr>
              <a:t>월 </a:t>
            </a:r>
            <a:r>
              <a:rPr lang="en-US" altLang="ko-KR" sz="800" dirty="0">
                <a:solidFill>
                  <a:srgbClr val="000000"/>
                </a:solidFill>
                <a:latin typeface="Arial" panose="020B0604020202020204" pitchFamily="34" charset="0"/>
                <a:ea typeface="+mj-ea"/>
                <a:cs typeface="Arial" panose="020B0604020202020204" pitchFamily="34" charset="0"/>
              </a:rPr>
              <a:t>30</a:t>
            </a:r>
            <a:r>
              <a:rPr lang="ko-KR" altLang="en-US" sz="800" dirty="0">
                <a:solidFill>
                  <a:srgbClr val="000000"/>
                </a:solidFill>
                <a:latin typeface="Arial" panose="020B0604020202020204" pitchFamily="34" charset="0"/>
                <a:ea typeface="+mj-ea"/>
                <a:cs typeface="Arial" panose="020B0604020202020204" pitchFamily="34" charset="0"/>
              </a:rPr>
              <a:t>일 기준 이자발생부채 적용</a:t>
            </a:r>
            <a:endParaRPr lang="en-US" altLang="ko-KR" sz="800" kern="0" dirty="0">
              <a:solidFill>
                <a:srgbClr val="000000"/>
              </a:solidFill>
              <a:latin typeface="Arial" panose="020B0604020202020204" pitchFamily="34" charset="0"/>
              <a:ea typeface="+mj-ea"/>
              <a:cs typeface="Arial" panose="020B0604020202020204" pitchFamily="34" charset="0"/>
            </a:endParaRPr>
          </a:p>
          <a:p>
            <a:pPr>
              <a:lnSpc>
                <a:spcPct val="120000"/>
              </a:lnSpc>
              <a:defRPr/>
            </a:pPr>
            <a:r>
              <a:rPr lang="en-US" altLang="ko-KR" sz="800" kern="0" dirty="0">
                <a:latin typeface="Arial" panose="020B0604020202020204" pitchFamily="34" charset="0"/>
                <a:ea typeface="+mj-ea"/>
                <a:cs typeface="Arial" panose="020B0604020202020204" pitchFamily="34" charset="0"/>
              </a:rPr>
              <a:t>Note 5:</a:t>
            </a:r>
            <a:r>
              <a:rPr lang="ko-KR" altLang="en-US" sz="800" kern="0" dirty="0">
                <a:latin typeface="Arial" panose="020B0604020202020204" pitchFamily="34" charset="0"/>
                <a:ea typeface="+mj-ea"/>
                <a:cs typeface="Arial" panose="020B0604020202020204" pitchFamily="34" charset="0"/>
              </a:rPr>
              <a:t> </a:t>
            </a:r>
            <a:r>
              <a:rPr lang="en-US" altLang="ko-KR" sz="800" kern="0" dirty="0">
                <a:solidFill>
                  <a:srgbClr val="000000"/>
                </a:solidFill>
                <a:latin typeface="Arial" panose="020B0604020202020204" pitchFamily="34" charset="0"/>
                <a:ea typeface="+mj-ea"/>
                <a:cs typeface="Arial" panose="020B0604020202020204" pitchFamily="34" charset="0"/>
              </a:rPr>
              <a:t>2022</a:t>
            </a:r>
            <a:r>
              <a:rPr lang="ko-KR" altLang="en-US" sz="800" kern="0" dirty="0">
                <a:solidFill>
                  <a:srgbClr val="000000"/>
                </a:solidFill>
                <a:latin typeface="Arial" panose="020B0604020202020204" pitchFamily="34" charset="0"/>
                <a:ea typeface="+mj-ea"/>
                <a:cs typeface="Arial" panose="020B0604020202020204" pitchFamily="34" charset="0"/>
              </a:rPr>
              <a:t>년</a:t>
            </a:r>
            <a:r>
              <a:rPr lang="ko-KR" altLang="en-US" sz="800" dirty="0">
                <a:solidFill>
                  <a:srgbClr val="000000"/>
                </a:solidFill>
                <a:latin typeface="Arial" panose="020B0604020202020204" pitchFamily="34" charset="0"/>
                <a:ea typeface="+mj-ea"/>
                <a:cs typeface="Arial" panose="020B0604020202020204" pitchFamily="34" charset="0"/>
              </a:rPr>
              <a:t> </a:t>
            </a:r>
            <a:r>
              <a:rPr lang="en-US" altLang="ko-KR" sz="800" dirty="0">
                <a:solidFill>
                  <a:srgbClr val="000000"/>
                </a:solidFill>
                <a:latin typeface="Arial" panose="020B0604020202020204" pitchFamily="34" charset="0"/>
                <a:ea typeface="+mj-ea"/>
                <a:cs typeface="Arial" panose="020B0604020202020204" pitchFamily="34" charset="0"/>
              </a:rPr>
              <a:t>6</a:t>
            </a:r>
            <a:r>
              <a:rPr lang="ko-KR" altLang="en-US" sz="800" dirty="0">
                <a:solidFill>
                  <a:srgbClr val="000000"/>
                </a:solidFill>
                <a:latin typeface="Arial" panose="020B0604020202020204" pitchFamily="34" charset="0"/>
                <a:ea typeface="+mj-ea"/>
                <a:cs typeface="Arial" panose="020B0604020202020204" pitchFamily="34" charset="0"/>
              </a:rPr>
              <a:t>월 </a:t>
            </a:r>
            <a:r>
              <a:rPr lang="en-US" altLang="ko-KR" sz="800" dirty="0">
                <a:solidFill>
                  <a:srgbClr val="000000"/>
                </a:solidFill>
                <a:latin typeface="Arial" panose="020B0604020202020204" pitchFamily="34" charset="0"/>
                <a:ea typeface="+mj-ea"/>
                <a:cs typeface="Arial" panose="020B0604020202020204" pitchFamily="34" charset="0"/>
              </a:rPr>
              <a:t>30</a:t>
            </a:r>
            <a:r>
              <a:rPr lang="ko-KR" altLang="en-US" sz="800" dirty="0">
                <a:solidFill>
                  <a:srgbClr val="000000"/>
                </a:solidFill>
                <a:latin typeface="Arial" panose="020B0604020202020204" pitchFamily="34" charset="0"/>
                <a:ea typeface="+mj-ea"/>
                <a:cs typeface="Arial" panose="020B0604020202020204" pitchFamily="34" charset="0"/>
              </a:rPr>
              <a:t>일 기준 한국의 </a:t>
            </a:r>
            <a:r>
              <a:rPr lang="en-US" altLang="ko-KR" sz="800" dirty="0">
                <a:solidFill>
                  <a:srgbClr val="000000"/>
                </a:solidFill>
                <a:latin typeface="Arial" panose="020B0604020202020204" pitchFamily="34" charset="0"/>
                <a:ea typeface="+mj-ea"/>
                <a:cs typeface="Arial" panose="020B0604020202020204" pitchFamily="34" charset="0"/>
              </a:rPr>
              <a:t>10</a:t>
            </a:r>
            <a:r>
              <a:rPr lang="ko-KR" altLang="en-US" sz="800" dirty="0">
                <a:solidFill>
                  <a:srgbClr val="000000"/>
                </a:solidFill>
                <a:latin typeface="Arial" panose="020B0604020202020204" pitchFamily="34" charset="0"/>
                <a:ea typeface="+mj-ea"/>
                <a:cs typeface="Arial" panose="020B0604020202020204" pitchFamily="34" charset="0"/>
              </a:rPr>
              <a:t>년 만기 국공채 이자율 적용</a:t>
            </a:r>
            <a:r>
              <a:rPr lang="en-US" altLang="ko-KR" sz="800" dirty="0">
                <a:solidFill>
                  <a:srgbClr val="000000"/>
                </a:solidFill>
                <a:latin typeface="Arial" panose="020B0604020202020204" pitchFamily="34" charset="0"/>
                <a:ea typeface="+mj-ea"/>
                <a:cs typeface="Arial" panose="020B0604020202020204" pitchFamily="34" charset="0"/>
              </a:rPr>
              <a:t> (Source: Bloomberg)</a:t>
            </a:r>
            <a:endParaRPr lang="en-US" altLang="ko-KR" sz="800" kern="0" dirty="0">
              <a:solidFill>
                <a:srgbClr val="000000"/>
              </a:solidFill>
              <a:latin typeface="Arial" panose="020B0604020202020204" pitchFamily="34" charset="0"/>
              <a:ea typeface="+mj-ea"/>
              <a:cs typeface="Arial" panose="020B0604020202020204" pitchFamily="34" charset="0"/>
            </a:endParaRPr>
          </a:p>
          <a:p>
            <a:pPr>
              <a:lnSpc>
                <a:spcPct val="120000"/>
              </a:lnSpc>
              <a:defRPr/>
            </a:pPr>
            <a:r>
              <a:rPr lang="en-US" altLang="ko-KR" sz="800" kern="0" dirty="0">
                <a:latin typeface="Arial" panose="020B0604020202020204" pitchFamily="34" charset="0"/>
                <a:ea typeface="+mj-ea"/>
                <a:cs typeface="Arial" panose="020B0604020202020204" pitchFamily="34" charset="0"/>
              </a:rPr>
              <a:t>Note 6:</a:t>
            </a:r>
            <a:r>
              <a:rPr lang="ko-KR" altLang="en-US" sz="800" kern="0" dirty="0">
                <a:latin typeface="Arial" panose="020B0604020202020204" pitchFamily="34" charset="0"/>
                <a:ea typeface="+mj-ea"/>
                <a:cs typeface="Arial" panose="020B0604020202020204" pitchFamily="34" charset="0"/>
              </a:rPr>
              <a:t> </a:t>
            </a:r>
            <a:r>
              <a:rPr lang="en-US" altLang="ko-KR" sz="800" kern="0" dirty="0">
                <a:solidFill>
                  <a:srgbClr val="000000"/>
                </a:solidFill>
                <a:latin typeface="Arial" panose="020B0604020202020204" pitchFamily="34" charset="0"/>
                <a:ea typeface="+mj-ea"/>
                <a:cs typeface="Arial" panose="020B0604020202020204" pitchFamily="34" charset="0"/>
              </a:rPr>
              <a:t>2022</a:t>
            </a:r>
            <a:r>
              <a:rPr lang="ko-KR" altLang="en-US" sz="800" kern="0" dirty="0">
                <a:solidFill>
                  <a:srgbClr val="000000"/>
                </a:solidFill>
                <a:latin typeface="Arial" panose="020B0604020202020204" pitchFamily="34" charset="0"/>
                <a:ea typeface="+mj-ea"/>
                <a:cs typeface="Arial" panose="020B0604020202020204" pitchFamily="34" charset="0"/>
              </a:rPr>
              <a:t>년</a:t>
            </a:r>
            <a:r>
              <a:rPr lang="ko-KR" altLang="en-US" sz="800" dirty="0">
                <a:solidFill>
                  <a:srgbClr val="000000"/>
                </a:solidFill>
                <a:latin typeface="Arial" panose="020B0604020202020204" pitchFamily="34" charset="0"/>
                <a:ea typeface="+mj-ea"/>
                <a:cs typeface="Arial" panose="020B0604020202020204" pitchFamily="34" charset="0"/>
              </a:rPr>
              <a:t> </a:t>
            </a:r>
            <a:r>
              <a:rPr lang="en-US" altLang="ko-KR" sz="800" dirty="0">
                <a:solidFill>
                  <a:srgbClr val="000000"/>
                </a:solidFill>
                <a:latin typeface="Arial" panose="020B0604020202020204" pitchFamily="34" charset="0"/>
                <a:ea typeface="+mj-ea"/>
                <a:cs typeface="Arial" panose="020B0604020202020204" pitchFamily="34" charset="0"/>
              </a:rPr>
              <a:t>6</a:t>
            </a:r>
            <a:r>
              <a:rPr lang="ko-KR" altLang="en-US" sz="800" dirty="0">
                <a:solidFill>
                  <a:srgbClr val="000000"/>
                </a:solidFill>
                <a:latin typeface="Arial" panose="020B0604020202020204" pitchFamily="34" charset="0"/>
                <a:ea typeface="+mj-ea"/>
                <a:cs typeface="Arial" panose="020B0604020202020204" pitchFamily="34" charset="0"/>
              </a:rPr>
              <a:t>월 </a:t>
            </a:r>
            <a:r>
              <a:rPr lang="en-US" altLang="ko-KR" sz="800" dirty="0">
                <a:solidFill>
                  <a:srgbClr val="000000"/>
                </a:solidFill>
                <a:latin typeface="Arial" panose="020B0604020202020204" pitchFamily="34" charset="0"/>
                <a:ea typeface="+mj-ea"/>
                <a:cs typeface="Arial" panose="020B0604020202020204" pitchFamily="34" charset="0"/>
              </a:rPr>
              <a:t>30</a:t>
            </a:r>
            <a:r>
              <a:rPr lang="ko-KR" altLang="en-US" sz="800" dirty="0">
                <a:solidFill>
                  <a:srgbClr val="000000"/>
                </a:solidFill>
                <a:latin typeface="Arial" panose="020B0604020202020204" pitchFamily="34" charset="0"/>
                <a:ea typeface="+mj-ea"/>
                <a:cs typeface="Arial" panose="020B0604020202020204" pitchFamily="34" charset="0"/>
              </a:rPr>
              <a:t>일 기준 </a:t>
            </a:r>
            <a:r>
              <a:rPr lang="en-US" altLang="ko-KR" sz="800" dirty="0">
                <a:solidFill>
                  <a:srgbClr val="000000"/>
                </a:solidFill>
                <a:latin typeface="Arial" panose="020B0604020202020204" pitchFamily="34" charset="0"/>
                <a:ea typeface="+mj-ea"/>
                <a:cs typeface="Arial" panose="020B0604020202020204" pitchFamily="34" charset="0"/>
              </a:rPr>
              <a:t>Market Risk Premium </a:t>
            </a:r>
            <a:r>
              <a:rPr lang="ko-KR" altLang="en-US" sz="800" dirty="0">
                <a:solidFill>
                  <a:srgbClr val="000000"/>
                </a:solidFill>
                <a:latin typeface="Arial" panose="020B0604020202020204" pitchFamily="34" charset="0"/>
                <a:ea typeface="+mj-ea"/>
                <a:cs typeface="Arial" panose="020B0604020202020204" pitchFamily="34" charset="0"/>
              </a:rPr>
              <a:t>적용</a:t>
            </a:r>
            <a:r>
              <a:rPr lang="en-US" altLang="ko-KR" sz="800" dirty="0">
                <a:solidFill>
                  <a:srgbClr val="000000"/>
                </a:solidFill>
                <a:latin typeface="Arial" panose="020B0604020202020204" pitchFamily="34" charset="0"/>
                <a:ea typeface="+mj-ea"/>
                <a:cs typeface="Arial" panose="020B0604020202020204" pitchFamily="34" charset="0"/>
              </a:rPr>
              <a:t> (Source: Bloomberg)</a:t>
            </a:r>
            <a:endParaRPr lang="en-US" altLang="ko-KR" sz="800" kern="0" dirty="0">
              <a:solidFill>
                <a:srgbClr val="000000"/>
              </a:solidFill>
              <a:latin typeface="Arial" panose="020B0604020202020204" pitchFamily="34" charset="0"/>
              <a:ea typeface="+mj-ea"/>
              <a:cs typeface="Arial" panose="020B0604020202020204" pitchFamily="34" charset="0"/>
            </a:endParaRPr>
          </a:p>
          <a:p>
            <a:pPr>
              <a:lnSpc>
                <a:spcPct val="120000"/>
              </a:lnSpc>
              <a:defRPr/>
            </a:pPr>
            <a:r>
              <a:rPr lang="en-US" altLang="ko-KR" sz="800" kern="0" dirty="0">
                <a:latin typeface="Arial" panose="020B0604020202020204" pitchFamily="34" charset="0"/>
                <a:ea typeface="+mj-ea"/>
                <a:cs typeface="Arial" panose="020B0604020202020204" pitchFamily="34" charset="0"/>
              </a:rPr>
              <a:t>Note 7: </a:t>
            </a:r>
            <a:r>
              <a:rPr lang="ko-KR" altLang="en-US" sz="800" kern="0" dirty="0">
                <a:latin typeface="Arial" panose="020B0604020202020204" pitchFamily="34" charset="0"/>
                <a:ea typeface="+mj-ea"/>
                <a:cs typeface="Arial" panose="020B0604020202020204" pitchFamily="34" charset="0"/>
              </a:rPr>
              <a:t>한국공인회계사회의 권고 기준에 따른 </a:t>
            </a:r>
            <a:r>
              <a:rPr lang="en-US" altLang="ko-KR" sz="800" kern="0" dirty="0">
                <a:solidFill>
                  <a:srgbClr val="000000"/>
                </a:solidFill>
                <a:latin typeface="Arial" panose="020B0604020202020204" pitchFamily="34" charset="0"/>
                <a:ea typeface="+mj-ea"/>
                <a:cs typeface="Arial" panose="020B0604020202020204" pitchFamily="34" charset="0"/>
              </a:rPr>
              <a:t>Size Risk Premium</a:t>
            </a:r>
            <a:r>
              <a:rPr lang="ko-KR" altLang="en-US" sz="800" kern="0" dirty="0">
                <a:solidFill>
                  <a:srgbClr val="000000"/>
                </a:solidFill>
                <a:latin typeface="Arial" panose="020B0604020202020204" pitchFamily="34" charset="0"/>
                <a:ea typeface="+mj-ea"/>
                <a:cs typeface="Arial" panose="020B0604020202020204" pitchFamily="34" charset="0"/>
              </a:rPr>
              <a:t>을 가산</a:t>
            </a:r>
            <a:endParaRPr lang="en-US" altLang="ko-KR" sz="800" kern="0" dirty="0">
              <a:latin typeface="Arial" panose="020B0604020202020204" pitchFamily="34" charset="0"/>
              <a:ea typeface="+mj-ea"/>
              <a:cs typeface="Arial" panose="020B0604020202020204" pitchFamily="34" charset="0"/>
            </a:endParaRPr>
          </a:p>
          <a:p>
            <a:pPr>
              <a:lnSpc>
                <a:spcPct val="120000"/>
              </a:lnSpc>
              <a:defRPr/>
            </a:pPr>
            <a:r>
              <a:rPr lang="en-US" altLang="ko-KR" sz="800" kern="0" dirty="0">
                <a:latin typeface="Arial" panose="020B0604020202020204" pitchFamily="34" charset="0"/>
                <a:ea typeface="+mj-ea"/>
                <a:cs typeface="Arial" panose="020B0604020202020204" pitchFamily="34" charset="0"/>
              </a:rPr>
              <a:t>Note 8:</a:t>
            </a:r>
            <a:r>
              <a:rPr lang="ko-KR" altLang="en-US" sz="800" kern="0" dirty="0">
                <a:latin typeface="Arial" panose="020B0604020202020204" pitchFamily="34" charset="0"/>
                <a:ea typeface="+mj-ea"/>
                <a:cs typeface="Arial" panose="020B0604020202020204" pitchFamily="34" charset="0"/>
              </a:rPr>
              <a:t> </a:t>
            </a:r>
            <a:r>
              <a:rPr lang="en-US" altLang="ko-KR" sz="800" kern="0" dirty="0">
                <a:solidFill>
                  <a:srgbClr val="000000"/>
                </a:solidFill>
                <a:latin typeface="Arial" panose="020B0604020202020204" pitchFamily="34" charset="0"/>
                <a:ea typeface="+mj-ea"/>
                <a:cs typeface="Arial" panose="020B0604020202020204" pitchFamily="34" charset="0"/>
              </a:rPr>
              <a:t>2022</a:t>
            </a:r>
            <a:r>
              <a:rPr lang="ko-KR" altLang="en-US" sz="800" kern="0" dirty="0">
                <a:solidFill>
                  <a:srgbClr val="000000"/>
                </a:solidFill>
                <a:latin typeface="Arial" panose="020B0604020202020204" pitchFamily="34" charset="0"/>
                <a:ea typeface="+mj-ea"/>
                <a:cs typeface="Arial" panose="020B0604020202020204" pitchFamily="34" charset="0"/>
              </a:rPr>
              <a:t>년</a:t>
            </a:r>
            <a:r>
              <a:rPr lang="ko-KR" altLang="en-US" sz="800" dirty="0">
                <a:solidFill>
                  <a:srgbClr val="000000"/>
                </a:solidFill>
                <a:latin typeface="Arial" panose="020B0604020202020204" pitchFamily="34" charset="0"/>
                <a:ea typeface="+mj-ea"/>
                <a:cs typeface="Arial" panose="020B0604020202020204" pitchFamily="34" charset="0"/>
              </a:rPr>
              <a:t> </a:t>
            </a:r>
            <a:r>
              <a:rPr lang="en-US" altLang="ko-KR" sz="800" dirty="0">
                <a:solidFill>
                  <a:srgbClr val="000000"/>
                </a:solidFill>
                <a:latin typeface="Arial" panose="020B0604020202020204" pitchFamily="34" charset="0"/>
                <a:ea typeface="+mj-ea"/>
                <a:cs typeface="Arial" panose="020B0604020202020204" pitchFamily="34" charset="0"/>
              </a:rPr>
              <a:t>6</a:t>
            </a:r>
            <a:r>
              <a:rPr lang="ko-KR" altLang="en-US" sz="800" dirty="0">
                <a:solidFill>
                  <a:srgbClr val="000000"/>
                </a:solidFill>
                <a:latin typeface="Arial" panose="020B0604020202020204" pitchFamily="34" charset="0"/>
                <a:ea typeface="+mj-ea"/>
                <a:cs typeface="Arial" panose="020B0604020202020204" pitchFamily="34" charset="0"/>
              </a:rPr>
              <a:t>월 </a:t>
            </a:r>
            <a:r>
              <a:rPr lang="en-US" altLang="ko-KR" sz="800" dirty="0">
                <a:solidFill>
                  <a:srgbClr val="000000"/>
                </a:solidFill>
                <a:latin typeface="Arial" panose="020B0604020202020204" pitchFamily="34" charset="0"/>
                <a:ea typeface="+mj-ea"/>
                <a:cs typeface="Arial" panose="020B0604020202020204" pitchFamily="34" charset="0"/>
              </a:rPr>
              <a:t>30</a:t>
            </a:r>
            <a:r>
              <a:rPr lang="ko-KR" altLang="en-US" sz="800" dirty="0">
                <a:solidFill>
                  <a:srgbClr val="000000"/>
                </a:solidFill>
                <a:latin typeface="Arial" panose="020B0604020202020204" pitchFamily="34" charset="0"/>
                <a:ea typeface="+mj-ea"/>
                <a:cs typeface="Arial" panose="020B0604020202020204" pitchFamily="34" charset="0"/>
              </a:rPr>
              <a:t>일 기준 </a:t>
            </a:r>
            <a:r>
              <a:rPr lang="en-US" altLang="ko-KR" sz="800" dirty="0">
                <a:solidFill>
                  <a:srgbClr val="000000"/>
                </a:solidFill>
                <a:latin typeface="Arial" panose="020B0604020202020204" pitchFamily="34" charset="0"/>
                <a:ea typeface="+mj-ea"/>
                <a:cs typeface="Arial" panose="020B0604020202020204" pitchFamily="34" charset="0"/>
              </a:rPr>
              <a:t>5</a:t>
            </a:r>
            <a:r>
              <a:rPr lang="ko-KR" altLang="en-US" sz="800" dirty="0">
                <a:solidFill>
                  <a:srgbClr val="000000"/>
                </a:solidFill>
                <a:latin typeface="Arial" panose="020B0604020202020204" pitchFamily="34" charset="0"/>
                <a:ea typeface="+mj-ea"/>
                <a:cs typeface="Arial" panose="020B0604020202020204" pitchFamily="34" charset="0"/>
              </a:rPr>
              <a:t>년 만기 </a:t>
            </a:r>
            <a:r>
              <a:rPr lang="en-US" altLang="ko-KR" sz="800" dirty="0">
                <a:solidFill>
                  <a:srgbClr val="000000"/>
                </a:solidFill>
                <a:latin typeface="Arial" panose="020B0604020202020204" pitchFamily="34" charset="0"/>
                <a:ea typeface="+mj-ea"/>
                <a:cs typeface="Arial" panose="020B0604020202020204" pitchFamily="34" charset="0"/>
              </a:rPr>
              <a:t>BBB- </a:t>
            </a:r>
            <a:r>
              <a:rPr lang="ko-KR" altLang="en-US" sz="800" dirty="0">
                <a:solidFill>
                  <a:srgbClr val="000000"/>
                </a:solidFill>
                <a:latin typeface="Arial" panose="020B0604020202020204" pitchFamily="34" charset="0"/>
                <a:ea typeface="+mj-ea"/>
                <a:cs typeface="Arial" panose="020B0604020202020204" pitchFamily="34" charset="0"/>
              </a:rPr>
              <a:t>등급 무보증 회사채 이자율 적용</a:t>
            </a:r>
            <a:r>
              <a:rPr lang="fr-FR" altLang="ko-KR" sz="800" dirty="0">
                <a:solidFill>
                  <a:srgbClr val="000000"/>
                </a:solidFill>
                <a:latin typeface="Arial" panose="020B0604020202020204" pitchFamily="34" charset="0"/>
                <a:ea typeface="+mj-ea"/>
                <a:cs typeface="Arial" panose="020B0604020202020204" pitchFamily="34" charset="0"/>
              </a:rPr>
              <a:t> (Source: KOFIA bond)</a:t>
            </a:r>
            <a:endParaRPr lang="en-US" altLang="ko-KR" sz="800" kern="0" dirty="0">
              <a:solidFill>
                <a:srgbClr val="000000"/>
              </a:solidFill>
              <a:latin typeface="Arial" panose="020B0604020202020204" pitchFamily="34" charset="0"/>
              <a:ea typeface="+mj-ea"/>
              <a:cs typeface="Arial" panose="020B0604020202020204" pitchFamily="34" charset="0"/>
            </a:endParaRPr>
          </a:p>
          <a:p>
            <a:pPr>
              <a:lnSpc>
                <a:spcPct val="120000"/>
              </a:lnSpc>
              <a:defRPr/>
            </a:pPr>
            <a:r>
              <a:rPr lang="en-US" altLang="ko-KR" sz="800" kern="0" dirty="0">
                <a:latin typeface="Arial" panose="020B0604020202020204" pitchFamily="34" charset="0"/>
                <a:ea typeface="+mj-ea"/>
                <a:cs typeface="Arial" panose="020B0604020202020204" pitchFamily="34" charset="0"/>
              </a:rPr>
              <a:t>Note 9:</a:t>
            </a:r>
            <a:r>
              <a:rPr lang="ko-KR" altLang="en-US" sz="800" kern="0" dirty="0">
                <a:latin typeface="Arial" panose="020B0604020202020204" pitchFamily="34" charset="0"/>
                <a:ea typeface="+mj-ea"/>
                <a:cs typeface="Arial" panose="020B0604020202020204" pitchFamily="34" charset="0"/>
              </a:rPr>
              <a:t> </a:t>
            </a:r>
            <a:r>
              <a:rPr lang="ko-KR" altLang="en-US" sz="800" dirty="0">
                <a:solidFill>
                  <a:srgbClr val="000000"/>
                </a:solidFill>
                <a:latin typeface="Arial" panose="020B0604020202020204" pitchFamily="34" charset="0"/>
                <a:ea typeface="+mj-ea"/>
                <a:cs typeface="Arial" panose="020B0604020202020204" pitchFamily="34" charset="0"/>
              </a:rPr>
              <a:t>유사상장회사의 평균 자본구조 적용</a:t>
            </a:r>
          </a:p>
        </p:txBody>
      </p:sp>
      <p:sp>
        <p:nvSpPr>
          <p:cNvPr id="10" name="제목 2">
            <a:extLst>
              <a:ext uri="{FF2B5EF4-FFF2-40B4-BE49-F238E27FC236}">
                <a16:creationId xmlns:a16="http://schemas.microsoft.com/office/drawing/2014/main" id="{3C3ECB29-B165-4523-8AEA-B139D1820DD2}"/>
              </a:ext>
            </a:extLst>
          </p:cNvPr>
          <p:cNvSpPr txBox="1">
            <a:spLocks/>
          </p:cNvSpPr>
          <p:nvPr/>
        </p:nvSpPr>
        <p:spPr>
          <a:xfrm>
            <a:off x="399665" y="227197"/>
            <a:ext cx="8591450" cy="273424"/>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2500" b="1">
                <a:ea typeface="맑은 고딕" panose="020B0503020000020004" pitchFamily="50" charset="-127"/>
              </a:rPr>
              <a:t>Executive Summary</a:t>
            </a:r>
          </a:p>
        </p:txBody>
      </p:sp>
      <p:graphicFrame>
        <p:nvGraphicFramePr>
          <p:cNvPr id="15" name="표 14">
            <a:extLst>
              <a:ext uri="{FF2B5EF4-FFF2-40B4-BE49-F238E27FC236}">
                <a16:creationId xmlns:a16="http://schemas.microsoft.com/office/drawing/2014/main" id="{C6775732-CE12-4323-92B5-1BC7CA119D73}"/>
              </a:ext>
            </a:extLst>
          </p:cNvPr>
          <p:cNvGraphicFramePr>
            <a:graphicFrameLocks noGrp="1"/>
          </p:cNvGraphicFramePr>
          <p:nvPr>
            <p:extLst>
              <p:ext uri="{D42A27DB-BD31-4B8C-83A1-F6EECF244321}">
                <p14:modId xmlns:p14="http://schemas.microsoft.com/office/powerpoint/2010/main" val="4182642028"/>
              </p:ext>
            </p:extLst>
          </p:nvPr>
        </p:nvGraphicFramePr>
        <p:xfrm>
          <a:off x="2081744" y="1669479"/>
          <a:ext cx="7335663" cy="1762143"/>
        </p:xfrm>
        <a:graphic>
          <a:graphicData uri="http://schemas.openxmlformats.org/drawingml/2006/table">
            <a:tbl>
              <a:tblPr/>
              <a:tblGrid>
                <a:gridCol w="828000">
                  <a:extLst>
                    <a:ext uri="{9D8B030D-6E8A-4147-A177-3AD203B41FA5}">
                      <a16:colId xmlns:a16="http://schemas.microsoft.com/office/drawing/2014/main" val="4078767359"/>
                    </a:ext>
                  </a:extLst>
                </a:gridCol>
                <a:gridCol w="360033">
                  <a:extLst>
                    <a:ext uri="{9D8B030D-6E8A-4147-A177-3AD203B41FA5}">
                      <a16:colId xmlns:a16="http://schemas.microsoft.com/office/drawing/2014/main" val="1478298234"/>
                    </a:ext>
                  </a:extLst>
                </a:gridCol>
                <a:gridCol w="462088">
                  <a:extLst>
                    <a:ext uri="{9D8B030D-6E8A-4147-A177-3AD203B41FA5}">
                      <a16:colId xmlns:a16="http://schemas.microsoft.com/office/drawing/2014/main" val="1669784547"/>
                    </a:ext>
                  </a:extLst>
                </a:gridCol>
                <a:gridCol w="612396">
                  <a:extLst>
                    <a:ext uri="{9D8B030D-6E8A-4147-A177-3AD203B41FA5}">
                      <a16:colId xmlns:a16="http://schemas.microsoft.com/office/drawing/2014/main" val="3124312744"/>
                    </a:ext>
                  </a:extLst>
                </a:gridCol>
                <a:gridCol w="648000">
                  <a:extLst>
                    <a:ext uri="{9D8B030D-6E8A-4147-A177-3AD203B41FA5}">
                      <a16:colId xmlns:a16="http://schemas.microsoft.com/office/drawing/2014/main" val="2140003839"/>
                    </a:ext>
                  </a:extLst>
                </a:gridCol>
                <a:gridCol w="612000">
                  <a:extLst>
                    <a:ext uri="{9D8B030D-6E8A-4147-A177-3AD203B41FA5}">
                      <a16:colId xmlns:a16="http://schemas.microsoft.com/office/drawing/2014/main" val="252855335"/>
                    </a:ext>
                  </a:extLst>
                </a:gridCol>
                <a:gridCol w="704675">
                  <a:extLst>
                    <a:ext uri="{9D8B030D-6E8A-4147-A177-3AD203B41FA5}">
                      <a16:colId xmlns:a16="http://schemas.microsoft.com/office/drawing/2014/main" val="1664893308"/>
                    </a:ext>
                  </a:extLst>
                </a:gridCol>
                <a:gridCol w="770044">
                  <a:extLst>
                    <a:ext uri="{9D8B030D-6E8A-4147-A177-3AD203B41FA5}">
                      <a16:colId xmlns:a16="http://schemas.microsoft.com/office/drawing/2014/main" val="1896614909"/>
                    </a:ext>
                  </a:extLst>
                </a:gridCol>
                <a:gridCol w="555417">
                  <a:extLst>
                    <a:ext uri="{9D8B030D-6E8A-4147-A177-3AD203B41FA5}">
                      <a16:colId xmlns:a16="http://schemas.microsoft.com/office/drawing/2014/main" val="2443028465"/>
                    </a:ext>
                  </a:extLst>
                </a:gridCol>
                <a:gridCol w="432000">
                  <a:extLst>
                    <a:ext uri="{9D8B030D-6E8A-4147-A177-3AD203B41FA5}">
                      <a16:colId xmlns:a16="http://schemas.microsoft.com/office/drawing/2014/main" val="2716300692"/>
                    </a:ext>
                  </a:extLst>
                </a:gridCol>
                <a:gridCol w="675505">
                  <a:extLst>
                    <a:ext uri="{9D8B030D-6E8A-4147-A177-3AD203B41FA5}">
                      <a16:colId xmlns:a16="http://schemas.microsoft.com/office/drawing/2014/main" val="3572134948"/>
                    </a:ext>
                  </a:extLst>
                </a:gridCol>
                <a:gridCol w="675505">
                  <a:extLst>
                    <a:ext uri="{9D8B030D-6E8A-4147-A177-3AD203B41FA5}">
                      <a16:colId xmlns:a16="http://schemas.microsoft.com/office/drawing/2014/main" val="1431440251"/>
                    </a:ext>
                  </a:extLst>
                </a:gridCol>
              </a:tblGrid>
              <a:tr h="175901">
                <a:tc rowSpan="2">
                  <a:txBody>
                    <a:bodyPr/>
                    <a:lstStyle/>
                    <a:p>
                      <a:pPr algn="l" rtl="0" fontAlgn="ctr"/>
                      <a:r>
                        <a:rPr lang="ko-KR" altLang="en-US" sz="9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유사상장회사</a:t>
                      </a:r>
                      <a:r>
                        <a:rPr lang="en-US" altLang="ko-KR" sz="900" b="1" i="0" u="none" strike="noStrike" baseline="30000"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1</a:t>
                      </a:r>
                      <a:endParaRPr lang="ko-KR" altLang="en-US" sz="9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rowSpan="2">
                  <a:txBody>
                    <a:bodyPr/>
                    <a:lstStyle/>
                    <a:p>
                      <a:pPr algn="ctr" rtl="0" fontAlgn="ctr"/>
                      <a:r>
                        <a:rPr lang="ko-KR" altLang="en-US"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국가</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rowSpan="2">
                  <a:txBody>
                    <a:bodyPr/>
                    <a:lstStyle/>
                    <a:p>
                      <a:pPr algn="ctr" rtl="0" fontAlgn="ctr"/>
                      <a:r>
                        <a:rPr lang="ko-KR" altLang="en-US"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단위</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ctr" rtl="0" fontAlgn="ctr"/>
                      <a:r>
                        <a:rPr lang="en-US"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Observed</a:t>
                      </a:r>
                    </a:p>
                  </a:txBody>
                  <a:tcPr marL="36000" marR="36000" marT="0" marB="0" anchor="ctr">
                    <a:lnL>
                      <a:noFill/>
                    </a:lnL>
                    <a:lnR>
                      <a:noFill/>
                    </a:lnR>
                    <a:lnT w="6350" cap="flat" cmpd="sng" algn="ctr">
                      <a:noFill/>
                      <a:prstDash val="solid"/>
                      <a:round/>
                      <a:headEnd type="none" w="med" len="med"/>
                      <a:tailEnd type="none" w="med" len="med"/>
                    </a:lnT>
                    <a:lnB>
                      <a:noFill/>
                    </a:lnB>
                    <a:solidFill>
                      <a:srgbClr val="00338D"/>
                    </a:solidFill>
                  </a:tcPr>
                </a:tc>
                <a:tc rowSpan="2">
                  <a:txBody>
                    <a:bodyPr/>
                    <a:lstStyle/>
                    <a:p>
                      <a:pPr algn="ctr" rtl="0" fontAlgn="ctr"/>
                      <a:r>
                        <a:rPr lang="ko-KR" altLang="en-US"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시가총액</a:t>
                      </a:r>
                      <a:r>
                        <a:rPr lang="en-US" altLang="ko-KR" sz="900" b="1" i="0" u="none" strike="noStrike" baseline="30000">
                          <a:solidFill>
                            <a:srgbClr val="FFFFFF"/>
                          </a:solidFill>
                          <a:effectLst/>
                          <a:latin typeface="Arial" panose="020B0604020202020204" pitchFamily="34" charset="0"/>
                          <a:ea typeface="맑은 고딕" panose="020B0503020000020004" pitchFamily="50" charset="-127"/>
                          <a:cs typeface="Arial" panose="020B0604020202020204" pitchFamily="34" charset="0"/>
                        </a:rPr>
                        <a:t>3</a:t>
                      </a:r>
                      <a:endParaRPr lang="ko-KR" altLang="en-US"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rowSpan="2">
                  <a:txBody>
                    <a:bodyPr/>
                    <a:lstStyle/>
                    <a:p>
                      <a:pPr algn="ctr" rtl="0" fontAlgn="ctr"/>
                      <a:r>
                        <a:rPr lang="en-US"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IBD</a:t>
                      </a:r>
                      <a:r>
                        <a:rPr lang="en-US" sz="900" b="1" i="0" u="none" strike="noStrike" baseline="30000">
                          <a:solidFill>
                            <a:srgbClr val="FFFFFF"/>
                          </a:solidFill>
                          <a:effectLst/>
                          <a:latin typeface="Arial" panose="020B0604020202020204" pitchFamily="34" charset="0"/>
                          <a:ea typeface="맑은 고딕" panose="020B0503020000020004" pitchFamily="50" charset="-127"/>
                          <a:cs typeface="Arial" panose="020B0604020202020204" pitchFamily="34" charset="0"/>
                        </a:rPr>
                        <a:t>4</a:t>
                      </a:r>
                      <a:endParaRPr lang="en-US"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rowSpan="2">
                  <a:txBody>
                    <a:bodyPr/>
                    <a:lstStyle/>
                    <a:p>
                      <a:pPr algn="ctr" rtl="0" fontAlgn="ctr"/>
                      <a:r>
                        <a:rPr lang="ko-KR" altLang="en-US"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기업가치</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rowSpan="2">
                  <a:txBody>
                    <a:bodyPr/>
                    <a:lstStyle/>
                    <a:p>
                      <a:pPr algn="ctr" rtl="0" fontAlgn="ctr"/>
                      <a:r>
                        <a:rPr lang="en-US"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Debt/Equity</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rowSpan="2">
                  <a:txBody>
                    <a:bodyPr/>
                    <a:lstStyle/>
                    <a:p>
                      <a:pPr algn="ctr" rtl="0" fontAlgn="ctr"/>
                      <a:r>
                        <a:rPr lang="en-US"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Debt/TIC</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rowSpan="2">
                  <a:txBody>
                    <a:bodyPr/>
                    <a:lstStyle/>
                    <a:p>
                      <a:pPr algn="ctr" rtl="0" fontAlgn="ctr"/>
                      <a:r>
                        <a:rPr lang="ko-KR" altLang="en-US"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세율</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ctr" rtl="0" fontAlgn="ctr"/>
                      <a:r>
                        <a:rPr lang="en-US"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Unlevered</a:t>
                      </a:r>
                    </a:p>
                  </a:txBody>
                  <a:tcPr marL="36000" marR="36000" marT="0" marB="0" anchor="ctr">
                    <a:lnL>
                      <a:noFill/>
                    </a:lnL>
                    <a:lnR>
                      <a:noFill/>
                    </a:lnR>
                    <a:lnT w="6350" cap="flat" cmpd="sng" algn="ctr">
                      <a:noFill/>
                      <a:prstDash val="solid"/>
                      <a:round/>
                      <a:headEnd type="none" w="med" len="med"/>
                      <a:tailEnd type="none" w="med" len="med"/>
                    </a:lnT>
                    <a:lnB>
                      <a:noFill/>
                    </a:lnB>
                    <a:solidFill>
                      <a:srgbClr val="00338D"/>
                    </a:solidFill>
                  </a:tcPr>
                </a:tc>
                <a:tc>
                  <a:txBody>
                    <a:bodyPr/>
                    <a:lstStyle/>
                    <a:p>
                      <a:pPr algn="ctr" rtl="0" fontAlgn="ctr"/>
                      <a:r>
                        <a:rPr lang="en-US"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Re-levered</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noFill/>
                      <a:prstDash val="solid"/>
                      <a:round/>
                      <a:headEnd type="none" w="med" len="med"/>
                      <a:tailEnd type="none" w="med" len="med"/>
                    </a:lnT>
                    <a:lnB>
                      <a:noFill/>
                    </a:lnB>
                    <a:solidFill>
                      <a:srgbClr val="00338D"/>
                    </a:solidFill>
                  </a:tcPr>
                </a:tc>
                <a:extLst>
                  <a:ext uri="{0D108BD9-81ED-4DB2-BD59-A6C34878D82A}">
                    <a16:rowId xmlns:a16="http://schemas.microsoft.com/office/drawing/2014/main" val="764725376"/>
                  </a:ext>
                </a:extLst>
              </a:tr>
              <a:tr h="175901">
                <a:tc vMerge="1">
                  <a:txBody>
                    <a:bodyPr/>
                    <a:lstStyle/>
                    <a:p>
                      <a:pPr latinLnBrk="1"/>
                      <a:endParaRPr lang="ko-KR" altLang="en-US"/>
                    </a:p>
                  </a:txBody>
                  <a:tcPr/>
                </a:tc>
                <a:tc vMerge="1">
                  <a:txBody>
                    <a:bodyPr/>
                    <a:lstStyle/>
                    <a:p>
                      <a:pPr latinLnBrk="1"/>
                      <a:endParaRPr lang="ko-KR" altLang="en-US"/>
                    </a:p>
                  </a:txBody>
                  <a:tcPr/>
                </a:tc>
                <a:tc vMerge="1">
                  <a:txBody>
                    <a:bodyPr/>
                    <a:lstStyle/>
                    <a:p>
                      <a:pPr latinLnBrk="1"/>
                      <a:endParaRPr lang="ko-KR" altLang="en-US"/>
                    </a:p>
                  </a:txBody>
                  <a:tcPr/>
                </a:tc>
                <a:tc>
                  <a:txBody>
                    <a:bodyPr/>
                    <a:lstStyle/>
                    <a:p>
                      <a:pPr algn="ctr" rtl="0" fontAlgn="ctr"/>
                      <a:r>
                        <a:rPr lang="en-US"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Beta</a:t>
                      </a:r>
                      <a:r>
                        <a:rPr lang="en-US" sz="900" b="1" i="0" u="none" strike="noStrike" baseline="30000">
                          <a:solidFill>
                            <a:srgbClr val="FFFFFF"/>
                          </a:solidFill>
                          <a:effectLst/>
                          <a:latin typeface="Arial" panose="020B0604020202020204" pitchFamily="34" charset="0"/>
                          <a:ea typeface="맑은 고딕" panose="020B0503020000020004" pitchFamily="50" charset="-127"/>
                          <a:cs typeface="Arial" panose="020B0604020202020204" pitchFamily="34" charset="0"/>
                        </a:rPr>
                        <a:t>2</a:t>
                      </a:r>
                      <a:endParaRPr lang="en-US"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solidFill>
                      <a:srgbClr val="00338D"/>
                    </a:solidFill>
                  </a:tcPr>
                </a:tc>
                <a:tc vMerge="1">
                  <a:txBody>
                    <a:bodyPr/>
                    <a:lstStyle/>
                    <a:p>
                      <a:pPr latinLnBrk="1"/>
                      <a:endParaRPr lang="ko-KR" altLang="en-US"/>
                    </a:p>
                  </a:txBody>
                  <a:tcPr/>
                </a:tc>
                <a:tc vMerge="1">
                  <a:txBody>
                    <a:bodyPr/>
                    <a:lstStyle/>
                    <a:p>
                      <a:pPr latinLnBrk="1"/>
                      <a:endParaRPr lang="ko-KR" altLang="en-US"/>
                    </a:p>
                  </a:txBody>
                  <a:tcPr/>
                </a:tc>
                <a:tc vMerge="1">
                  <a:txBody>
                    <a:bodyPr/>
                    <a:lstStyle/>
                    <a:p>
                      <a:pPr latinLnBrk="1"/>
                      <a:endParaRPr lang="ko-KR" altLang="en-US"/>
                    </a:p>
                  </a:txBody>
                  <a:tcPr/>
                </a:tc>
                <a:tc vMerge="1">
                  <a:txBody>
                    <a:bodyPr/>
                    <a:lstStyle/>
                    <a:p>
                      <a:pPr latinLnBrk="1"/>
                      <a:endParaRPr lang="ko-KR" altLang="en-US"/>
                    </a:p>
                  </a:txBody>
                  <a:tcPr/>
                </a:tc>
                <a:tc vMerge="1">
                  <a:txBody>
                    <a:bodyPr/>
                    <a:lstStyle/>
                    <a:p>
                      <a:pPr latinLnBrk="1"/>
                      <a:endParaRPr lang="ko-KR" altLang="en-US"/>
                    </a:p>
                  </a:txBody>
                  <a:tcPr/>
                </a:tc>
                <a:tc vMerge="1">
                  <a:txBody>
                    <a:bodyPr/>
                    <a:lstStyle/>
                    <a:p>
                      <a:pPr latinLnBrk="1"/>
                      <a:endParaRPr lang="ko-KR" altLang="en-US"/>
                    </a:p>
                  </a:txBody>
                  <a:tcPr/>
                </a:tc>
                <a:tc>
                  <a:txBody>
                    <a:bodyPr/>
                    <a:lstStyle/>
                    <a:p>
                      <a:pPr algn="ctr" rtl="0" fontAlgn="ctr"/>
                      <a:r>
                        <a:rPr lang="en-US"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Beta</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solidFill>
                      <a:srgbClr val="00338D"/>
                    </a:solidFill>
                  </a:tcPr>
                </a:tc>
                <a:tc>
                  <a:txBody>
                    <a:bodyPr/>
                    <a:lstStyle/>
                    <a:p>
                      <a:pPr algn="ctr" rtl="0" fontAlgn="ctr"/>
                      <a:r>
                        <a:rPr lang="en-US"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Beta</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5EB8"/>
                      </a:solidFill>
                      <a:prstDash val="solid"/>
                      <a:round/>
                      <a:headEnd type="none" w="med" len="med"/>
                      <a:tailEnd type="none" w="med" len="med"/>
                    </a:lnB>
                    <a:solidFill>
                      <a:srgbClr val="00338D"/>
                    </a:solidFill>
                  </a:tcPr>
                </a:tc>
                <a:extLst>
                  <a:ext uri="{0D108BD9-81ED-4DB2-BD59-A6C34878D82A}">
                    <a16:rowId xmlns:a16="http://schemas.microsoft.com/office/drawing/2014/main" val="3304540494"/>
                  </a:ext>
                </a:extLst>
              </a:tr>
              <a:tr h="136800">
                <a:tc>
                  <a:txBody>
                    <a:bodyPr/>
                    <a:lstStyle/>
                    <a:p>
                      <a:pPr algn="l" rtl="0"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삼성</a:t>
                      </a: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SDI</a:t>
                      </a:r>
                      <a:endPar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a:noFill/>
                    </a:lnB>
                  </a:tcPr>
                </a:tc>
                <a:tc>
                  <a:txBody>
                    <a:bodyPr/>
                    <a:lstStyle/>
                    <a:p>
                      <a:pPr algn="ctr" rtl="0"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한국</a:t>
                      </a:r>
                    </a:p>
                  </a:txBody>
                  <a:tcPr marL="36000" marR="36000" marT="0" marB="0" anchor="ctr">
                    <a:lnL>
                      <a:noFill/>
                    </a:lnL>
                    <a:lnR>
                      <a:noFill/>
                    </a:lnR>
                    <a:lnT w="6350" cap="flat" cmpd="sng" algn="ctr">
                      <a:solidFill>
                        <a:srgbClr val="005EB8"/>
                      </a:solidFill>
                      <a:prstDash val="solid"/>
                      <a:round/>
                      <a:headEnd type="none" w="med" len="med"/>
                      <a:tailEnd type="none" w="med" len="med"/>
                    </a:lnT>
                    <a:lnB>
                      <a:noFill/>
                    </a:lnB>
                  </a:tcPr>
                </a:tc>
                <a:tc>
                  <a:txBody>
                    <a:bodyPr/>
                    <a:lstStyle/>
                    <a:p>
                      <a:pPr algn="ctr" rtl="0" fontAlgn="ctr"/>
                      <a:r>
                        <a:rPr lang="en-US" sz="900" b="0" i="0" u="none" strike="noStrike" err="1">
                          <a:solidFill>
                            <a:srgbClr val="000000"/>
                          </a:solidFill>
                          <a:effectLst/>
                          <a:latin typeface="Arial" panose="020B0604020202020204" pitchFamily="34" charset="0"/>
                          <a:ea typeface="맑은 고딕" panose="020B0503020000020004" pitchFamily="50" charset="-127"/>
                          <a:cs typeface="Arial" panose="020B0604020202020204" pitchFamily="34" charset="0"/>
                        </a:rPr>
                        <a:t>mKRW</a:t>
                      </a:r>
                      <a:endParaRPr 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w="6350" cap="flat" cmpd="sng" algn="ctr">
                      <a:solidFill>
                        <a:srgbClr val="005EB8"/>
                      </a:solidFill>
                      <a:prstDash val="solid"/>
                      <a:round/>
                      <a:headEnd type="none" w="med" len="med"/>
                      <a:tailEnd type="none" w="med" len="med"/>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1.20</a:t>
                      </a:r>
                    </a:p>
                  </a:txBody>
                  <a:tcPr marL="36000" marR="36000" marT="0" marB="0" anchor="ctr">
                    <a:lnL>
                      <a:noFill/>
                    </a:lnL>
                    <a:lnR>
                      <a:noFill/>
                    </a:lnR>
                    <a:lnT w="6350" cap="flat" cmpd="sng" algn="ctr">
                      <a:solidFill>
                        <a:srgbClr val="005EB8"/>
                      </a:solidFill>
                      <a:prstDash val="solid"/>
                      <a:round/>
                      <a:headEnd type="none" w="med" len="med"/>
                      <a:tailEnd type="none" w="med" len="med"/>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36,090,922</a:t>
                      </a:r>
                    </a:p>
                  </a:txBody>
                  <a:tcPr marL="36000" marR="36000" marT="0" marB="0" anchor="ctr">
                    <a:lnL>
                      <a:noFill/>
                    </a:lnL>
                    <a:lnR>
                      <a:noFill/>
                    </a:lnR>
                    <a:lnT w="6350" cap="flat" cmpd="sng" algn="ctr">
                      <a:solidFill>
                        <a:srgbClr val="005EB8"/>
                      </a:solidFill>
                      <a:prstDash val="solid"/>
                      <a:round/>
                      <a:headEnd type="none" w="med" len="med"/>
                      <a:tailEnd type="none" w="med" len="med"/>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4,844,825 </a:t>
                      </a:r>
                    </a:p>
                  </a:txBody>
                  <a:tcPr marL="36000" marR="36000" marT="0" marB="0" anchor="ctr">
                    <a:lnL>
                      <a:noFill/>
                    </a:lnL>
                    <a:lnR>
                      <a:noFill/>
                    </a:lnR>
                    <a:lnT w="6350" cap="flat" cmpd="sng" algn="ctr">
                      <a:solidFill>
                        <a:srgbClr val="005EB8"/>
                      </a:solidFill>
                      <a:prstDash val="solid"/>
                      <a:round/>
                      <a:headEnd type="none" w="med" len="med"/>
                      <a:tailEnd type="none" w="med" len="med"/>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31,246,096 </a:t>
                      </a:r>
                    </a:p>
                  </a:txBody>
                  <a:tcPr marL="36000" marR="36000" marT="0" marB="0" anchor="ctr">
                    <a:lnL>
                      <a:noFill/>
                    </a:lnL>
                    <a:lnR>
                      <a:noFill/>
                    </a:lnR>
                    <a:lnT w="6350" cap="flat" cmpd="sng" algn="ctr">
                      <a:solidFill>
                        <a:srgbClr val="005EB8"/>
                      </a:solidFill>
                      <a:prstDash val="solid"/>
                      <a:round/>
                      <a:headEnd type="none" w="med" len="med"/>
                      <a:tailEnd type="none" w="med" len="med"/>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13.4%</a:t>
                      </a:r>
                    </a:p>
                  </a:txBody>
                  <a:tcPr marL="36000" marR="36000" marT="0" marB="0" anchor="ctr">
                    <a:lnL>
                      <a:noFill/>
                    </a:lnL>
                    <a:lnR>
                      <a:noFill/>
                    </a:lnR>
                    <a:lnT w="6350" cap="flat" cmpd="sng" algn="ctr">
                      <a:solidFill>
                        <a:srgbClr val="005EB8"/>
                      </a:solidFill>
                      <a:prstDash val="solid"/>
                      <a:round/>
                      <a:headEnd type="none" w="med" len="med"/>
                      <a:tailEnd type="none" w="med" len="med"/>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11.8%</a:t>
                      </a:r>
                    </a:p>
                  </a:txBody>
                  <a:tcPr marL="36000" marR="36000" marT="0" marB="0" anchor="ctr">
                    <a:lnL>
                      <a:noFill/>
                    </a:lnL>
                    <a:lnR>
                      <a:noFill/>
                    </a:lnR>
                    <a:lnT w="6350" cap="flat" cmpd="sng" algn="ctr">
                      <a:solidFill>
                        <a:srgbClr val="005EB8"/>
                      </a:solidFill>
                      <a:prstDash val="solid"/>
                      <a:round/>
                      <a:headEnd type="none" w="med" len="med"/>
                      <a:tailEnd type="none" w="med" len="med"/>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27.5%</a:t>
                      </a:r>
                    </a:p>
                  </a:txBody>
                  <a:tcPr marL="36000" marR="36000" marT="0" marB="0" anchor="ctr">
                    <a:lnL>
                      <a:noFill/>
                    </a:lnL>
                    <a:lnR>
                      <a:noFill/>
                    </a:lnR>
                    <a:lnT w="6350" cap="flat" cmpd="sng" algn="ctr">
                      <a:solidFill>
                        <a:srgbClr val="005EB8"/>
                      </a:solidFill>
                      <a:prstDash val="solid"/>
                      <a:round/>
                      <a:headEnd type="none" w="med" len="med"/>
                      <a:tailEnd type="none" w="med" len="med"/>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1.09</a:t>
                      </a:r>
                    </a:p>
                  </a:txBody>
                  <a:tcPr marL="36000" marR="36000" marT="0" marB="0" anchor="ctr">
                    <a:lnL>
                      <a:noFill/>
                    </a:lnL>
                    <a:lnR>
                      <a:noFill/>
                    </a:lnR>
                    <a:lnT w="6350" cap="flat" cmpd="sng" algn="ctr">
                      <a:solidFill>
                        <a:srgbClr val="005EB8"/>
                      </a:solidFill>
                      <a:prstDash val="solid"/>
                      <a:round/>
                      <a:headEnd type="none" w="med" len="med"/>
                      <a:tailEnd type="none" w="med" len="med"/>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1.26</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5EB8"/>
                      </a:solidFill>
                      <a:prstDash val="solid"/>
                      <a:round/>
                      <a:headEnd type="none" w="med" len="med"/>
                      <a:tailEnd type="none" w="med" len="med"/>
                    </a:lnT>
                    <a:lnB>
                      <a:noFill/>
                    </a:lnB>
                  </a:tcPr>
                </a:tc>
                <a:extLst>
                  <a:ext uri="{0D108BD9-81ED-4DB2-BD59-A6C34878D82A}">
                    <a16:rowId xmlns:a16="http://schemas.microsoft.com/office/drawing/2014/main" val="2910912942"/>
                  </a:ext>
                </a:extLst>
              </a:tr>
              <a:tr h="136800">
                <a:tc>
                  <a:txBody>
                    <a:bodyPr/>
                    <a:lstStyle/>
                    <a:p>
                      <a:pPr algn="l" rtl="0" fontAlgn="ctr"/>
                      <a:r>
                        <a:rPr lang="ko-KR" altLang="en-US" sz="900" b="0" i="0" u="none" strike="noStrike" err="1">
                          <a:solidFill>
                            <a:srgbClr val="000000"/>
                          </a:solidFill>
                          <a:effectLst/>
                          <a:latin typeface="Arial" panose="020B0604020202020204" pitchFamily="34" charset="0"/>
                          <a:ea typeface="맑은 고딕" panose="020B0503020000020004" pitchFamily="50" charset="-127"/>
                          <a:cs typeface="Arial" panose="020B0604020202020204" pitchFamily="34" charset="0"/>
                        </a:rPr>
                        <a:t>에코프로비엠</a:t>
                      </a:r>
                      <a:endParaRPr 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ctr" rtl="0"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한국</a:t>
                      </a:r>
                    </a:p>
                  </a:txBody>
                  <a:tcPr marL="36000" marR="36000" marT="0" marB="0" anchor="ctr">
                    <a:lnL>
                      <a:noFill/>
                    </a:lnL>
                    <a:lnR>
                      <a:noFill/>
                    </a:lnR>
                    <a:lnT>
                      <a:noFill/>
                    </a:lnT>
                    <a:lnB>
                      <a:noFill/>
                    </a:lnB>
                  </a:tcPr>
                </a:tc>
                <a:tc>
                  <a:txBody>
                    <a:bodyPr/>
                    <a:lstStyle/>
                    <a:p>
                      <a:pPr algn="ctr" rtl="0" fontAlgn="ctr"/>
                      <a:r>
                        <a:rPr lang="en-US" sz="900" b="0" i="0" u="none" strike="noStrike" err="1">
                          <a:solidFill>
                            <a:srgbClr val="000000"/>
                          </a:solidFill>
                          <a:effectLst/>
                          <a:latin typeface="Arial" panose="020B0604020202020204" pitchFamily="34" charset="0"/>
                          <a:ea typeface="맑은 고딕" panose="020B0503020000020004" pitchFamily="50" charset="-127"/>
                          <a:cs typeface="Arial" panose="020B0604020202020204" pitchFamily="34" charset="0"/>
                        </a:rPr>
                        <a:t>mKRW</a:t>
                      </a:r>
                      <a:endParaRPr 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1.08</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10,466,496</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945,158</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9,521,339 </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9.0%</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8.3%</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24.2%</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1.30</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1.52</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3871658778"/>
                  </a:ext>
                </a:extLst>
              </a:tr>
              <a:tr h="136800">
                <a:tc>
                  <a:txBody>
                    <a:bodyPr/>
                    <a:lstStyle/>
                    <a:p>
                      <a:pPr algn="l" rtl="0" fontAlgn="ctr"/>
                      <a:r>
                        <a:rPr lang="ko-KR" altLang="en-US" sz="900" b="0" i="0" u="none" strike="noStrike" err="1">
                          <a:solidFill>
                            <a:srgbClr val="000000"/>
                          </a:solidFill>
                          <a:effectLst/>
                          <a:latin typeface="Arial" panose="020B0604020202020204" pitchFamily="34" charset="0"/>
                          <a:ea typeface="맑은 고딕" panose="020B0503020000020004" pitchFamily="50" charset="-127"/>
                          <a:cs typeface="Arial" panose="020B0604020202020204" pitchFamily="34" charset="0"/>
                        </a:rPr>
                        <a:t>엘앤에프</a:t>
                      </a:r>
                      <a:endPar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ctr" rtl="0"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한국</a:t>
                      </a:r>
                    </a:p>
                  </a:txBody>
                  <a:tcPr marL="36000" marR="36000" marT="0" marB="0" anchor="ctr">
                    <a:lnL>
                      <a:noFill/>
                    </a:lnL>
                    <a:lnR>
                      <a:noFill/>
                    </a:lnR>
                    <a:lnT>
                      <a:noFill/>
                    </a:lnT>
                    <a:lnB>
                      <a:noFill/>
                    </a:lnB>
                  </a:tcPr>
                </a:tc>
                <a:tc>
                  <a:txBody>
                    <a:bodyPr/>
                    <a:lstStyle/>
                    <a:p>
                      <a:pPr algn="ctr" rtl="0" fontAlgn="ctr"/>
                      <a:r>
                        <a:rPr lang="en-US" sz="900" b="0" i="0" u="none" strike="noStrike" err="1">
                          <a:solidFill>
                            <a:srgbClr val="000000"/>
                          </a:solidFill>
                          <a:effectLst/>
                          <a:latin typeface="Arial" panose="020B0604020202020204" pitchFamily="34" charset="0"/>
                          <a:ea typeface="맑은 고딕" panose="020B0503020000020004" pitchFamily="50" charset="-127"/>
                          <a:cs typeface="Arial" panose="020B0604020202020204" pitchFamily="34" charset="0"/>
                        </a:rPr>
                        <a:t>mKRW</a:t>
                      </a:r>
                      <a:endParaRPr 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1.06</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6,766,368</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478,253</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6,288,115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7.1%</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6.6%</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24.2%</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1.01</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1.16</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2645967749"/>
                  </a:ext>
                </a:extLst>
              </a:tr>
              <a:tr h="136800">
                <a:tc>
                  <a:txBody>
                    <a:bodyPr/>
                    <a:lstStyle/>
                    <a:p>
                      <a:pPr algn="l" rtl="0" fontAlgn="ctr"/>
                      <a:r>
                        <a:rPr lang="ko-KR" altLang="en-US" sz="900" b="0" i="0" u="none" strike="noStrike" err="1">
                          <a:solidFill>
                            <a:srgbClr val="000000"/>
                          </a:solidFill>
                          <a:effectLst/>
                          <a:latin typeface="Arial" panose="020B0604020202020204" pitchFamily="34" charset="0"/>
                          <a:ea typeface="맑은 고딕" panose="020B0503020000020004" pitchFamily="50" charset="-127"/>
                          <a:cs typeface="Arial" panose="020B0604020202020204" pitchFamily="34" charset="0"/>
                        </a:rPr>
                        <a:t>신흥에스이씨</a:t>
                      </a:r>
                      <a:endPar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kumimoji="0" lang="ko-KR" altLang="en-US" sz="900" b="0" i="0" u="none" strike="noStrike" kern="1200" cap="none" spc="0" normalizeH="0" baseline="0" noProof="0">
                          <a:ln>
                            <a:noFill/>
                          </a:ln>
                          <a:solidFill>
                            <a:srgbClr val="000000"/>
                          </a:solidFill>
                          <a:effectLst/>
                          <a:uLnTx/>
                          <a:uFillTx/>
                          <a:latin typeface="Arial" panose="020B0604020202020204" pitchFamily="34" charset="0"/>
                          <a:ea typeface="맑은 고딕" panose="020B0503020000020004" pitchFamily="50" charset="-127"/>
                          <a:cs typeface="Arial" panose="020B0604020202020204" pitchFamily="34" charset="0"/>
                        </a:rPr>
                        <a:t>한국</a:t>
                      </a:r>
                    </a:p>
                  </a:txBody>
                  <a:tcPr marL="36000" marR="36000" marT="0" marB="0" anchor="ctr">
                    <a:lnL>
                      <a:noFill/>
                    </a:lnL>
                    <a:lnR>
                      <a:noFill/>
                    </a:lnR>
                    <a:lnT>
                      <a:noFill/>
                    </a:lnT>
                    <a:lnB>
                      <a:noFill/>
                    </a:lnB>
                  </a:tcPr>
                </a:tc>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kumimoji="0" lang="en-US" altLang="ko-KR" sz="900" b="0" i="0" u="none" strike="noStrike" kern="1200" cap="none" spc="0" normalizeH="0" baseline="0" noProof="0" err="1">
                          <a:ln>
                            <a:noFill/>
                          </a:ln>
                          <a:solidFill>
                            <a:srgbClr val="000000"/>
                          </a:solidFill>
                          <a:effectLst/>
                          <a:uLnTx/>
                          <a:uFillTx/>
                          <a:latin typeface="Arial" panose="020B0604020202020204" pitchFamily="34" charset="0"/>
                          <a:ea typeface="맑은 고딕" panose="020B0503020000020004" pitchFamily="50" charset="-127"/>
                          <a:cs typeface="Arial" panose="020B0604020202020204" pitchFamily="34" charset="0"/>
                        </a:rPr>
                        <a:t>mKRW</a:t>
                      </a:r>
                      <a:endParaRPr kumimoji="0" lang="en-US" altLang="ko-KR" sz="900" b="0" i="0" u="none" strike="noStrike" kern="1200" cap="none" spc="0" normalizeH="0" baseline="0" noProof="0">
                        <a:ln>
                          <a:noFill/>
                        </a:ln>
                        <a:solidFill>
                          <a:srgbClr val="000000"/>
                        </a:solidFill>
                        <a:effectLst/>
                        <a:uLnTx/>
                        <a:uFillTx/>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0.75</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426,978</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200,405</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226,573</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46.9%</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31.9%</a:t>
                      </a:r>
                    </a:p>
                  </a:txBody>
                  <a:tcPr marL="36000" marR="36000" marT="0" marB="0" anchor="ctr">
                    <a:lnL>
                      <a:noFill/>
                    </a:lnL>
                    <a:lnR>
                      <a:noFill/>
                    </a:lnR>
                    <a:lnT>
                      <a:noFill/>
                    </a:lnT>
                    <a:lnB>
                      <a:noFill/>
                    </a:lnB>
                  </a:tcPr>
                </a:tc>
                <a:tc>
                  <a:txBody>
                    <a:bodyPr/>
                    <a:lstStyle/>
                    <a:p>
                      <a:pPr marL="0" marR="0" lvl="0" indent="0" algn="r" defTabSz="914400" rtl="0" eaLnBrk="1" fontAlgn="ctr" latinLnBrk="1" hangingPunct="1">
                        <a:lnSpc>
                          <a:spcPct val="100000"/>
                        </a:lnSpc>
                        <a:spcBef>
                          <a:spcPts val="0"/>
                        </a:spcBef>
                        <a:spcAft>
                          <a:spcPts val="0"/>
                        </a:spcAft>
                        <a:buClrTx/>
                        <a:buSzTx/>
                        <a:buFontTx/>
                        <a:buNone/>
                        <a:tabLst/>
                        <a:defRPr/>
                      </a:pP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24.2%</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0.55</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0.63</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2215715502"/>
                  </a:ext>
                </a:extLst>
              </a:tr>
              <a:tr h="136800">
                <a:tc>
                  <a:txBody>
                    <a:bodyPr/>
                    <a:lstStyle/>
                    <a:p>
                      <a:pPr algn="l" rtl="0" fontAlgn="ctr"/>
                      <a:r>
                        <a:rPr lang="ko-KR" altLang="en-US" sz="900" b="0" i="0" u="none" strike="noStrike" err="1">
                          <a:solidFill>
                            <a:srgbClr val="000000"/>
                          </a:solidFill>
                          <a:effectLst/>
                          <a:latin typeface="Arial" panose="020B0604020202020204" pitchFamily="34" charset="0"/>
                          <a:ea typeface="맑은 고딕" panose="020B0503020000020004" pitchFamily="50" charset="-127"/>
                          <a:cs typeface="Arial" panose="020B0604020202020204" pitchFamily="34" charset="0"/>
                        </a:rPr>
                        <a:t>상신이디피</a:t>
                      </a:r>
                      <a:endPar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ctr" rtl="0"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한국</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rtl="0" fontAlgn="ctr"/>
                      <a:r>
                        <a:rPr lang="en-US" sz="900" b="0" i="0" u="none" strike="noStrike" err="1">
                          <a:solidFill>
                            <a:srgbClr val="000000"/>
                          </a:solidFill>
                          <a:effectLst/>
                          <a:latin typeface="Arial" panose="020B0604020202020204" pitchFamily="34" charset="0"/>
                          <a:ea typeface="맑은 고딕" panose="020B0503020000020004" pitchFamily="50" charset="-127"/>
                          <a:cs typeface="Arial" panose="020B0604020202020204" pitchFamily="34" charset="0"/>
                        </a:rPr>
                        <a:t>mKRW</a:t>
                      </a:r>
                      <a:endParaRPr 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1.00</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219.167</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71,445</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147,722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32.6%</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24.6%</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24.2%</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0.85</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0.98</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4091171782"/>
                  </a:ext>
                </a:extLst>
              </a:tr>
              <a:tr h="136800">
                <a:tc>
                  <a:txBody>
                    <a:bodyPr/>
                    <a:lstStyle/>
                    <a:p>
                      <a:pPr algn="l" rtl="0" fontAlgn="ctr"/>
                      <a:r>
                        <a:rPr 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Maximum</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a:txBody>
                    <a:bodyPr/>
                    <a:lstStyle/>
                    <a:p>
                      <a:pPr algn="l" rtl="0"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rtl="0"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rtl="0" fontAlgn="ctr"/>
                      <a:r>
                        <a:rPr lang="ko-KR" altLang="en-US" sz="900" b="0" i="0" u="none" strike="noStrike">
                          <a:solidFill>
                            <a:schemeClr val="tx1"/>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l" rtl="0" fontAlgn="ctr"/>
                      <a:r>
                        <a:rPr lang="ko-KR" altLang="en-US" sz="900" b="0" i="0" u="none" strike="noStrike">
                          <a:solidFill>
                            <a:schemeClr val="tx1"/>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l" rtl="0" fontAlgn="ctr"/>
                      <a:r>
                        <a:rPr lang="ko-KR" altLang="en-US" sz="900" b="0" i="0" u="none" strike="noStrike">
                          <a:solidFill>
                            <a:schemeClr val="tx1"/>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rtl="0" fontAlgn="ctr"/>
                      <a:r>
                        <a:rPr lang="ko-KR" altLang="en-US" sz="900" b="0" i="0" u="none" strike="noStrike">
                          <a:solidFill>
                            <a:schemeClr val="tx1"/>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rtl="0" fontAlgn="ctr"/>
                      <a:r>
                        <a:rPr lang="ko-KR" altLang="en-US" sz="900" b="0" i="0" u="none" strike="noStrike">
                          <a:solidFill>
                            <a:schemeClr val="tx1"/>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900" b="0" i="0" u="none" strike="noStrike">
                          <a:solidFill>
                            <a:schemeClr val="tx1"/>
                          </a:solidFill>
                          <a:effectLst/>
                          <a:latin typeface="Arial" panose="020B0604020202020204" pitchFamily="34" charset="0"/>
                          <a:ea typeface="맑은 고딕" panose="020B0503020000020004" pitchFamily="50" charset="-127"/>
                        </a:rPr>
                        <a:t>31.9%</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rtl="0" fontAlgn="ctr"/>
                      <a:r>
                        <a:rPr lang="ko-KR" altLang="en-US" sz="900" b="0" i="0" u="none" strike="noStrike">
                          <a:solidFill>
                            <a:schemeClr val="tx1"/>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l" rtl="0" fontAlgn="ctr"/>
                      <a:r>
                        <a:rPr lang="ko-KR" altLang="en-US" sz="900" b="0" i="0" u="none" strike="noStrike">
                          <a:solidFill>
                            <a:schemeClr val="tx1"/>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rtl="0" fontAlgn="ctr"/>
                      <a:r>
                        <a:rPr lang="en-US" altLang="ko-KR" sz="900" b="0" i="0" u="none" strike="noStrike">
                          <a:solidFill>
                            <a:schemeClr val="tx1"/>
                          </a:solidFill>
                          <a:effectLst/>
                          <a:latin typeface="Arial" panose="020B0604020202020204" pitchFamily="34" charset="0"/>
                          <a:ea typeface="맑은 고딕" panose="020B0503020000020004" pitchFamily="50" charset="-127"/>
                          <a:cs typeface="Arial" panose="020B0604020202020204" pitchFamily="34" charset="0"/>
                        </a:rPr>
                        <a:t>1.26</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extLst>
                  <a:ext uri="{0D108BD9-81ED-4DB2-BD59-A6C34878D82A}">
                    <a16:rowId xmlns:a16="http://schemas.microsoft.com/office/drawing/2014/main" val="1817147408"/>
                  </a:ext>
                </a:extLst>
              </a:tr>
              <a:tr h="136800">
                <a:tc>
                  <a:txBody>
                    <a:bodyPr/>
                    <a:lstStyle/>
                    <a:p>
                      <a:pPr algn="l" rtl="0" fontAlgn="ctr"/>
                      <a:r>
                        <a:rPr lang="en-US"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Mean</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l" fontAlgn="ctr"/>
                      <a:endParaRPr lang="ko-KR" altLang="en-US"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a:noFill/>
                    </a:lnT>
                    <a:lnB>
                      <a:noFill/>
                    </a:lnB>
                  </a:tcPr>
                </a:tc>
                <a:tc>
                  <a:txBody>
                    <a:bodyPr/>
                    <a:lstStyle/>
                    <a:p>
                      <a:pPr algn="r" fontAlgn="ctr"/>
                      <a:endParaRPr lang="ko-KR" altLang="en-US"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a:noFill/>
                    </a:lnT>
                    <a:lnB>
                      <a:noFill/>
                    </a:lnB>
                  </a:tcPr>
                </a:tc>
                <a:tc>
                  <a:txBody>
                    <a:bodyPr/>
                    <a:lstStyle/>
                    <a:p>
                      <a:pPr algn="r" fontAlgn="ctr"/>
                      <a:endParaRPr lang="ko-KR" altLang="en-US" sz="900" b="1" i="0" u="none" strike="noStrike">
                        <a:solidFill>
                          <a:schemeClr val="tx1"/>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a:noFill/>
                    </a:lnT>
                    <a:lnB>
                      <a:noFill/>
                    </a:lnB>
                  </a:tcPr>
                </a:tc>
                <a:tc>
                  <a:txBody>
                    <a:bodyPr/>
                    <a:lstStyle/>
                    <a:p>
                      <a:pPr algn="l" fontAlgn="ctr"/>
                      <a:endParaRPr lang="ko-KR" altLang="en-US" sz="900" b="1" i="0" u="none" strike="noStrike">
                        <a:solidFill>
                          <a:schemeClr val="tx1"/>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a:noFill/>
                    </a:lnT>
                    <a:lnB>
                      <a:noFill/>
                    </a:lnB>
                  </a:tcPr>
                </a:tc>
                <a:tc>
                  <a:txBody>
                    <a:bodyPr/>
                    <a:lstStyle/>
                    <a:p>
                      <a:pPr algn="l" fontAlgn="ctr"/>
                      <a:endParaRPr lang="ko-KR" altLang="en-US" sz="900" b="1" i="0" u="none" strike="noStrike">
                        <a:solidFill>
                          <a:schemeClr val="tx1"/>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a:noFill/>
                    </a:lnT>
                    <a:lnB>
                      <a:noFill/>
                    </a:lnB>
                  </a:tcPr>
                </a:tc>
                <a:tc>
                  <a:txBody>
                    <a:bodyPr/>
                    <a:lstStyle/>
                    <a:p>
                      <a:pPr algn="r" fontAlgn="ctr"/>
                      <a:endParaRPr lang="ko-KR" altLang="en-US" sz="900" b="1" i="0" u="none" strike="noStrike">
                        <a:solidFill>
                          <a:schemeClr val="tx1"/>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a:noFill/>
                    </a:lnT>
                    <a:lnB>
                      <a:noFill/>
                    </a:lnB>
                  </a:tcPr>
                </a:tc>
                <a:tc>
                  <a:txBody>
                    <a:bodyPr/>
                    <a:lstStyle/>
                    <a:p>
                      <a:pPr algn="r" fontAlgn="ctr"/>
                      <a:endParaRPr lang="ko-KR" altLang="en-US" sz="900" b="1" i="0" u="none" strike="noStrike">
                        <a:solidFill>
                          <a:schemeClr val="tx1"/>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a:noFill/>
                    </a:lnT>
                    <a:lnB>
                      <a:noFill/>
                    </a:lnB>
                  </a:tcPr>
                </a:tc>
                <a:tc>
                  <a:txBody>
                    <a:bodyPr/>
                    <a:lstStyle/>
                    <a:p>
                      <a:pPr algn="r" fontAlgn="ctr"/>
                      <a:r>
                        <a:rPr lang="en-US" altLang="ko-KR" sz="900" b="1" i="0" u="none" strike="noStrike">
                          <a:solidFill>
                            <a:schemeClr val="tx1"/>
                          </a:solidFill>
                          <a:effectLst/>
                          <a:latin typeface="Arial" panose="020B0604020202020204" pitchFamily="34" charset="0"/>
                          <a:ea typeface="맑은 고딕" panose="020B0503020000020004" pitchFamily="50" charset="-127"/>
                        </a:rPr>
                        <a:t>16.6%</a:t>
                      </a:r>
                    </a:p>
                  </a:txBody>
                  <a:tcPr marL="36000" marR="36000" marT="0" marB="0" anchor="ctr">
                    <a:lnL>
                      <a:noFill/>
                    </a:lnL>
                    <a:lnR>
                      <a:noFill/>
                    </a:lnR>
                    <a:lnT>
                      <a:noFill/>
                    </a:lnT>
                    <a:lnB>
                      <a:noFill/>
                    </a:lnB>
                  </a:tcPr>
                </a:tc>
                <a:tc>
                  <a:txBody>
                    <a:bodyPr/>
                    <a:lstStyle/>
                    <a:p>
                      <a:pPr algn="r" fontAlgn="ctr"/>
                      <a:endParaRPr lang="ko-KR" altLang="en-US" sz="900" b="1" i="0" u="none" strike="noStrike">
                        <a:solidFill>
                          <a:schemeClr val="tx1"/>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a:noFill/>
                    </a:lnT>
                    <a:lnB>
                      <a:noFill/>
                    </a:lnB>
                  </a:tcPr>
                </a:tc>
                <a:tc>
                  <a:txBody>
                    <a:bodyPr/>
                    <a:lstStyle/>
                    <a:p>
                      <a:pPr algn="l" fontAlgn="ctr"/>
                      <a:endParaRPr lang="ko-KR" altLang="en-US" sz="900" b="1" i="0" u="none" strike="noStrike">
                        <a:solidFill>
                          <a:schemeClr val="tx1"/>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a:noFill/>
                    </a:lnT>
                    <a:lnB>
                      <a:noFill/>
                    </a:lnB>
                  </a:tcPr>
                </a:tc>
                <a:tc>
                  <a:txBody>
                    <a:bodyPr/>
                    <a:lstStyle/>
                    <a:p>
                      <a:pPr algn="r" rtl="0" fontAlgn="ctr"/>
                      <a:r>
                        <a:rPr lang="en-US" altLang="ko-KR" sz="900" b="1" i="0" u="none" strike="noStrike">
                          <a:solidFill>
                            <a:schemeClr val="tx1"/>
                          </a:solidFill>
                          <a:effectLst/>
                          <a:latin typeface="Arial" panose="020B0604020202020204" pitchFamily="34" charset="0"/>
                          <a:ea typeface="맑은 고딕" panose="020B0503020000020004" pitchFamily="50" charset="-127"/>
                          <a:cs typeface="Arial" panose="020B0604020202020204" pitchFamily="34" charset="0"/>
                        </a:rPr>
                        <a:t>1.04</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3613950355"/>
                  </a:ext>
                </a:extLst>
              </a:tr>
              <a:tr h="136800">
                <a:tc>
                  <a:txBody>
                    <a:bodyPr/>
                    <a:lstStyle/>
                    <a:p>
                      <a:pPr algn="l" rtl="0" fontAlgn="ctr"/>
                      <a:r>
                        <a:rPr 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Median</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l" fontAlgn="ctr"/>
                      <a:endPar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a:noFill/>
                    </a:lnT>
                    <a:lnB>
                      <a:noFill/>
                    </a:lnB>
                  </a:tcPr>
                </a:tc>
                <a:tc>
                  <a:txBody>
                    <a:bodyPr/>
                    <a:lstStyle/>
                    <a:p>
                      <a:pPr algn="r" fontAlgn="ctr"/>
                      <a:endPar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a:noFill/>
                    </a:lnT>
                    <a:lnB>
                      <a:noFill/>
                    </a:lnB>
                  </a:tcPr>
                </a:tc>
                <a:tc>
                  <a:txBody>
                    <a:bodyPr/>
                    <a:lstStyle/>
                    <a:p>
                      <a:pPr algn="r" fontAlgn="ctr"/>
                      <a:endParaRPr lang="ko-KR" altLang="en-US" sz="900" b="0" i="0" u="none" strike="noStrike">
                        <a:solidFill>
                          <a:schemeClr val="tx1"/>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a:noFill/>
                    </a:lnT>
                    <a:lnB>
                      <a:noFill/>
                    </a:lnB>
                  </a:tcPr>
                </a:tc>
                <a:tc>
                  <a:txBody>
                    <a:bodyPr/>
                    <a:lstStyle/>
                    <a:p>
                      <a:pPr algn="l" fontAlgn="ctr"/>
                      <a:endParaRPr lang="ko-KR" altLang="en-US" sz="900" b="0" i="0" u="none" strike="noStrike">
                        <a:solidFill>
                          <a:schemeClr val="tx1"/>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a:noFill/>
                    </a:lnT>
                    <a:lnB>
                      <a:noFill/>
                    </a:lnB>
                  </a:tcPr>
                </a:tc>
                <a:tc>
                  <a:txBody>
                    <a:bodyPr/>
                    <a:lstStyle/>
                    <a:p>
                      <a:pPr algn="l" fontAlgn="ctr"/>
                      <a:endParaRPr lang="ko-KR" altLang="en-US" sz="900" b="0" i="0" u="none" strike="noStrike">
                        <a:solidFill>
                          <a:schemeClr val="tx1"/>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a:noFill/>
                    </a:lnT>
                    <a:lnB>
                      <a:noFill/>
                    </a:lnB>
                  </a:tcPr>
                </a:tc>
                <a:tc>
                  <a:txBody>
                    <a:bodyPr/>
                    <a:lstStyle/>
                    <a:p>
                      <a:pPr algn="r" fontAlgn="ctr"/>
                      <a:endParaRPr lang="ko-KR" altLang="en-US" sz="900" b="0" i="0" u="none" strike="noStrike">
                        <a:solidFill>
                          <a:schemeClr val="tx1"/>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a:noFill/>
                    </a:lnT>
                    <a:lnB>
                      <a:noFill/>
                    </a:lnB>
                  </a:tcPr>
                </a:tc>
                <a:tc>
                  <a:txBody>
                    <a:bodyPr/>
                    <a:lstStyle/>
                    <a:p>
                      <a:pPr algn="r" fontAlgn="ctr"/>
                      <a:endParaRPr lang="ko-KR" altLang="en-US" sz="900" b="0" i="0" u="none" strike="noStrike">
                        <a:solidFill>
                          <a:schemeClr val="tx1"/>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a:noFill/>
                    </a:lnT>
                    <a:lnB>
                      <a:noFill/>
                    </a:lnB>
                  </a:tcPr>
                </a:tc>
                <a:tc>
                  <a:txBody>
                    <a:bodyPr/>
                    <a:lstStyle/>
                    <a:p>
                      <a:pPr algn="r" fontAlgn="ctr"/>
                      <a:r>
                        <a:rPr lang="en-US" altLang="ko-KR" sz="900" b="0" i="0" u="none" strike="noStrike">
                          <a:solidFill>
                            <a:schemeClr val="tx1"/>
                          </a:solidFill>
                          <a:effectLst/>
                          <a:latin typeface="Arial" panose="020B0604020202020204" pitchFamily="34" charset="0"/>
                          <a:ea typeface="맑은 고딕" panose="020B0503020000020004" pitchFamily="50" charset="-127"/>
                        </a:rPr>
                        <a:t>11.8%</a:t>
                      </a:r>
                    </a:p>
                  </a:txBody>
                  <a:tcPr marL="36000" marR="36000" marT="0" marB="0" anchor="ctr">
                    <a:lnL>
                      <a:noFill/>
                    </a:lnL>
                    <a:lnR>
                      <a:noFill/>
                    </a:lnR>
                    <a:lnT>
                      <a:noFill/>
                    </a:lnT>
                    <a:lnB>
                      <a:noFill/>
                    </a:lnB>
                  </a:tcPr>
                </a:tc>
                <a:tc>
                  <a:txBody>
                    <a:bodyPr/>
                    <a:lstStyle/>
                    <a:p>
                      <a:pPr algn="r" fontAlgn="ctr"/>
                      <a:endParaRPr lang="ko-KR" altLang="en-US" sz="900" b="0" i="0" u="none" strike="noStrike">
                        <a:solidFill>
                          <a:schemeClr val="tx1"/>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a:noFill/>
                    </a:lnT>
                    <a:lnB>
                      <a:noFill/>
                    </a:lnB>
                  </a:tcPr>
                </a:tc>
                <a:tc>
                  <a:txBody>
                    <a:bodyPr/>
                    <a:lstStyle/>
                    <a:p>
                      <a:pPr algn="l" fontAlgn="ctr"/>
                      <a:endParaRPr lang="ko-KR" altLang="en-US" sz="900" b="0" i="0" u="none" strike="noStrike">
                        <a:solidFill>
                          <a:schemeClr val="tx1"/>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a:noFill/>
                    </a:lnT>
                    <a:lnB>
                      <a:noFill/>
                    </a:lnB>
                  </a:tcPr>
                </a:tc>
                <a:tc>
                  <a:txBody>
                    <a:bodyPr/>
                    <a:lstStyle/>
                    <a:p>
                      <a:pPr algn="r" rtl="0" fontAlgn="ctr"/>
                      <a:r>
                        <a:rPr lang="en-US" altLang="ko-KR" sz="900" b="0" i="0" u="none" strike="noStrike">
                          <a:solidFill>
                            <a:schemeClr val="tx1"/>
                          </a:solidFill>
                          <a:effectLst/>
                          <a:latin typeface="Arial" panose="020B0604020202020204" pitchFamily="34" charset="0"/>
                          <a:ea typeface="맑은 고딕" panose="020B0503020000020004" pitchFamily="50" charset="-127"/>
                          <a:cs typeface="Arial" panose="020B0604020202020204" pitchFamily="34" charset="0"/>
                        </a:rPr>
                        <a:t>1.16</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1060970603"/>
                  </a:ext>
                </a:extLst>
              </a:tr>
              <a:tr h="136800">
                <a:tc>
                  <a:txBody>
                    <a:bodyPr/>
                    <a:lstStyle/>
                    <a:p>
                      <a:pPr algn="l" rtl="0" fontAlgn="ctr"/>
                      <a:r>
                        <a:rPr 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Minimum</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l" rtl="0" fontAlgn="ctr"/>
                      <a:endPar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endPar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endParaRPr lang="ko-KR" altLang="en-US" sz="900" b="0" i="0" u="none" strike="noStrike">
                        <a:solidFill>
                          <a:schemeClr val="tx1"/>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l" rtl="0" fontAlgn="ctr"/>
                      <a:endParaRPr lang="ko-KR" altLang="en-US" sz="900" b="0" i="0" u="none" strike="noStrike">
                        <a:solidFill>
                          <a:schemeClr val="tx1"/>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l" rtl="0" fontAlgn="ctr"/>
                      <a:endParaRPr lang="ko-KR" altLang="en-US" sz="900" b="0" i="0" u="none" strike="noStrike">
                        <a:solidFill>
                          <a:schemeClr val="tx1"/>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endParaRPr lang="ko-KR" altLang="en-US" sz="900" b="0" i="0" u="none" strike="noStrike">
                        <a:solidFill>
                          <a:schemeClr val="tx1"/>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endParaRPr lang="ko-KR" altLang="en-US" sz="900" b="0" i="0" u="none" strike="noStrike">
                        <a:solidFill>
                          <a:schemeClr val="tx1"/>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chemeClr val="tx1"/>
                          </a:solidFill>
                          <a:effectLst/>
                          <a:latin typeface="Arial" panose="020B0604020202020204" pitchFamily="34" charset="0"/>
                          <a:ea typeface="맑은 고딕" panose="020B0503020000020004" pitchFamily="50" charset="-127"/>
                        </a:rPr>
                        <a:t>6.6%</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endParaRPr lang="ko-KR" altLang="en-US" sz="900" b="0" i="0" u="none" strike="noStrike">
                        <a:solidFill>
                          <a:schemeClr val="tx1"/>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l" rtl="0" fontAlgn="ctr"/>
                      <a:endParaRPr lang="ko-KR" altLang="en-US" sz="900" b="0" i="0" u="none" strike="noStrike">
                        <a:solidFill>
                          <a:schemeClr val="tx1"/>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900" b="0" i="0" u="none" strike="noStrike">
                          <a:solidFill>
                            <a:schemeClr val="tx1"/>
                          </a:solidFill>
                          <a:effectLst/>
                          <a:latin typeface="Arial" panose="020B0604020202020204" pitchFamily="34" charset="0"/>
                          <a:ea typeface="맑은 고딕" panose="020B0503020000020004" pitchFamily="50" charset="-127"/>
                          <a:cs typeface="Arial" panose="020B0604020202020204" pitchFamily="34" charset="0"/>
                        </a:rPr>
                        <a:t>0.63</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562304140"/>
                  </a:ext>
                </a:extLst>
              </a:tr>
              <a:tr h="175901">
                <a:tc>
                  <a:txBody>
                    <a:bodyPr/>
                    <a:lstStyle/>
                    <a:p>
                      <a:pPr algn="l" rtl="0" fontAlgn="ctr"/>
                      <a:r>
                        <a:rPr lang="en-US"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Selected</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gridSpan="3">
                  <a:txBody>
                    <a:bodyPr/>
                    <a:lstStyle/>
                    <a:p>
                      <a:pPr algn="l" rtl="0" fontAlgn="ctr"/>
                      <a:r>
                        <a:rPr lang="en-US" sz="900" b="1" i="0" u="none" strike="noStrike">
                          <a:solidFill>
                            <a:schemeClr val="tx1"/>
                          </a:solidFill>
                          <a:effectLst/>
                          <a:latin typeface="Arial" panose="020B0604020202020204" pitchFamily="34" charset="0"/>
                          <a:ea typeface="맑은 고딕" panose="020B0503020000020004" pitchFamily="50" charset="-127"/>
                          <a:cs typeface="Arial" panose="020B0604020202020204" pitchFamily="34" charset="0"/>
                        </a:rPr>
                        <a:t>(Mean)</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a:txBody>
                    <a:bodyPr/>
                    <a:lstStyle/>
                    <a:p>
                      <a:pPr algn="l" rtl="0" fontAlgn="ctr"/>
                      <a:r>
                        <a:rPr lang="ko-KR" altLang="en-US" sz="900" b="1" i="0" u="none" strike="noStrike">
                          <a:solidFill>
                            <a:schemeClr val="tx1"/>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rtl="0" fontAlgn="ctr"/>
                      <a:r>
                        <a:rPr lang="ko-KR" altLang="en-US" sz="900" b="1" i="0" u="none" strike="noStrike">
                          <a:solidFill>
                            <a:schemeClr val="tx1"/>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rtl="0" fontAlgn="ctr"/>
                      <a:r>
                        <a:rPr lang="ko-KR" altLang="en-US" sz="900" b="1" i="0" u="none" strike="noStrike">
                          <a:solidFill>
                            <a:schemeClr val="tx1"/>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ko-KR" altLang="en-US" sz="900" b="1" i="0" u="none" strike="noStrike">
                          <a:solidFill>
                            <a:schemeClr val="tx1"/>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chemeClr val="tx1"/>
                          </a:solidFill>
                          <a:effectLst/>
                          <a:latin typeface="Arial" panose="020B0604020202020204" pitchFamily="34" charset="0"/>
                          <a:ea typeface="맑은 고딕" panose="020B0503020000020004" pitchFamily="50" charset="-127"/>
                        </a:rPr>
                        <a:t>16.6%</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ko-KR" altLang="en-US" sz="900" b="1" i="0" u="none" strike="noStrike">
                          <a:solidFill>
                            <a:schemeClr val="tx1"/>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rtl="0" fontAlgn="ctr"/>
                      <a:r>
                        <a:rPr lang="ko-KR" altLang="en-US" sz="900" b="1" i="0" u="none" strike="noStrike">
                          <a:solidFill>
                            <a:schemeClr val="tx1"/>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900" b="1" i="0" u="none" strike="noStrike" dirty="0">
                          <a:solidFill>
                            <a:schemeClr val="tx1"/>
                          </a:solidFill>
                          <a:effectLst/>
                          <a:latin typeface="Arial" panose="020B0604020202020204" pitchFamily="34" charset="0"/>
                          <a:ea typeface="맑은 고딕" panose="020B0503020000020004" pitchFamily="50" charset="-127"/>
                          <a:cs typeface="Arial" panose="020B0604020202020204" pitchFamily="34" charset="0"/>
                        </a:rPr>
                        <a:t>1.04</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3149736324"/>
                  </a:ext>
                </a:extLst>
              </a:tr>
            </a:tbl>
          </a:graphicData>
        </a:graphic>
      </p:graphicFrame>
      <p:graphicFrame>
        <p:nvGraphicFramePr>
          <p:cNvPr id="16" name="표 15">
            <a:extLst>
              <a:ext uri="{FF2B5EF4-FFF2-40B4-BE49-F238E27FC236}">
                <a16:creationId xmlns:a16="http://schemas.microsoft.com/office/drawing/2014/main" id="{10C46A2A-D18C-4F97-B498-A1FAE6A52C86}"/>
              </a:ext>
            </a:extLst>
          </p:cNvPr>
          <p:cNvGraphicFramePr>
            <a:graphicFrameLocks noGrp="1"/>
          </p:cNvGraphicFramePr>
          <p:nvPr>
            <p:extLst>
              <p:ext uri="{D42A27DB-BD31-4B8C-83A1-F6EECF244321}">
                <p14:modId xmlns:p14="http://schemas.microsoft.com/office/powerpoint/2010/main" val="688851754"/>
              </p:ext>
            </p:extLst>
          </p:nvPr>
        </p:nvGraphicFramePr>
        <p:xfrm>
          <a:off x="2081744" y="4083950"/>
          <a:ext cx="3963449" cy="476250"/>
        </p:xfrm>
        <a:graphic>
          <a:graphicData uri="http://schemas.openxmlformats.org/drawingml/2006/table">
            <a:tbl>
              <a:tblPr/>
              <a:tblGrid>
                <a:gridCol w="683043">
                  <a:extLst>
                    <a:ext uri="{9D8B030D-6E8A-4147-A177-3AD203B41FA5}">
                      <a16:colId xmlns:a16="http://schemas.microsoft.com/office/drawing/2014/main" val="345125376"/>
                    </a:ext>
                  </a:extLst>
                </a:gridCol>
                <a:gridCol w="143799">
                  <a:extLst>
                    <a:ext uri="{9D8B030D-6E8A-4147-A177-3AD203B41FA5}">
                      <a16:colId xmlns:a16="http://schemas.microsoft.com/office/drawing/2014/main" val="2573305666"/>
                    </a:ext>
                  </a:extLst>
                </a:gridCol>
                <a:gridCol w="514122">
                  <a:extLst>
                    <a:ext uri="{9D8B030D-6E8A-4147-A177-3AD203B41FA5}">
                      <a16:colId xmlns:a16="http://schemas.microsoft.com/office/drawing/2014/main" val="1256809781"/>
                    </a:ext>
                  </a:extLst>
                </a:gridCol>
                <a:gridCol w="134224">
                  <a:extLst>
                    <a:ext uri="{9D8B030D-6E8A-4147-A177-3AD203B41FA5}">
                      <a16:colId xmlns:a16="http://schemas.microsoft.com/office/drawing/2014/main" val="1018986424"/>
                    </a:ext>
                  </a:extLst>
                </a:gridCol>
                <a:gridCol w="861539">
                  <a:extLst>
                    <a:ext uri="{9D8B030D-6E8A-4147-A177-3AD203B41FA5}">
                      <a16:colId xmlns:a16="http://schemas.microsoft.com/office/drawing/2014/main" val="31771283"/>
                    </a:ext>
                  </a:extLst>
                </a:gridCol>
                <a:gridCol w="143799">
                  <a:extLst>
                    <a:ext uri="{9D8B030D-6E8A-4147-A177-3AD203B41FA5}">
                      <a16:colId xmlns:a16="http://schemas.microsoft.com/office/drawing/2014/main" val="2376828957"/>
                    </a:ext>
                  </a:extLst>
                </a:gridCol>
                <a:gridCol w="683043">
                  <a:extLst>
                    <a:ext uri="{9D8B030D-6E8A-4147-A177-3AD203B41FA5}">
                      <a16:colId xmlns:a16="http://schemas.microsoft.com/office/drawing/2014/main" val="560196213"/>
                    </a:ext>
                  </a:extLst>
                </a:gridCol>
                <a:gridCol w="143799">
                  <a:extLst>
                    <a:ext uri="{9D8B030D-6E8A-4147-A177-3AD203B41FA5}">
                      <a16:colId xmlns:a16="http://schemas.microsoft.com/office/drawing/2014/main" val="3417940229"/>
                    </a:ext>
                  </a:extLst>
                </a:gridCol>
                <a:gridCol w="656081">
                  <a:extLst>
                    <a:ext uri="{9D8B030D-6E8A-4147-A177-3AD203B41FA5}">
                      <a16:colId xmlns:a16="http://schemas.microsoft.com/office/drawing/2014/main" val="4037455088"/>
                    </a:ext>
                  </a:extLst>
                </a:gridCol>
              </a:tblGrid>
              <a:tr h="152400">
                <a:tc>
                  <a:txBody>
                    <a:bodyPr/>
                    <a:lstStyle/>
                    <a:p>
                      <a:pPr algn="ctr" rtl="0" fontAlgn="ctr"/>
                      <a:r>
                        <a:rPr lang="en-US" sz="900" b="1" i="0" u="none" strike="noStrike">
                          <a:solidFill>
                            <a:srgbClr val="FFFFFF"/>
                          </a:solidFill>
                          <a:effectLst/>
                          <a:latin typeface="Arial" panose="020B0604020202020204" pitchFamily="34" charset="0"/>
                          <a:ea typeface="맑은 고딕" panose="020B0503020000020004" pitchFamily="50" charset="-127"/>
                        </a:rPr>
                        <a:t>Risk Free</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a:noFill/>
                    </a:lnB>
                    <a:solidFill>
                      <a:srgbClr val="00338D"/>
                    </a:solidFill>
                  </a:tcPr>
                </a:tc>
                <a:tc rowSpan="2">
                  <a:txBody>
                    <a:bodyPr/>
                    <a:lstStyle/>
                    <a:p>
                      <a:pPr algn="ctr" rtl="0" fontAlgn="ctr"/>
                      <a:r>
                        <a:rPr lang="en-US" altLang="ko-KR" sz="900" b="1" i="0" u="none" strike="noStrike">
                          <a:solidFill>
                            <a:srgbClr val="FFFFFF"/>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rowSpan="2">
                  <a:txBody>
                    <a:bodyPr/>
                    <a:lstStyle/>
                    <a:p>
                      <a:pPr algn="ctr" rtl="0" fontAlgn="ctr"/>
                      <a:r>
                        <a:rPr lang="en-US" sz="900" b="1" i="0" u="none" strike="noStrike">
                          <a:solidFill>
                            <a:srgbClr val="FFFFFF"/>
                          </a:solidFill>
                          <a:effectLst/>
                          <a:latin typeface="Arial" panose="020B0604020202020204" pitchFamily="34" charset="0"/>
                          <a:ea typeface="맑은 고딕" panose="020B0503020000020004" pitchFamily="50" charset="-127"/>
                        </a:rPr>
                        <a:t>Beta</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rowSpan="2">
                  <a:txBody>
                    <a:bodyPr/>
                    <a:lstStyle/>
                    <a:p>
                      <a:pPr algn="ctr" rtl="0" fontAlgn="ctr"/>
                      <a:r>
                        <a:rPr lang="en-US" sz="900" b="1" i="0" u="none" strike="noStrike">
                          <a:solidFill>
                            <a:srgbClr val="FFFFFF"/>
                          </a:solidFill>
                          <a:effectLst/>
                          <a:latin typeface="Arial" panose="020B0604020202020204" pitchFamily="34" charset="0"/>
                          <a:ea typeface="맑은 고딕" panose="020B0503020000020004" pitchFamily="50" charset="-127"/>
                        </a:rPr>
                        <a:t>x</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ctr" rtl="0" fontAlgn="ctr"/>
                      <a:r>
                        <a:rPr lang="en-US" sz="900" b="1" i="0" u="none" strike="noStrike">
                          <a:solidFill>
                            <a:srgbClr val="FFFFFF"/>
                          </a:solidFill>
                          <a:effectLst/>
                          <a:latin typeface="Arial" panose="020B0604020202020204" pitchFamily="34" charset="0"/>
                          <a:ea typeface="맑은 고딕" panose="020B0503020000020004" pitchFamily="50" charset="-127"/>
                        </a:rPr>
                        <a:t>Equity Risk  </a:t>
                      </a:r>
                    </a:p>
                  </a:txBody>
                  <a:tcPr marL="36000" marR="36000" marT="0" marB="0" anchor="ctr">
                    <a:lnL>
                      <a:noFill/>
                    </a:lnL>
                    <a:lnR>
                      <a:noFill/>
                    </a:lnR>
                    <a:lnT w="6350" cap="flat" cmpd="sng" algn="ctr">
                      <a:solidFill>
                        <a:srgbClr val="005EB8"/>
                      </a:solidFill>
                      <a:prstDash val="solid"/>
                      <a:round/>
                      <a:headEnd type="none" w="med" len="med"/>
                      <a:tailEnd type="none" w="med" len="med"/>
                    </a:lnT>
                    <a:lnB>
                      <a:noFill/>
                    </a:lnB>
                    <a:solidFill>
                      <a:srgbClr val="00338D"/>
                    </a:solidFill>
                  </a:tcPr>
                </a:tc>
                <a:tc rowSpan="2">
                  <a:txBody>
                    <a:bodyPr/>
                    <a:lstStyle/>
                    <a:p>
                      <a:pPr algn="ctr" rtl="0" fontAlgn="ctr"/>
                      <a:r>
                        <a:rPr lang="en-US" altLang="ko-KR" sz="900" b="1" i="0" u="none" strike="noStrike">
                          <a:solidFill>
                            <a:srgbClr val="FFFFFF"/>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ctr" rtl="0" fontAlgn="ctr"/>
                      <a:r>
                        <a:rPr lang="en-US" sz="900" b="1" i="0" u="none" strike="noStrike">
                          <a:solidFill>
                            <a:srgbClr val="FFFFFF"/>
                          </a:solidFill>
                          <a:effectLst/>
                          <a:latin typeface="Arial" panose="020B0604020202020204" pitchFamily="34" charset="0"/>
                          <a:ea typeface="맑은 고딕" panose="020B0503020000020004" pitchFamily="50" charset="-127"/>
                        </a:rPr>
                        <a:t>Size</a:t>
                      </a:r>
                    </a:p>
                  </a:txBody>
                  <a:tcPr marL="36000" marR="36000" marT="0" marB="0" anchor="ctr">
                    <a:lnL>
                      <a:noFill/>
                    </a:lnL>
                    <a:lnR>
                      <a:noFill/>
                    </a:lnR>
                    <a:lnT w="6350" cap="flat" cmpd="sng" algn="ctr">
                      <a:solidFill>
                        <a:srgbClr val="005EB8"/>
                      </a:solidFill>
                      <a:prstDash val="solid"/>
                      <a:round/>
                      <a:headEnd type="none" w="med" len="med"/>
                      <a:tailEnd type="none" w="med" len="med"/>
                    </a:lnT>
                    <a:lnB>
                      <a:noFill/>
                    </a:lnB>
                    <a:solidFill>
                      <a:srgbClr val="00338D"/>
                    </a:solidFill>
                  </a:tcPr>
                </a:tc>
                <a:tc rowSpan="2">
                  <a:txBody>
                    <a:bodyPr/>
                    <a:lstStyle/>
                    <a:p>
                      <a:pPr algn="ctr" rtl="0" fontAlgn="ctr"/>
                      <a:r>
                        <a:rPr lang="en-US" altLang="ko-KR" sz="900" b="1" i="0" u="none" strike="noStrike">
                          <a:solidFill>
                            <a:srgbClr val="FFFFFF"/>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ctr" rtl="0" fontAlgn="ctr"/>
                      <a:r>
                        <a:rPr lang="en-US" sz="900" b="1" i="0" u="none" strike="noStrike">
                          <a:solidFill>
                            <a:srgbClr val="FFFFFF"/>
                          </a:solidFill>
                          <a:effectLst/>
                          <a:latin typeface="Arial" panose="020B0604020202020204" pitchFamily="34" charset="0"/>
                          <a:ea typeface="맑은 고딕" panose="020B0503020000020004" pitchFamily="50" charset="-127"/>
                        </a:rPr>
                        <a:t>Cost of</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a:noFill/>
                    </a:lnB>
                    <a:solidFill>
                      <a:srgbClr val="00338D"/>
                    </a:solidFill>
                  </a:tcPr>
                </a:tc>
                <a:extLst>
                  <a:ext uri="{0D108BD9-81ED-4DB2-BD59-A6C34878D82A}">
                    <a16:rowId xmlns:a16="http://schemas.microsoft.com/office/drawing/2014/main" val="1099167516"/>
                  </a:ext>
                </a:extLst>
              </a:tr>
              <a:tr h="171450">
                <a:tc>
                  <a:txBody>
                    <a:bodyPr/>
                    <a:lstStyle/>
                    <a:p>
                      <a:pPr algn="ctr" rtl="0" fontAlgn="ctr"/>
                      <a:r>
                        <a:rPr lang="en-US" sz="900" b="1" i="0" u="none" strike="noStrike">
                          <a:solidFill>
                            <a:srgbClr val="FFFFFF"/>
                          </a:solidFill>
                          <a:effectLst/>
                          <a:latin typeface="Arial" panose="020B0604020202020204" pitchFamily="34" charset="0"/>
                          <a:ea typeface="맑은 고딕" panose="020B0503020000020004" pitchFamily="50" charset="-127"/>
                        </a:rPr>
                        <a:t>Rate</a:t>
                      </a:r>
                      <a:r>
                        <a:rPr lang="en-US" sz="900" b="1" i="0" u="none" strike="noStrike" baseline="30000">
                          <a:solidFill>
                            <a:srgbClr val="FFFFFF"/>
                          </a:solidFill>
                          <a:effectLst/>
                          <a:latin typeface="Arial" panose="020B0604020202020204" pitchFamily="34" charset="0"/>
                          <a:ea typeface="맑은 고딕" panose="020B0503020000020004" pitchFamily="50" charset="-127"/>
                        </a:rPr>
                        <a:t>5</a:t>
                      </a:r>
                      <a:endParaRPr lang="en-US" sz="900" b="1" i="0" u="none" strike="noStrike">
                        <a:solidFill>
                          <a:srgbClr val="FFFFFF"/>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solid"/>
                      <a:round/>
                      <a:headEnd type="none" w="med" len="med"/>
                      <a:tailEnd type="none" w="med" len="med"/>
                    </a:lnL>
                    <a:lnR>
                      <a:noFill/>
                    </a:lnR>
                    <a:lnT>
                      <a:noFill/>
                    </a:lnT>
                    <a:lnB w="6350" cap="flat" cmpd="sng" algn="ctr">
                      <a:solidFill>
                        <a:srgbClr val="005EB8"/>
                      </a:solidFill>
                      <a:prstDash val="solid"/>
                      <a:round/>
                      <a:headEnd type="none" w="med" len="med"/>
                      <a:tailEnd type="none" w="med" len="med"/>
                    </a:lnB>
                    <a:solidFill>
                      <a:srgbClr val="00338D"/>
                    </a:solidFill>
                  </a:tcPr>
                </a:tc>
                <a:tc vMerge="1">
                  <a:txBody>
                    <a:bodyPr/>
                    <a:lstStyle/>
                    <a:p>
                      <a:pPr latinLnBrk="1"/>
                      <a:endParaRPr lang="ko-KR" altLang="en-US"/>
                    </a:p>
                  </a:txBody>
                  <a:tcPr/>
                </a:tc>
                <a:tc vMerge="1">
                  <a:txBody>
                    <a:bodyPr/>
                    <a:lstStyle/>
                    <a:p>
                      <a:pPr latinLnBrk="1"/>
                      <a:endParaRPr lang="ko-KR" altLang="en-US"/>
                    </a:p>
                  </a:txBody>
                  <a:tcPr/>
                </a:tc>
                <a:tc vMerge="1">
                  <a:txBody>
                    <a:bodyPr/>
                    <a:lstStyle/>
                    <a:p>
                      <a:pPr latinLnBrk="1"/>
                      <a:endParaRPr lang="ko-KR" altLang="en-US"/>
                    </a:p>
                  </a:txBody>
                  <a:tcPr/>
                </a:tc>
                <a:tc>
                  <a:txBody>
                    <a:bodyPr/>
                    <a:lstStyle/>
                    <a:p>
                      <a:pPr algn="ctr" rtl="0" fontAlgn="ctr"/>
                      <a:r>
                        <a:rPr lang="en-US" sz="900" b="1" i="0" u="none" strike="noStrike">
                          <a:solidFill>
                            <a:srgbClr val="FFFFFF"/>
                          </a:solidFill>
                          <a:effectLst/>
                          <a:latin typeface="Arial" panose="020B0604020202020204" pitchFamily="34" charset="0"/>
                          <a:ea typeface="맑은 고딕" panose="020B0503020000020004" pitchFamily="50" charset="-127"/>
                        </a:rPr>
                        <a:t>Premium</a:t>
                      </a:r>
                      <a:r>
                        <a:rPr lang="en-US" sz="900" b="1" i="0" u="none" strike="noStrike" baseline="30000">
                          <a:solidFill>
                            <a:srgbClr val="FFFFFF"/>
                          </a:solidFill>
                          <a:effectLst/>
                          <a:latin typeface="Arial" panose="020B0604020202020204" pitchFamily="34" charset="0"/>
                          <a:ea typeface="맑은 고딕" panose="020B0503020000020004" pitchFamily="50" charset="-127"/>
                        </a:rPr>
                        <a:t>6</a:t>
                      </a:r>
                      <a:r>
                        <a:rPr lang="en-US" sz="900" b="1" i="0" u="none" strike="noStrike">
                          <a:solidFill>
                            <a:srgbClr val="FFFFFF"/>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solidFill>
                      <a:srgbClr val="00338D"/>
                    </a:solidFill>
                  </a:tcPr>
                </a:tc>
                <a:tc vMerge="1">
                  <a:txBody>
                    <a:bodyPr/>
                    <a:lstStyle/>
                    <a:p>
                      <a:pPr latinLnBrk="1"/>
                      <a:endParaRPr lang="ko-KR" altLang="en-US"/>
                    </a:p>
                  </a:txBody>
                  <a:tcPr/>
                </a:tc>
                <a:tc>
                  <a:txBody>
                    <a:bodyPr/>
                    <a:lstStyle/>
                    <a:p>
                      <a:pPr algn="ctr" rtl="0" fontAlgn="ctr"/>
                      <a:r>
                        <a:rPr lang="en-US" sz="900" b="1" i="0" u="none" strike="noStrike">
                          <a:solidFill>
                            <a:srgbClr val="FFFFFF"/>
                          </a:solidFill>
                          <a:effectLst/>
                          <a:latin typeface="Arial" panose="020B0604020202020204" pitchFamily="34" charset="0"/>
                          <a:ea typeface="맑은 고딕" panose="020B0503020000020004" pitchFamily="50" charset="-127"/>
                        </a:rPr>
                        <a:t>Premium</a:t>
                      </a:r>
                      <a:r>
                        <a:rPr lang="en-US" sz="900" b="1" i="0" u="none" strike="noStrike" baseline="30000">
                          <a:solidFill>
                            <a:srgbClr val="FFFFFF"/>
                          </a:solidFill>
                          <a:effectLst/>
                          <a:latin typeface="Arial" panose="020B0604020202020204" pitchFamily="34" charset="0"/>
                          <a:ea typeface="맑은 고딕" panose="020B0503020000020004" pitchFamily="50" charset="-127"/>
                        </a:rPr>
                        <a:t>7</a:t>
                      </a:r>
                      <a:r>
                        <a:rPr lang="en-US" sz="900" b="1" i="0" u="none" strike="noStrike">
                          <a:solidFill>
                            <a:srgbClr val="FFFFFF"/>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solidFill>
                      <a:srgbClr val="00338D"/>
                    </a:solidFill>
                  </a:tcPr>
                </a:tc>
                <a:tc vMerge="1">
                  <a:txBody>
                    <a:bodyPr/>
                    <a:lstStyle/>
                    <a:p>
                      <a:pPr latinLnBrk="1"/>
                      <a:endParaRPr lang="ko-KR" altLang="en-US"/>
                    </a:p>
                  </a:txBody>
                  <a:tcPr/>
                </a:tc>
                <a:tc>
                  <a:txBody>
                    <a:bodyPr/>
                    <a:lstStyle/>
                    <a:p>
                      <a:pPr algn="ctr" rtl="0" fontAlgn="ctr"/>
                      <a:r>
                        <a:rPr lang="en-US" sz="900" b="1" i="0" u="none" strike="noStrike">
                          <a:solidFill>
                            <a:srgbClr val="FFFFFF"/>
                          </a:solidFill>
                          <a:effectLst/>
                          <a:latin typeface="Arial" panose="020B0604020202020204" pitchFamily="34" charset="0"/>
                          <a:ea typeface="맑은 고딕" panose="020B0503020000020004" pitchFamily="50" charset="-127"/>
                        </a:rPr>
                        <a:t>Equity</a:t>
                      </a:r>
                    </a:p>
                  </a:txBody>
                  <a:tcPr marL="36000" marR="36000" marT="0" marB="0" anchor="ctr">
                    <a:lnL>
                      <a:noFill/>
                    </a:lnL>
                    <a:lnR w="6350" cap="flat" cmpd="sng" algn="ctr">
                      <a:solidFill>
                        <a:srgbClr val="005EB8"/>
                      </a:solidFill>
                      <a:prstDash val="solid"/>
                      <a:round/>
                      <a:headEnd type="none" w="med" len="med"/>
                      <a:tailEnd type="none" w="med" len="med"/>
                    </a:lnR>
                    <a:lnT>
                      <a:noFill/>
                    </a:lnT>
                    <a:lnB w="6350" cap="flat" cmpd="sng" algn="ctr">
                      <a:solidFill>
                        <a:srgbClr val="005EB8"/>
                      </a:solidFill>
                      <a:prstDash val="solid"/>
                      <a:round/>
                      <a:headEnd type="none" w="med" len="med"/>
                      <a:tailEnd type="none" w="med" len="med"/>
                    </a:lnB>
                    <a:solidFill>
                      <a:srgbClr val="00338D"/>
                    </a:solidFill>
                  </a:tcPr>
                </a:tc>
                <a:extLst>
                  <a:ext uri="{0D108BD9-81ED-4DB2-BD59-A6C34878D82A}">
                    <a16:rowId xmlns:a16="http://schemas.microsoft.com/office/drawing/2014/main" val="120160177"/>
                  </a:ext>
                </a:extLst>
              </a:tr>
              <a:tr h="152400">
                <a:tc>
                  <a:txBody>
                    <a:bodyPr/>
                    <a:lstStyle/>
                    <a:p>
                      <a:pPr algn="ct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3.62%</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ctr" rtl="0"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ct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1.04</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ctr" rtl="0"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ct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8.00%</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ctr" rtl="0"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ct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3.35%</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ctr" rtl="0"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ct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15.27%</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2305122968"/>
                  </a:ext>
                </a:extLst>
              </a:tr>
            </a:tbl>
          </a:graphicData>
        </a:graphic>
      </p:graphicFrame>
      <p:graphicFrame>
        <p:nvGraphicFramePr>
          <p:cNvPr id="19" name="표 18">
            <a:extLst>
              <a:ext uri="{FF2B5EF4-FFF2-40B4-BE49-F238E27FC236}">
                <a16:creationId xmlns:a16="http://schemas.microsoft.com/office/drawing/2014/main" id="{09FA64A5-9AD2-485D-A3A4-5F5DFFC252B6}"/>
              </a:ext>
            </a:extLst>
          </p:cNvPr>
          <p:cNvGraphicFramePr>
            <a:graphicFrameLocks noGrp="1"/>
          </p:cNvGraphicFramePr>
          <p:nvPr>
            <p:extLst>
              <p:ext uri="{D42A27DB-BD31-4B8C-83A1-F6EECF244321}">
                <p14:modId xmlns:p14="http://schemas.microsoft.com/office/powerpoint/2010/main" val="2558347768"/>
              </p:ext>
            </p:extLst>
          </p:nvPr>
        </p:nvGraphicFramePr>
        <p:xfrm>
          <a:off x="2081745" y="4851308"/>
          <a:ext cx="3963449" cy="387425"/>
        </p:xfrm>
        <a:graphic>
          <a:graphicData uri="http://schemas.openxmlformats.org/drawingml/2006/table">
            <a:tbl>
              <a:tblPr/>
              <a:tblGrid>
                <a:gridCol w="1441631">
                  <a:extLst>
                    <a:ext uri="{9D8B030D-6E8A-4147-A177-3AD203B41FA5}">
                      <a16:colId xmlns:a16="http://schemas.microsoft.com/office/drawing/2014/main" val="3978280099"/>
                    </a:ext>
                  </a:extLst>
                </a:gridCol>
                <a:gridCol w="184558">
                  <a:extLst>
                    <a:ext uri="{9D8B030D-6E8A-4147-A177-3AD203B41FA5}">
                      <a16:colId xmlns:a16="http://schemas.microsoft.com/office/drawing/2014/main" val="1701345746"/>
                    </a:ext>
                  </a:extLst>
                </a:gridCol>
                <a:gridCol w="755009">
                  <a:extLst>
                    <a:ext uri="{9D8B030D-6E8A-4147-A177-3AD203B41FA5}">
                      <a16:colId xmlns:a16="http://schemas.microsoft.com/office/drawing/2014/main" val="160382718"/>
                    </a:ext>
                  </a:extLst>
                </a:gridCol>
                <a:gridCol w="167780">
                  <a:extLst>
                    <a:ext uri="{9D8B030D-6E8A-4147-A177-3AD203B41FA5}">
                      <a16:colId xmlns:a16="http://schemas.microsoft.com/office/drawing/2014/main" val="1596895490"/>
                    </a:ext>
                  </a:extLst>
                </a:gridCol>
                <a:gridCol w="1414471">
                  <a:extLst>
                    <a:ext uri="{9D8B030D-6E8A-4147-A177-3AD203B41FA5}">
                      <a16:colId xmlns:a16="http://schemas.microsoft.com/office/drawing/2014/main" val="2963655860"/>
                    </a:ext>
                  </a:extLst>
                </a:gridCol>
              </a:tblGrid>
              <a:tr h="238181">
                <a:tc>
                  <a:txBody>
                    <a:bodyPr/>
                    <a:lstStyle/>
                    <a:p>
                      <a:pPr algn="ctr" rtl="0" fontAlgn="ctr"/>
                      <a:r>
                        <a:rPr lang="en-US" sz="900" b="1" i="0" u="none" strike="noStrike" dirty="0">
                          <a:solidFill>
                            <a:srgbClr val="FFFFFF"/>
                          </a:solidFill>
                          <a:effectLst/>
                          <a:latin typeface="Arial" panose="020B0604020202020204" pitchFamily="34" charset="0"/>
                          <a:ea typeface="맑은 고딕" panose="020B0503020000020004" pitchFamily="50" charset="-127"/>
                        </a:rPr>
                        <a:t>Pre-Tax Cost of Debt</a:t>
                      </a:r>
                      <a:r>
                        <a:rPr lang="en-US" sz="900" b="1" i="0" u="none" strike="noStrike" baseline="30000" dirty="0">
                          <a:solidFill>
                            <a:srgbClr val="FFFFFF"/>
                          </a:solidFill>
                          <a:effectLst/>
                          <a:latin typeface="Arial" panose="020B0604020202020204" pitchFamily="34" charset="0"/>
                          <a:ea typeface="맑은 고딕" panose="020B0503020000020004" pitchFamily="50" charset="-127"/>
                        </a:rPr>
                        <a:t>8</a:t>
                      </a:r>
                      <a:endParaRPr lang="en-US" sz="900" b="1" i="0" u="none" strike="noStrike" dirty="0">
                        <a:solidFill>
                          <a:srgbClr val="FFFFFF"/>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00338D"/>
                    </a:solidFill>
                  </a:tcPr>
                </a:tc>
                <a:tc>
                  <a:txBody>
                    <a:bodyPr/>
                    <a:lstStyle/>
                    <a:p>
                      <a:pPr algn="ctr" rtl="0" fontAlgn="ctr"/>
                      <a:r>
                        <a:rPr lang="en-US" sz="900" b="1" i="0" u="none" strike="noStrike">
                          <a:solidFill>
                            <a:srgbClr val="FFFFFF"/>
                          </a:solidFill>
                          <a:effectLst/>
                          <a:latin typeface="Arial" panose="020B0604020202020204" pitchFamily="34" charset="0"/>
                          <a:ea typeface="맑은 고딕" panose="020B0503020000020004" pitchFamily="50" charset="-127"/>
                        </a:rPr>
                        <a:t>x</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00338D"/>
                    </a:solidFill>
                  </a:tcPr>
                </a:tc>
                <a:tc>
                  <a:txBody>
                    <a:bodyPr/>
                    <a:lstStyle/>
                    <a:p>
                      <a:pPr algn="ctr" rtl="0" fontAlgn="ctr"/>
                      <a:r>
                        <a:rPr lang="en-US" sz="900" b="1" i="0" u="none" strike="noStrike">
                          <a:solidFill>
                            <a:srgbClr val="FFFFFF"/>
                          </a:solidFill>
                          <a:effectLst/>
                          <a:latin typeface="Arial" panose="020B0604020202020204" pitchFamily="34" charset="0"/>
                          <a:ea typeface="맑은 고딕" panose="020B0503020000020004" pitchFamily="50" charset="-127"/>
                        </a:rPr>
                        <a:t>(1-Tax Rate)</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00338D"/>
                    </a:solidFill>
                  </a:tcPr>
                </a:tc>
                <a:tc>
                  <a:txBody>
                    <a:bodyPr/>
                    <a:lstStyle/>
                    <a:p>
                      <a:pPr algn="ctr" rtl="0" fontAlgn="ctr"/>
                      <a:r>
                        <a:rPr lang="en-US" altLang="ko-KR" sz="900" b="1" i="0" u="none" strike="noStrike">
                          <a:solidFill>
                            <a:srgbClr val="FFFFFF"/>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00338D"/>
                    </a:solidFill>
                  </a:tcPr>
                </a:tc>
                <a:tc>
                  <a:txBody>
                    <a:bodyPr/>
                    <a:lstStyle/>
                    <a:p>
                      <a:pPr algn="ctr" rtl="0" fontAlgn="ctr"/>
                      <a:r>
                        <a:rPr lang="en-US" sz="900" b="1" i="0" u="none" strike="noStrike">
                          <a:solidFill>
                            <a:srgbClr val="FFFFFF"/>
                          </a:solidFill>
                          <a:effectLst/>
                          <a:latin typeface="Arial" panose="020B0604020202020204" pitchFamily="34" charset="0"/>
                          <a:ea typeface="맑은 고딕" panose="020B0503020000020004" pitchFamily="50" charset="-127"/>
                        </a:rPr>
                        <a:t>After-Tax Cost of Debt</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00338D"/>
                    </a:solidFill>
                  </a:tcPr>
                </a:tc>
                <a:extLst>
                  <a:ext uri="{0D108BD9-81ED-4DB2-BD59-A6C34878D82A}">
                    <a16:rowId xmlns:a16="http://schemas.microsoft.com/office/drawing/2014/main" val="1298653176"/>
                  </a:ext>
                </a:extLst>
              </a:tr>
              <a:tr h="149244">
                <a:tc>
                  <a:txBody>
                    <a:bodyPr/>
                    <a:lstStyle/>
                    <a:p>
                      <a:pPr algn="ctr" rtl="0"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rPr>
                        <a:t>10.4%</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ko-KR" altLang="en-US" sz="900" b="0" i="0" u="none" strike="noStrike" dirty="0">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8EA9DB"/>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rPr>
                        <a:t>75.8%</a:t>
                      </a:r>
                    </a:p>
                  </a:txBody>
                  <a:tcPr marL="36000" marR="36000" marT="0" marB="0" anchor="ctr">
                    <a:lnL>
                      <a:noFill/>
                    </a:lnL>
                    <a:lnR>
                      <a:noFill/>
                    </a:lnR>
                    <a:lnT w="6350" cap="flat" cmpd="sng" algn="ctr">
                      <a:solidFill>
                        <a:srgbClr val="8EA9DB"/>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ko-KR" altLang="en-US" sz="900" b="0" i="0" u="none" strike="noStrike" dirty="0">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8EA9DB"/>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rPr>
                        <a:t>7.88%</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2603197587"/>
                  </a:ext>
                </a:extLst>
              </a:tr>
            </a:tbl>
          </a:graphicData>
        </a:graphic>
      </p:graphicFrame>
      <p:graphicFrame>
        <p:nvGraphicFramePr>
          <p:cNvPr id="24" name="표 23">
            <a:extLst>
              <a:ext uri="{FF2B5EF4-FFF2-40B4-BE49-F238E27FC236}">
                <a16:creationId xmlns:a16="http://schemas.microsoft.com/office/drawing/2014/main" id="{9F59718F-D727-47D5-879E-5A5AB69B92BC}"/>
              </a:ext>
            </a:extLst>
          </p:cNvPr>
          <p:cNvGraphicFramePr>
            <a:graphicFrameLocks noGrp="1"/>
          </p:cNvGraphicFramePr>
          <p:nvPr>
            <p:extLst>
              <p:ext uri="{D42A27DB-BD31-4B8C-83A1-F6EECF244321}">
                <p14:modId xmlns:p14="http://schemas.microsoft.com/office/powerpoint/2010/main" val="399411780"/>
              </p:ext>
            </p:extLst>
          </p:nvPr>
        </p:nvGraphicFramePr>
        <p:xfrm>
          <a:off x="2081744" y="5467120"/>
          <a:ext cx="3963448" cy="628650"/>
        </p:xfrm>
        <a:graphic>
          <a:graphicData uri="http://schemas.openxmlformats.org/drawingml/2006/table">
            <a:tbl>
              <a:tblPr/>
              <a:tblGrid>
                <a:gridCol w="896494">
                  <a:extLst>
                    <a:ext uri="{9D8B030D-6E8A-4147-A177-3AD203B41FA5}">
                      <a16:colId xmlns:a16="http://schemas.microsoft.com/office/drawing/2014/main" val="3384595651"/>
                    </a:ext>
                  </a:extLst>
                </a:gridCol>
                <a:gridCol w="896494">
                  <a:extLst>
                    <a:ext uri="{9D8B030D-6E8A-4147-A177-3AD203B41FA5}">
                      <a16:colId xmlns:a16="http://schemas.microsoft.com/office/drawing/2014/main" val="3716914459"/>
                    </a:ext>
                  </a:extLst>
                </a:gridCol>
                <a:gridCol w="188736">
                  <a:extLst>
                    <a:ext uri="{9D8B030D-6E8A-4147-A177-3AD203B41FA5}">
                      <a16:colId xmlns:a16="http://schemas.microsoft.com/office/drawing/2014/main" val="338650802"/>
                    </a:ext>
                  </a:extLst>
                </a:gridCol>
                <a:gridCol w="896494">
                  <a:extLst>
                    <a:ext uri="{9D8B030D-6E8A-4147-A177-3AD203B41FA5}">
                      <a16:colId xmlns:a16="http://schemas.microsoft.com/office/drawing/2014/main" val="2677950786"/>
                    </a:ext>
                  </a:extLst>
                </a:gridCol>
                <a:gridCol w="188736">
                  <a:extLst>
                    <a:ext uri="{9D8B030D-6E8A-4147-A177-3AD203B41FA5}">
                      <a16:colId xmlns:a16="http://schemas.microsoft.com/office/drawing/2014/main" val="2925756486"/>
                    </a:ext>
                  </a:extLst>
                </a:gridCol>
                <a:gridCol w="896494">
                  <a:extLst>
                    <a:ext uri="{9D8B030D-6E8A-4147-A177-3AD203B41FA5}">
                      <a16:colId xmlns:a16="http://schemas.microsoft.com/office/drawing/2014/main" val="1582242690"/>
                    </a:ext>
                  </a:extLst>
                </a:gridCol>
              </a:tblGrid>
              <a:tr h="171450">
                <a:tc gridSpan="2">
                  <a:txBody>
                    <a:bodyPr/>
                    <a:lstStyle/>
                    <a:p>
                      <a:pPr algn="ctr" rtl="0" fontAlgn="ctr"/>
                      <a:r>
                        <a:rPr lang="en-US" sz="900" b="1" i="0" u="none" strike="noStrike">
                          <a:solidFill>
                            <a:srgbClr val="FFFFFF"/>
                          </a:solidFill>
                          <a:effectLst/>
                          <a:latin typeface="Arial" panose="020B0604020202020204" pitchFamily="34" charset="0"/>
                          <a:ea typeface="맑은 고딕" panose="020B0503020000020004" pitchFamily="50" charset="-127"/>
                        </a:rPr>
                        <a:t>Capital Structure</a:t>
                      </a:r>
                      <a:r>
                        <a:rPr lang="en-US" sz="900" b="1" i="0" u="none" strike="noStrike" baseline="30000">
                          <a:solidFill>
                            <a:srgbClr val="FFFFFF"/>
                          </a:solidFill>
                          <a:effectLst/>
                          <a:latin typeface="Arial" panose="020B0604020202020204" pitchFamily="34" charset="0"/>
                          <a:ea typeface="맑은 고딕" panose="020B0503020000020004" pitchFamily="50" charset="-127"/>
                        </a:rPr>
                        <a:t>9</a:t>
                      </a:r>
                      <a:endParaRPr lang="en-US" sz="900" b="1" i="0" u="none" strike="noStrike">
                        <a:solidFill>
                          <a:srgbClr val="FFFFFF"/>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2060"/>
                      </a:solidFill>
                      <a:prstDash val="solid"/>
                      <a:round/>
                      <a:headEnd type="none" w="med" len="med"/>
                      <a:tailEnd type="none" w="med" len="med"/>
                    </a:lnB>
                    <a:solidFill>
                      <a:srgbClr val="00338D"/>
                    </a:solidFill>
                  </a:tcPr>
                </a:tc>
                <a:tc hMerge="1">
                  <a:txBody>
                    <a:bodyPr/>
                    <a:lstStyle/>
                    <a:p>
                      <a:pPr latinLnBrk="1"/>
                      <a:endParaRPr lang="ko-KR" altLang="en-US"/>
                    </a:p>
                  </a:txBody>
                  <a:tcPr/>
                </a:tc>
                <a:tc>
                  <a:txBody>
                    <a:bodyPr/>
                    <a:lstStyle/>
                    <a:p>
                      <a:pPr algn="ctr" rtl="0" fontAlgn="ctr"/>
                      <a:r>
                        <a:rPr lang="en-US" sz="900" b="1" i="0" u="none" strike="noStrike">
                          <a:solidFill>
                            <a:srgbClr val="FFFFFF"/>
                          </a:solidFill>
                          <a:effectLst/>
                          <a:latin typeface="Arial" panose="020B0604020202020204" pitchFamily="34" charset="0"/>
                          <a:ea typeface="맑은 고딕" panose="020B0503020000020004" pitchFamily="50" charset="-127"/>
                        </a:rPr>
                        <a:t>x</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2060"/>
                      </a:solidFill>
                      <a:prstDash val="solid"/>
                      <a:round/>
                      <a:headEnd type="none" w="med" len="med"/>
                      <a:tailEnd type="none" w="med" len="med"/>
                    </a:lnB>
                    <a:solidFill>
                      <a:srgbClr val="00338D"/>
                    </a:solidFill>
                  </a:tcPr>
                </a:tc>
                <a:tc>
                  <a:txBody>
                    <a:bodyPr/>
                    <a:lstStyle/>
                    <a:p>
                      <a:pPr algn="ctr" rtl="0" fontAlgn="ctr"/>
                      <a:r>
                        <a:rPr lang="en-US" sz="900" b="1" i="0" u="none" strike="noStrike">
                          <a:solidFill>
                            <a:srgbClr val="FFFFFF"/>
                          </a:solidFill>
                          <a:effectLst/>
                          <a:latin typeface="Arial" panose="020B0604020202020204" pitchFamily="34" charset="0"/>
                          <a:ea typeface="맑은 고딕" panose="020B0503020000020004" pitchFamily="50" charset="-127"/>
                        </a:rPr>
                        <a:t>Cost of Capital</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2060"/>
                      </a:solidFill>
                      <a:prstDash val="solid"/>
                      <a:round/>
                      <a:headEnd type="none" w="med" len="med"/>
                      <a:tailEnd type="none" w="med" len="med"/>
                    </a:lnB>
                    <a:solidFill>
                      <a:srgbClr val="00338D"/>
                    </a:solidFill>
                  </a:tcPr>
                </a:tc>
                <a:tc>
                  <a:txBody>
                    <a:bodyPr/>
                    <a:lstStyle/>
                    <a:p>
                      <a:pPr algn="ctr" rtl="0" fontAlgn="ctr"/>
                      <a:r>
                        <a:rPr lang="en-US" altLang="ko-KR" sz="900" b="1" i="0" u="none" strike="noStrike">
                          <a:solidFill>
                            <a:srgbClr val="FFFFFF"/>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2060"/>
                      </a:solidFill>
                      <a:prstDash val="solid"/>
                      <a:round/>
                      <a:headEnd type="none" w="med" len="med"/>
                      <a:tailEnd type="none" w="med" len="med"/>
                    </a:lnB>
                    <a:solidFill>
                      <a:srgbClr val="00338D"/>
                    </a:solidFill>
                  </a:tcPr>
                </a:tc>
                <a:tc>
                  <a:txBody>
                    <a:bodyPr/>
                    <a:lstStyle/>
                    <a:p>
                      <a:pPr algn="ctr" rtl="0" fontAlgn="ctr"/>
                      <a:r>
                        <a:rPr lang="en-US" sz="900" b="1" i="0" u="none" strike="noStrike">
                          <a:solidFill>
                            <a:srgbClr val="FFFFFF"/>
                          </a:solidFill>
                          <a:effectLst/>
                          <a:latin typeface="Arial" panose="020B0604020202020204" pitchFamily="34" charset="0"/>
                          <a:ea typeface="맑은 고딕" panose="020B0503020000020004" pitchFamily="50" charset="-127"/>
                        </a:rPr>
                        <a:t>Contribution</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2060"/>
                      </a:solidFill>
                      <a:prstDash val="solid"/>
                      <a:round/>
                      <a:headEnd type="none" w="med" len="med"/>
                      <a:tailEnd type="none" w="med" len="med"/>
                    </a:lnB>
                    <a:solidFill>
                      <a:srgbClr val="00338D"/>
                    </a:solidFill>
                  </a:tcPr>
                </a:tc>
                <a:extLst>
                  <a:ext uri="{0D108BD9-81ED-4DB2-BD59-A6C34878D82A}">
                    <a16:rowId xmlns:a16="http://schemas.microsoft.com/office/drawing/2014/main" val="2269352657"/>
                  </a:ext>
                </a:extLst>
              </a:tr>
              <a:tr h="152400">
                <a:tc>
                  <a:txBody>
                    <a:bodyPr/>
                    <a:lstStyle/>
                    <a:p>
                      <a:pPr algn="l" rtl="0" fontAlgn="ctr"/>
                      <a:r>
                        <a:rPr lang="en-US" sz="900" b="0" i="0" u="none" strike="noStrike">
                          <a:solidFill>
                            <a:srgbClr val="000000"/>
                          </a:solidFill>
                          <a:effectLst/>
                          <a:latin typeface="Arial" panose="020B0604020202020204" pitchFamily="34" charset="0"/>
                          <a:ea typeface="맑은 고딕" panose="020B0503020000020004" pitchFamily="50" charset="-127"/>
                        </a:rPr>
                        <a:t>Debt</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2060"/>
                      </a:solidFill>
                      <a:prstDash val="solid"/>
                      <a:round/>
                      <a:headEnd type="none" w="med" len="med"/>
                      <a:tailEnd type="none" w="med" len="med"/>
                    </a:lnT>
                    <a:lnB>
                      <a:noFill/>
                    </a:lnB>
                  </a:tcPr>
                </a:tc>
                <a:tc>
                  <a:txBody>
                    <a:bodyPr/>
                    <a:lstStyle/>
                    <a:p>
                      <a:pPr algn="ctr" rtl="0"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rPr>
                        <a:t>16.6%</a:t>
                      </a:r>
                    </a:p>
                  </a:txBody>
                  <a:tcPr marL="36000" marR="36000" marT="0" marB="0" anchor="ctr">
                    <a:lnL>
                      <a:noFill/>
                    </a:lnL>
                    <a:lnR>
                      <a:noFill/>
                    </a:lnR>
                    <a:lnT w="6350" cap="flat" cmpd="sng" algn="ctr">
                      <a:solidFill>
                        <a:srgbClr val="002060"/>
                      </a:solidFill>
                      <a:prstDash val="solid"/>
                      <a:round/>
                      <a:headEnd type="none" w="med" len="med"/>
                      <a:tailEnd type="none" w="med" len="med"/>
                    </a:lnT>
                    <a:lnB>
                      <a:noFill/>
                    </a:lnB>
                  </a:tcPr>
                </a:tc>
                <a:tc>
                  <a:txBody>
                    <a:bodyPr/>
                    <a:lstStyle/>
                    <a:p>
                      <a:pPr algn="ctr" rtl="0"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2060"/>
                      </a:solidFill>
                      <a:prstDash val="solid"/>
                      <a:round/>
                      <a:headEnd type="none" w="med" len="med"/>
                      <a:tailEnd type="none" w="med" len="med"/>
                    </a:lnT>
                    <a:lnB>
                      <a:noFill/>
                    </a:lnB>
                  </a:tcPr>
                </a:tc>
                <a:tc>
                  <a:txBody>
                    <a:bodyPr/>
                    <a:lstStyle/>
                    <a:p>
                      <a:pPr algn="ct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7.9%</a:t>
                      </a:r>
                    </a:p>
                  </a:txBody>
                  <a:tcPr marL="36000" marR="36000" marT="0" marB="0" anchor="ctr">
                    <a:lnL>
                      <a:noFill/>
                    </a:lnL>
                    <a:lnR>
                      <a:noFill/>
                    </a:lnR>
                    <a:lnT w="6350" cap="flat" cmpd="sng" algn="ctr">
                      <a:solidFill>
                        <a:srgbClr val="002060"/>
                      </a:solidFill>
                      <a:prstDash val="solid"/>
                      <a:round/>
                      <a:headEnd type="none" w="med" len="med"/>
                      <a:tailEnd type="none" w="med" len="med"/>
                    </a:lnT>
                    <a:lnB>
                      <a:noFill/>
                    </a:lnB>
                  </a:tcPr>
                </a:tc>
                <a:tc>
                  <a:txBody>
                    <a:bodyPr/>
                    <a:lstStyle/>
                    <a:p>
                      <a:pPr algn="ctr" rtl="0"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2060"/>
                      </a:solidFill>
                      <a:prstDash val="solid"/>
                      <a:round/>
                      <a:headEnd type="none" w="med" len="med"/>
                      <a:tailEnd type="none" w="med" len="med"/>
                    </a:lnT>
                    <a:lnB>
                      <a:noFill/>
                    </a:lnB>
                  </a:tcPr>
                </a:tc>
                <a:tc>
                  <a:txBody>
                    <a:bodyPr/>
                    <a:lstStyle/>
                    <a:p>
                      <a:pPr algn="ct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1.3%</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2060"/>
                      </a:solidFill>
                      <a:prstDash val="solid"/>
                      <a:round/>
                      <a:headEnd type="none" w="med" len="med"/>
                      <a:tailEnd type="none" w="med" len="med"/>
                    </a:lnT>
                    <a:lnB>
                      <a:noFill/>
                    </a:lnB>
                  </a:tcPr>
                </a:tc>
                <a:extLst>
                  <a:ext uri="{0D108BD9-81ED-4DB2-BD59-A6C34878D82A}">
                    <a16:rowId xmlns:a16="http://schemas.microsoft.com/office/drawing/2014/main" val="3507044983"/>
                  </a:ext>
                </a:extLst>
              </a:tr>
              <a:tr h="152400">
                <a:tc>
                  <a:txBody>
                    <a:bodyPr/>
                    <a:lstStyle/>
                    <a:p>
                      <a:pPr algn="l" rtl="0" fontAlgn="ctr"/>
                      <a:r>
                        <a:rPr lang="en-US" sz="900" b="0" i="0" u="none" strike="noStrike">
                          <a:solidFill>
                            <a:srgbClr val="000000"/>
                          </a:solidFill>
                          <a:effectLst/>
                          <a:latin typeface="Arial" panose="020B0604020202020204" pitchFamily="34" charset="0"/>
                          <a:ea typeface="맑은 고딕" panose="020B0503020000020004" pitchFamily="50" charset="-127"/>
                        </a:rPr>
                        <a:t>Equity</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ct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83.4%</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rtl="0" fontAlgn="ctr"/>
                      <a:endParaRPr lang="ko-KR" altLang="en-US" sz="9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15.3%</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rtl="0" fontAlgn="ctr"/>
                      <a:endParaRPr lang="ko-KR" altLang="en-US" sz="9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12.7%</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563125573"/>
                  </a:ext>
                </a:extLst>
              </a:tr>
              <a:tr h="152400">
                <a:tc>
                  <a:txBody>
                    <a:bodyPr/>
                    <a:lstStyle/>
                    <a:p>
                      <a:pPr algn="l" rtl="0" fontAlgn="ctr"/>
                      <a:r>
                        <a:rPr lang="en-US" sz="900" b="1" i="0" u="none" strike="noStrike">
                          <a:solidFill>
                            <a:srgbClr val="000000"/>
                          </a:solidFill>
                          <a:effectLst/>
                          <a:latin typeface="Arial" panose="020B0604020202020204" pitchFamily="34" charset="0"/>
                          <a:ea typeface="맑은 고딕" panose="020B0503020000020004" pitchFamily="50" charset="-127"/>
                        </a:rPr>
                        <a:t>WACC</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ko-KR" altLang="en-US" sz="9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rPr>
                        <a:t>14.0%</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834917198"/>
                  </a:ext>
                </a:extLst>
              </a:tr>
            </a:tbl>
          </a:graphicData>
        </a:graphic>
      </p:graphicFrame>
      <p:sp>
        <p:nvSpPr>
          <p:cNvPr id="17" name="TextBox 16">
            <a:extLst>
              <a:ext uri="{FF2B5EF4-FFF2-40B4-BE49-F238E27FC236}">
                <a16:creationId xmlns:a16="http://schemas.microsoft.com/office/drawing/2014/main" id="{9FD44205-EAC6-4AF2-BBE0-970A9DBBE4A7}"/>
              </a:ext>
            </a:extLst>
          </p:cNvPr>
          <p:cNvSpPr txBox="1"/>
          <p:nvPr/>
        </p:nvSpPr>
        <p:spPr>
          <a:xfrm>
            <a:off x="5137539" y="1536878"/>
            <a:ext cx="4275218" cy="126364"/>
          </a:xfrm>
          <a:prstGeom prst="rect">
            <a:avLst/>
          </a:prstGeom>
          <a:noFill/>
        </p:spPr>
        <p:txBody>
          <a:bodyPr wrap="square" lIns="0" tIns="0" rIns="0" bIns="0" rtlCol="0">
            <a:spAutoFit/>
          </a:bodyPr>
          <a:lstStyle/>
          <a:p>
            <a:pPr algn="r"/>
            <a:r>
              <a:rPr lang="en-US" altLang="ko-KR" sz="800">
                <a:latin typeface="Arial" panose="020B0604020202020204" pitchFamily="34" charset="0"/>
                <a:ea typeface="+mj-ea"/>
                <a:cs typeface="Arial" panose="020B0604020202020204" pitchFamily="34" charset="0"/>
              </a:rPr>
              <a:t>(Source: Bloomberg)</a:t>
            </a:r>
          </a:p>
        </p:txBody>
      </p:sp>
    </p:spTree>
    <p:extLst>
      <p:ext uri="{BB962C8B-B14F-4D97-AF65-F5344CB8AC3E}">
        <p14:creationId xmlns:p14="http://schemas.microsoft.com/office/powerpoint/2010/main" val="6626549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Group 3">
            <a:extLst>
              <a:ext uri="{FF2B5EF4-FFF2-40B4-BE49-F238E27FC236}">
                <a16:creationId xmlns:a16="http://schemas.microsoft.com/office/drawing/2014/main" id="{1467BF33-DF8B-4824-9975-24B655697CEA}"/>
              </a:ext>
            </a:extLst>
          </p:cNvPr>
          <p:cNvGraphicFramePr>
            <a:graphicFrameLocks noGrp="1"/>
          </p:cNvGraphicFramePr>
          <p:nvPr>
            <p:extLst>
              <p:ext uri="{D42A27DB-BD31-4B8C-83A1-F6EECF244321}">
                <p14:modId xmlns:p14="http://schemas.microsoft.com/office/powerpoint/2010/main" val="212281791"/>
              </p:ext>
            </p:extLst>
          </p:nvPr>
        </p:nvGraphicFramePr>
        <p:xfrm>
          <a:off x="468001" y="1191604"/>
          <a:ext cx="9038334" cy="4779616"/>
        </p:xfrm>
        <a:graphic>
          <a:graphicData uri="http://schemas.openxmlformats.org/drawingml/2006/table">
            <a:tbl>
              <a:tblPr/>
              <a:tblGrid>
                <a:gridCol w="1557064">
                  <a:extLst>
                    <a:ext uri="{9D8B030D-6E8A-4147-A177-3AD203B41FA5}">
                      <a16:colId xmlns:a16="http://schemas.microsoft.com/office/drawing/2014/main" val="20000"/>
                    </a:ext>
                  </a:extLst>
                </a:gridCol>
                <a:gridCol w="7481270">
                  <a:extLst>
                    <a:ext uri="{9D8B030D-6E8A-4147-A177-3AD203B41FA5}">
                      <a16:colId xmlns:a16="http://schemas.microsoft.com/office/drawing/2014/main" val="20001"/>
                    </a:ext>
                  </a:extLst>
                </a:gridCol>
              </a:tblGrid>
              <a:tr h="246780">
                <a:tc>
                  <a:txBody>
                    <a:bodyPr/>
                    <a:lstStyle/>
                    <a:p>
                      <a:pPr marL="0" marR="0" lvl="0" indent="0" algn="l" defTabSz="762000" rtl="0" eaLnBrk="1" fontAlgn="base" latinLnBrk="0" hangingPunct="1">
                        <a:lnSpc>
                          <a:spcPct val="100000"/>
                        </a:lnSpc>
                        <a:spcBef>
                          <a:spcPts val="600"/>
                        </a:spcBef>
                        <a:spcAft>
                          <a:spcPct val="0"/>
                        </a:spcAft>
                        <a:buClrTx/>
                        <a:buSzTx/>
                        <a:buFontTx/>
                        <a:buNone/>
                        <a:tabLst/>
                      </a:pPr>
                      <a:r>
                        <a:rPr lang="en-US" altLang="ko-KR" sz="1000" b="1" i="0" u="none" strike="noStrike" kern="1200">
                          <a:solidFill>
                            <a:schemeClr val="bg1"/>
                          </a:solidFill>
                          <a:effectLst/>
                          <a:latin typeface="Arial" panose="020B0604020202020204" pitchFamily="34" charset="0"/>
                          <a:ea typeface="+mn-ea"/>
                          <a:cs typeface="Arial" panose="020B0604020202020204" pitchFamily="34" charset="0"/>
                        </a:rPr>
                        <a:t>Topic</a:t>
                      </a:r>
                      <a:endParaRPr kumimoji="0" lang="en-US" altLang="ko-KR" sz="1000" b="1" i="0" u="none" strike="noStrike" kern="1200" cap="none" spc="0" normalizeH="0" baseline="0">
                        <a:ln>
                          <a:noFill/>
                        </a:ln>
                        <a:solidFill>
                          <a:schemeClr val="bg1"/>
                        </a:solidFill>
                        <a:effectLst/>
                        <a:uLnTx/>
                        <a:uFillTx/>
                        <a:latin typeface="Arial" panose="020B0604020202020204" pitchFamily="34" charset="0"/>
                        <a:ea typeface="+mj-ea"/>
                        <a:cs typeface="Arial" panose="020B0604020202020204" pitchFamily="34" charset="0"/>
                      </a:endParaRP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00338D"/>
                    </a:solidFill>
                  </a:tcPr>
                </a:tc>
                <a:tc>
                  <a:txBody>
                    <a:bodyPr/>
                    <a:lstStyle/>
                    <a:p>
                      <a:pPr marL="0" marR="0" lvl="4" indent="0" algn="l" defTabSz="914400" rtl="0" eaLnBrk="1" fontAlgn="auto" latinLnBrk="0" hangingPunct="1">
                        <a:lnSpc>
                          <a:spcPct val="100000"/>
                        </a:lnSpc>
                        <a:spcBef>
                          <a:spcPts val="600"/>
                        </a:spcBef>
                        <a:spcAft>
                          <a:spcPts val="0"/>
                        </a:spcAft>
                        <a:buClr>
                          <a:srgbClr val="97989A"/>
                        </a:buClr>
                        <a:buSzTx/>
                        <a:buFont typeface="Arial" pitchFamily="34" charset="0"/>
                        <a:buNone/>
                        <a:tabLst/>
                        <a:defRPr/>
                      </a:pPr>
                      <a:r>
                        <a:rPr kumimoji="0" lang="en-US" altLang="ko-KR" sz="1000" b="1" i="0" u="none" strike="noStrike" kern="1200" cap="none" spc="0" normalizeH="0" baseline="0">
                          <a:ln>
                            <a:noFill/>
                          </a:ln>
                          <a:solidFill>
                            <a:schemeClr val="bg1"/>
                          </a:solidFill>
                          <a:effectLst/>
                          <a:uLnTx/>
                          <a:uFillTx/>
                          <a:latin typeface="Arial" panose="020B0604020202020204" pitchFamily="34" charset="0"/>
                          <a:ea typeface="+mj-ea"/>
                          <a:cs typeface="Arial" panose="020B0604020202020204" pitchFamily="34" charset="0"/>
                        </a:rPr>
                        <a:t>Details</a:t>
                      </a: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00338D"/>
                    </a:solidFill>
                  </a:tcPr>
                </a:tc>
                <a:extLst>
                  <a:ext uri="{0D108BD9-81ED-4DB2-BD59-A6C34878D82A}">
                    <a16:rowId xmlns:a16="http://schemas.microsoft.com/office/drawing/2014/main" val="10000"/>
                  </a:ext>
                </a:extLst>
              </a:tr>
              <a:tr h="235105">
                <a:tc>
                  <a:txBody>
                    <a:bodyPr/>
                    <a:lstStyle/>
                    <a:p>
                      <a:pPr algn="l" rtl="0" fontAlgn="ctr"/>
                      <a:r>
                        <a:rPr lang="ko-KR" altLang="en-US" sz="10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분석대상</a:t>
                      </a:r>
                    </a:p>
                  </a:txBody>
                  <a:tcPr marL="142875" marR="0" marT="0"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171450" marR="0" lvl="0" indent="-17145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Char char="§"/>
                        <a:tabLst/>
                        <a:defRPr/>
                      </a:pPr>
                      <a:r>
                        <a:rPr kumimoji="0" lang="ko-KR" altLang="en-US" sz="900" b="0" i="0" u="none"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㈜태화기업 </a:t>
                      </a:r>
                      <a:r>
                        <a:rPr kumimoji="0" lang="en-US" altLang="ko-KR" sz="900" b="0" i="0" u="none"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Cap Assembly </a:t>
                      </a:r>
                      <a:r>
                        <a:rPr kumimoji="0" lang="ko-KR" altLang="en-US" sz="900" b="0" i="0" u="none"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사업부</a:t>
                      </a:r>
                      <a:endParaRPr kumimoji="0" lang="en-US" altLang="ko-KR" sz="900" b="1" i="0" u="sng"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txBody>
                  <a:tcPr marL="54000" marR="54000" marT="54000" marB="54000" anchor="ct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35105">
                <a:tc>
                  <a:txBody>
                    <a:bodyPr/>
                    <a:lstStyle/>
                    <a:p>
                      <a:pPr algn="l" rtl="0" fontAlgn="ctr"/>
                      <a:r>
                        <a:rPr lang="ko-KR" altLang="en-US" sz="10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평가기준일</a:t>
                      </a:r>
                    </a:p>
                  </a:txBody>
                  <a:tcPr marL="142875" marR="0" marT="0"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171450" marR="0" lvl="0" indent="-17145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Char char="§"/>
                        <a:tabLst/>
                        <a:defRPr/>
                      </a:pPr>
                      <a:r>
                        <a:rPr kumimoji="0" lang="en-US" altLang="ko-KR" sz="900" b="0" i="0" u="none"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2022</a:t>
                      </a:r>
                      <a:r>
                        <a:rPr kumimoji="0" lang="ko-KR" altLang="en-US" sz="900" b="0" i="0" u="none"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년 </a:t>
                      </a:r>
                      <a:r>
                        <a:rPr kumimoji="0" lang="en-US" altLang="ko-KR" sz="900" b="0" i="0" u="none"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6</a:t>
                      </a:r>
                      <a:r>
                        <a:rPr kumimoji="0" lang="ko-KR" altLang="en-US" sz="900" b="0" i="0" u="none"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월 </a:t>
                      </a:r>
                      <a:r>
                        <a:rPr kumimoji="0" lang="en-US" altLang="ko-KR" sz="900" b="0" i="0" u="none"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30</a:t>
                      </a:r>
                      <a:r>
                        <a:rPr kumimoji="0" lang="ko-KR" altLang="en-US" sz="900" b="0" i="0" u="none"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일</a:t>
                      </a:r>
                      <a:endParaRPr kumimoji="0" lang="en-US" altLang="ko-KR" sz="900" b="1" i="0" u="sng"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txBody>
                  <a:tcPr marL="54000" marR="54000" marT="54000" marB="54000" anchor="ct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320737275"/>
                  </a:ext>
                </a:extLst>
              </a:tr>
              <a:tr h="235105">
                <a:tc>
                  <a:txBody>
                    <a:bodyPr/>
                    <a:lstStyle/>
                    <a:p>
                      <a:pPr algn="l" rtl="0" fontAlgn="ctr"/>
                      <a:r>
                        <a:rPr lang="ko-KR" altLang="en-US" sz="10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추정기간</a:t>
                      </a:r>
                    </a:p>
                  </a:txBody>
                  <a:tcPr marL="142875" marR="0" marT="0"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171450" marR="0" lvl="0" indent="-17145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Char char="§"/>
                        <a:tabLst/>
                        <a:defRPr/>
                      </a:pPr>
                      <a:r>
                        <a:rPr kumimoji="0" lang="en-US" altLang="ko-KR" sz="900" b="0" i="0" u="none"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2022</a:t>
                      </a:r>
                      <a:r>
                        <a:rPr kumimoji="0" lang="ko-KR" altLang="en-US" sz="900" b="0" i="0" u="none"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년 </a:t>
                      </a:r>
                      <a:r>
                        <a:rPr kumimoji="0" lang="en-US" altLang="ko-KR" sz="900" b="0" i="0" u="none"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07</a:t>
                      </a:r>
                      <a:r>
                        <a:rPr kumimoji="0" lang="ko-KR" altLang="en-US" sz="900" b="0" i="0" u="none"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월 </a:t>
                      </a:r>
                      <a:r>
                        <a:rPr kumimoji="0" lang="en-US" altLang="ko-KR" sz="900" b="0" i="0" u="none"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01</a:t>
                      </a:r>
                      <a:r>
                        <a:rPr kumimoji="0" lang="ko-KR" altLang="en-US" sz="900" b="0" i="0" u="none"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일 </a:t>
                      </a:r>
                      <a:r>
                        <a:rPr kumimoji="0" lang="en-US" altLang="ko-KR" sz="900" b="0" i="0" u="none"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 2027</a:t>
                      </a:r>
                      <a:r>
                        <a:rPr kumimoji="0" lang="ko-KR" altLang="en-US" sz="900" b="0" i="0" u="none"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년 </a:t>
                      </a:r>
                      <a:r>
                        <a:rPr kumimoji="0" lang="en-US" altLang="ko-KR" sz="900" b="0" i="0" u="none"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12</a:t>
                      </a:r>
                      <a:r>
                        <a:rPr kumimoji="0" lang="ko-KR" altLang="en-US" sz="900" b="0" i="0" u="none"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월 </a:t>
                      </a:r>
                      <a:r>
                        <a:rPr kumimoji="0" lang="en-US" altLang="ko-KR" sz="900" b="0" i="0" u="none"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31</a:t>
                      </a:r>
                      <a:r>
                        <a:rPr kumimoji="0" lang="ko-KR" altLang="en-US" sz="900" b="0" i="0" u="none"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일</a:t>
                      </a:r>
                      <a:endParaRPr kumimoji="0" lang="en-US" altLang="ko-KR" sz="900" b="1" i="0" u="sng"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txBody>
                  <a:tcPr marL="54000" marR="54000" marT="54000" marB="54000" anchor="ct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946463519"/>
                  </a:ext>
                </a:extLst>
              </a:tr>
              <a:tr h="235105">
                <a:tc>
                  <a:txBody>
                    <a:bodyPr/>
                    <a:lstStyle/>
                    <a:p>
                      <a:pPr algn="l" rtl="0" fontAlgn="ctr"/>
                      <a:r>
                        <a:rPr lang="ko-KR" altLang="en-US" sz="10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현금흐름</a:t>
                      </a:r>
                      <a:r>
                        <a:rPr lang="en-US" altLang="ko-KR" sz="10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(CF)</a:t>
                      </a:r>
                      <a:r>
                        <a:rPr lang="ko-KR" altLang="en-US" sz="10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가정</a:t>
                      </a:r>
                    </a:p>
                  </a:txBody>
                  <a:tcPr marL="142875" marR="0" marT="0"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171450" marR="0" lvl="0" indent="-17145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Char char="§"/>
                        <a:tabLst/>
                        <a:defRPr/>
                      </a:pP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현금흐름 기중 발생 가정</a:t>
                      </a:r>
                    </a:p>
                  </a:txBody>
                  <a:tcPr marL="54000" marR="54000" marT="54000" marB="54000" anchor="ct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526191408"/>
                  </a:ext>
                </a:extLst>
              </a:tr>
              <a:tr h="235105">
                <a:tc>
                  <a:txBody>
                    <a:bodyPr/>
                    <a:lstStyle/>
                    <a:p>
                      <a:pPr algn="l" rtl="0" fontAlgn="ctr"/>
                      <a:r>
                        <a:rPr lang="ko-KR" altLang="en-US" sz="10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법인세율</a:t>
                      </a:r>
                    </a:p>
                  </a:txBody>
                  <a:tcPr marL="142875" marR="0" marT="0"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171450" marR="0" lvl="0" indent="-17145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Char char="§"/>
                        <a:tabLst/>
                        <a:defRPr/>
                      </a:pP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한국 및 미국의 법인세법상 과세표준구간 적용</a:t>
                      </a:r>
                      <a:endPar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txBody>
                  <a:tcPr marL="54000" marR="54000" marT="54000" marB="54000" anchor="ct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668271444"/>
                  </a:ext>
                </a:extLst>
              </a:tr>
              <a:tr h="288858">
                <a:tc>
                  <a:txBody>
                    <a:bodyPr/>
                    <a:lstStyle/>
                    <a:p>
                      <a:pPr algn="l" rtl="0" fontAlgn="ctr"/>
                      <a:r>
                        <a:rPr lang="ko-KR" altLang="en-US" sz="10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환율</a:t>
                      </a:r>
                      <a:endParaRPr lang="en-US" altLang="ko-KR" sz="10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142875" marR="0" marT="0"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171450" marR="0" lvl="0" indent="-17145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Char char="§"/>
                        <a:tabLst/>
                        <a:defRPr/>
                      </a:pP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해외진출의 경우</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판매단가 및 가공마진 결정 시 적용 환율과 추정기간 적용환율을 실사기준일 환율 </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(1,293</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원</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로 적용</a:t>
                      </a:r>
                    </a:p>
                  </a:txBody>
                  <a:tcPr marL="54000" marR="54000" marT="54000" marB="54000" anchor="ct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292353010"/>
                  </a:ext>
                </a:extLst>
              </a:tr>
              <a:tr h="288858">
                <a:tc>
                  <a:txBody>
                    <a:bodyPr/>
                    <a:lstStyle/>
                    <a:p>
                      <a:pPr algn="l" rtl="0" fontAlgn="ctr"/>
                      <a:r>
                        <a:rPr lang="ko-KR" altLang="en-US" sz="10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가중평균자본비용</a:t>
                      </a:r>
                      <a:r>
                        <a:rPr lang="en-US" altLang="ko-KR" sz="10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(WACC)</a:t>
                      </a:r>
                    </a:p>
                  </a:txBody>
                  <a:tcPr marL="142875" marR="0" marT="0"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171450" marR="0" lvl="0" indent="-17145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Char char="§"/>
                        <a:tabLst/>
                        <a:defRPr/>
                      </a:pP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14.0%</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기준 </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(±0.5%</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범위 적용</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t>
                      </a:r>
                      <a:endPar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txBody>
                  <a:tcPr marL="54000" marR="54000" marT="54000" marB="54000" anchor="ct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14883779"/>
                  </a:ext>
                </a:extLst>
              </a:tr>
              <a:tr h="235105">
                <a:tc>
                  <a:txBody>
                    <a:bodyPr/>
                    <a:lstStyle/>
                    <a:p>
                      <a:pPr algn="l" rtl="0" fontAlgn="ctr"/>
                      <a:r>
                        <a:rPr lang="ko-KR" altLang="en-US" sz="10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영구성장률</a:t>
                      </a:r>
                      <a:r>
                        <a:rPr lang="en-US" altLang="ko-KR" sz="10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(g)</a:t>
                      </a:r>
                      <a:endParaRPr lang="ko-KR" altLang="en-US" sz="10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142875" marR="0" marT="0"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171450" marR="0" lvl="0" indent="-17145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Char char="§"/>
                        <a:tabLst/>
                        <a:defRPr/>
                      </a:pP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1.0%</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기준 </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(±0.5%</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범위 적용</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t>
                      </a:r>
                      <a:endPar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txBody>
                  <a:tcPr marL="54000" marR="54000" marT="54000" marB="54000" anchor="ct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948884793"/>
                  </a:ext>
                </a:extLst>
              </a:tr>
              <a:tr h="1318503">
                <a:tc>
                  <a:txBody>
                    <a:bodyPr/>
                    <a:lstStyle/>
                    <a:p>
                      <a:pPr algn="l" rtl="0" fontAlgn="ctr"/>
                      <a:r>
                        <a:rPr lang="ko-KR" altLang="en-US" sz="10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거시경제지표</a:t>
                      </a:r>
                      <a:endParaRPr lang="en-US" altLang="ko-KR" sz="10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p>
                      <a:pPr algn="l" rtl="0" fontAlgn="ctr"/>
                      <a:r>
                        <a:rPr lang="en-US" sz="10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(EIU Data)</a:t>
                      </a:r>
                    </a:p>
                  </a:txBody>
                  <a:tcPr marL="142875" marR="0" marT="0"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171450" marR="0" lvl="0" indent="-17145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Char char="§"/>
                        <a:tabLst/>
                        <a:defRPr/>
                      </a:pP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생산자 물가상승률</a:t>
                      </a:r>
                      <a:endPar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171450" marR="0" lvl="0" indent="-17145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Char char="§"/>
                        <a:tabLst/>
                        <a:defRPr/>
                      </a:pPr>
                      <a:endPar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None/>
                        <a:tabLst/>
                        <a:defRPr/>
                      </a:pPr>
                      <a:endPar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171450" marR="0" lvl="0" indent="-17145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Char char="§"/>
                        <a:tabLst/>
                        <a:defRPr/>
                      </a:pP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소비자 물가상승률</a:t>
                      </a:r>
                      <a:endPar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171450" marR="0" lvl="0" indent="-17145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Char char="§"/>
                        <a:tabLst/>
                        <a:defRPr/>
                      </a:pPr>
                      <a:endPar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171450" marR="0" lvl="0" indent="-17145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Char char="§"/>
                        <a:tabLst/>
                        <a:defRPr/>
                      </a:pPr>
                      <a:endPar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171450" marR="0" lvl="0" indent="-17145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Char char="§"/>
                        <a:tabLst/>
                        <a:defRPr/>
                      </a:pP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임금상승률</a:t>
                      </a:r>
                      <a:endPar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171450" marR="0" lvl="0" indent="-17145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Char char="§"/>
                        <a:tabLst/>
                        <a:defRPr/>
                      </a:pPr>
                      <a:endPar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None/>
                        <a:tabLst/>
                        <a:defRPr/>
                      </a:pPr>
                      <a:endPar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txBody>
                  <a:tcPr marL="54000" marR="54000" marT="54000" marB="54000" anchor="ct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73427647"/>
                  </a:ext>
                </a:extLst>
              </a:tr>
              <a:tr h="360000">
                <a:tc>
                  <a:txBody>
                    <a:bodyPr/>
                    <a:lstStyle/>
                    <a:p>
                      <a:pPr algn="l" rtl="0" fontAlgn="ctr"/>
                      <a:r>
                        <a:rPr lang="en-US" sz="10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WC</a:t>
                      </a:r>
                    </a:p>
                  </a:txBody>
                  <a:tcPr marL="142875" marR="0" marT="0"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171450" marR="0" lvl="0" indent="-17145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Char char="§"/>
                        <a:tabLst/>
                        <a:defRPr/>
                      </a:pP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매출채권</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재고자산</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매입채무</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미지급금</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일용직 </a:t>
                      </a:r>
                      <a:r>
                        <a:rPr kumimoji="0" lang="ko-KR" altLang="en-US" sz="900" b="0" i="0" u="none" strike="noStrike" kern="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도급비</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공장임차료</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회전율 적용</a:t>
                      </a:r>
                      <a:endPar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txBody>
                  <a:tcPr marL="54000" marR="54000" marT="54000" marB="54000" anchor="ct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65278647"/>
                  </a:ext>
                </a:extLst>
              </a:tr>
            </a:tbl>
          </a:graphicData>
        </a:graphic>
      </p:graphicFrame>
      <p:sp>
        <p:nvSpPr>
          <p:cNvPr id="14" name="제목 2">
            <a:extLst>
              <a:ext uri="{FF2B5EF4-FFF2-40B4-BE49-F238E27FC236}">
                <a16:creationId xmlns:a16="http://schemas.microsoft.com/office/drawing/2014/main" id="{EC31AAB1-348F-4B38-BBAE-3ED466156B32}"/>
              </a:ext>
            </a:extLst>
          </p:cNvPr>
          <p:cNvSpPr txBox="1">
            <a:spLocks/>
          </p:cNvSpPr>
          <p:nvPr/>
        </p:nvSpPr>
        <p:spPr>
          <a:xfrm>
            <a:off x="399665" y="496343"/>
            <a:ext cx="8591450" cy="586535"/>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4400" b="1">
                <a:solidFill>
                  <a:srgbClr val="00338D"/>
                </a:solidFill>
                <a:latin typeface="KPMG Extralight" panose="020B0303030202040204" pitchFamily="34" charset="0"/>
              </a:rPr>
              <a:t>Income Approach – Key Assumptions</a:t>
            </a:r>
          </a:p>
        </p:txBody>
      </p:sp>
      <p:sp>
        <p:nvSpPr>
          <p:cNvPr id="10" name="제목 2">
            <a:extLst>
              <a:ext uri="{FF2B5EF4-FFF2-40B4-BE49-F238E27FC236}">
                <a16:creationId xmlns:a16="http://schemas.microsoft.com/office/drawing/2014/main" id="{3C3ECB29-B165-4523-8AEA-B139D1820DD2}"/>
              </a:ext>
            </a:extLst>
          </p:cNvPr>
          <p:cNvSpPr txBox="1">
            <a:spLocks/>
          </p:cNvSpPr>
          <p:nvPr/>
        </p:nvSpPr>
        <p:spPr>
          <a:xfrm>
            <a:off x="399665" y="227197"/>
            <a:ext cx="8591450" cy="273424"/>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2500" b="1">
                <a:ea typeface="맑은 고딕" panose="020B0503020000020004" pitchFamily="50" charset="-127"/>
              </a:rPr>
              <a:t>Executive Summary</a:t>
            </a:r>
          </a:p>
        </p:txBody>
      </p:sp>
      <p:graphicFrame>
        <p:nvGraphicFramePr>
          <p:cNvPr id="3" name="표 2">
            <a:extLst>
              <a:ext uri="{FF2B5EF4-FFF2-40B4-BE49-F238E27FC236}">
                <a16:creationId xmlns:a16="http://schemas.microsoft.com/office/drawing/2014/main" id="{FD349678-E222-4341-B53E-8CCF24F3C195}"/>
              </a:ext>
            </a:extLst>
          </p:cNvPr>
          <p:cNvGraphicFramePr>
            <a:graphicFrameLocks noGrp="1"/>
          </p:cNvGraphicFramePr>
          <p:nvPr>
            <p:extLst>
              <p:ext uri="{D42A27DB-BD31-4B8C-83A1-F6EECF244321}">
                <p14:modId xmlns:p14="http://schemas.microsoft.com/office/powerpoint/2010/main" val="307782250"/>
              </p:ext>
            </p:extLst>
          </p:nvPr>
        </p:nvGraphicFramePr>
        <p:xfrm>
          <a:off x="2135497" y="3728100"/>
          <a:ext cx="7324939" cy="457200"/>
        </p:xfrm>
        <a:graphic>
          <a:graphicData uri="http://schemas.openxmlformats.org/drawingml/2006/table">
            <a:tbl>
              <a:tblPr/>
              <a:tblGrid>
                <a:gridCol w="753277">
                  <a:extLst>
                    <a:ext uri="{9D8B030D-6E8A-4147-A177-3AD203B41FA5}">
                      <a16:colId xmlns:a16="http://schemas.microsoft.com/office/drawing/2014/main" val="3986258640"/>
                    </a:ext>
                  </a:extLst>
                </a:gridCol>
                <a:gridCol w="2052000">
                  <a:extLst>
                    <a:ext uri="{9D8B030D-6E8A-4147-A177-3AD203B41FA5}">
                      <a16:colId xmlns:a16="http://schemas.microsoft.com/office/drawing/2014/main" val="1990267879"/>
                    </a:ext>
                  </a:extLst>
                </a:gridCol>
                <a:gridCol w="753277">
                  <a:extLst>
                    <a:ext uri="{9D8B030D-6E8A-4147-A177-3AD203B41FA5}">
                      <a16:colId xmlns:a16="http://schemas.microsoft.com/office/drawing/2014/main" val="3164776416"/>
                    </a:ext>
                  </a:extLst>
                </a:gridCol>
                <a:gridCol w="753277">
                  <a:extLst>
                    <a:ext uri="{9D8B030D-6E8A-4147-A177-3AD203B41FA5}">
                      <a16:colId xmlns:a16="http://schemas.microsoft.com/office/drawing/2014/main" val="1354227831"/>
                    </a:ext>
                  </a:extLst>
                </a:gridCol>
                <a:gridCol w="753277">
                  <a:extLst>
                    <a:ext uri="{9D8B030D-6E8A-4147-A177-3AD203B41FA5}">
                      <a16:colId xmlns:a16="http://schemas.microsoft.com/office/drawing/2014/main" val="2708308892"/>
                    </a:ext>
                  </a:extLst>
                </a:gridCol>
                <a:gridCol w="753277">
                  <a:extLst>
                    <a:ext uri="{9D8B030D-6E8A-4147-A177-3AD203B41FA5}">
                      <a16:colId xmlns:a16="http://schemas.microsoft.com/office/drawing/2014/main" val="1612663988"/>
                    </a:ext>
                  </a:extLst>
                </a:gridCol>
                <a:gridCol w="753277">
                  <a:extLst>
                    <a:ext uri="{9D8B030D-6E8A-4147-A177-3AD203B41FA5}">
                      <a16:colId xmlns:a16="http://schemas.microsoft.com/office/drawing/2014/main" val="2735297790"/>
                    </a:ext>
                  </a:extLst>
                </a:gridCol>
                <a:gridCol w="753277">
                  <a:extLst>
                    <a:ext uri="{9D8B030D-6E8A-4147-A177-3AD203B41FA5}">
                      <a16:colId xmlns:a16="http://schemas.microsoft.com/office/drawing/2014/main" val="4177415170"/>
                    </a:ext>
                  </a:extLst>
                </a:gridCol>
              </a:tblGrid>
              <a:tr h="152400">
                <a:tc>
                  <a:txBody>
                    <a:bodyPr/>
                    <a:lstStyle/>
                    <a:p>
                      <a:pPr algn="ctr" rtl="0" fontAlgn="ctr"/>
                      <a:r>
                        <a:rPr lang="en-US"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Code</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ko-KR" altLang="en-US"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구분</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en-US"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2022 F</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en-US"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2023 F</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en-US"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2024 F</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en-US"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2025 F</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en-US"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2026 F</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en-US"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2027 F</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extLst>
                  <a:ext uri="{0D108BD9-81ED-4DB2-BD59-A6C34878D82A}">
                    <a16:rowId xmlns:a16="http://schemas.microsoft.com/office/drawing/2014/main" val="3307555837"/>
                  </a:ext>
                </a:extLst>
              </a:tr>
              <a:tr h="152400">
                <a:tc>
                  <a:txBody>
                    <a:bodyPr/>
                    <a:lstStyle/>
                    <a:p>
                      <a:pPr algn="l" rtl="0"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한국</a:t>
                      </a: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_</a:t>
                      </a:r>
                      <a:r>
                        <a:rPr 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DPPI</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l" rtl="0" fontAlgn="ctr"/>
                      <a:r>
                        <a:rPr 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Producer prices (% change pa; av)</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8.9%</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solidFill>
                      <a:srgbClr val="FFFFFF"/>
                    </a:solidFill>
                  </a:tcPr>
                </a:tc>
                <a:tc>
                  <a:txBody>
                    <a:bodyPr/>
                    <a:lstStyle/>
                    <a:p>
                      <a:pPr algn="r" rtl="0"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2.0%</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solidFill>
                      <a:srgbClr val="FFFFFF"/>
                    </a:solidFill>
                  </a:tcPr>
                </a:tc>
                <a:tc>
                  <a:txBody>
                    <a:bodyPr/>
                    <a:lstStyle/>
                    <a:p>
                      <a:pPr algn="r" rtl="0"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0.8%</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solidFill>
                      <a:srgbClr val="FFFFFF"/>
                    </a:solidFill>
                  </a:tcPr>
                </a:tc>
                <a:tc>
                  <a:txBody>
                    <a:bodyPr/>
                    <a:lstStyle/>
                    <a:p>
                      <a:pPr algn="r" rtl="0"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1.6%</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solidFill>
                      <a:srgbClr val="FFFFFF"/>
                    </a:solidFill>
                  </a:tcPr>
                </a:tc>
                <a:tc>
                  <a:txBody>
                    <a:bodyPr/>
                    <a:lstStyle/>
                    <a:p>
                      <a:pPr algn="r" rtl="0"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1.3%</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solidFill>
                      <a:srgbClr val="FFFFFF"/>
                    </a:solidFill>
                  </a:tcPr>
                </a:tc>
                <a:tc>
                  <a:txBody>
                    <a:bodyPr/>
                    <a:lstStyle/>
                    <a:p>
                      <a:pPr algn="r" rtl="0"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1.3%</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solidFill>
                      <a:srgbClr val="FFFFFF"/>
                    </a:solidFill>
                  </a:tcPr>
                </a:tc>
                <a:extLst>
                  <a:ext uri="{0D108BD9-81ED-4DB2-BD59-A6C34878D82A}">
                    <a16:rowId xmlns:a16="http://schemas.microsoft.com/office/drawing/2014/main" val="2500188180"/>
                  </a:ext>
                </a:extLst>
              </a:tr>
              <a:tr h="152400">
                <a:tc>
                  <a:txBody>
                    <a:bodyPr/>
                    <a:lstStyle/>
                    <a:p>
                      <a:pPr algn="l" rtl="0"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미국</a:t>
                      </a: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_DPPI</a:t>
                      </a:r>
                      <a:endParaRPr 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marL="0" marR="0" lvl="0" indent="0" algn="l" defTabSz="914400" rtl="0" eaLnBrk="1" fontAlgn="ctr" latinLnBrk="1" hangingPunct="1">
                        <a:lnSpc>
                          <a:spcPct val="100000"/>
                        </a:lnSpc>
                        <a:spcBef>
                          <a:spcPts val="0"/>
                        </a:spcBef>
                        <a:spcAft>
                          <a:spcPts val="0"/>
                        </a:spcAft>
                        <a:buClrTx/>
                        <a:buSzTx/>
                        <a:buFontTx/>
                        <a:buNone/>
                        <a:tabLst/>
                        <a:defRPr/>
                      </a:pP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Producer prices (% change pa; av)</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10.5%</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r" rtl="0"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4.0%</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r" rtl="0"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1.6%</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r" rtl="0"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2.0%</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r" rtl="0"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2.0%</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r" rtl="0"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2.0%</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extLst>
                  <a:ext uri="{0D108BD9-81ED-4DB2-BD59-A6C34878D82A}">
                    <a16:rowId xmlns:a16="http://schemas.microsoft.com/office/drawing/2014/main" val="452462211"/>
                  </a:ext>
                </a:extLst>
              </a:tr>
            </a:tbl>
          </a:graphicData>
        </a:graphic>
      </p:graphicFrame>
      <p:graphicFrame>
        <p:nvGraphicFramePr>
          <p:cNvPr id="8" name="표 7">
            <a:extLst>
              <a:ext uri="{FF2B5EF4-FFF2-40B4-BE49-F238E27FC236}">
                <a16:creationId xmlns:a16="http://schemas.microsoft.com/office/drawing/2014/main" id="{217D4B6F-9D68-4DD7-A02D-FFCC50B56500}"/>
              </a:ext>
            </a:extLst>
          </p:cNvPr>
          <p:cNvGraphicFramePr>
            <a:graphicFrameLocks noGrp="1"/>
          </p:cNvGraphicFramePr>
          <p:nvPr>
            <p:extLst>
              <p:ext uri="{D42A27DB-BD31-4B8C-83A1-F6EECF244321}">
                <p14:modId xmlns:p14="http://schemas.microsoft.com/office/powerpoint/2010/main" val="4229410850"/>
              </p:ext>
            </p:extLst>
          </p:nvPr>
        </p:nvGraphicFramePr>
        <p:xfrm>
          <a:off x="2135497" y="4420431"/>
          <a:ext cx="7298507" cy="457200"/>
        </p:xfrm>
        <a:graphic>
          <a:graphicData uri="http://schemas.openxmlformats.org/drawingml/2006/table">
            <a:tbl>
              <a:tblPr/>
              <a:tblGrid>
                <a:gridCol w="749501">
                  <a:extLst>
                    <a:ext uri="{9D8B030D-6E8A-4147-A177-3AD203B41FA5}">
                      <a16:colId xmlns:a16="http://schemas.microsoft.com/office/drawing/2014/main" val="3986258640"/>
                    </a:ext>
                  </a:extLst>
                </a:gridCol>
                <a:gridCol w="2052000">
                  <a:extLst>
                    <a:ext uri="{9D8B030D-6E8A-4147-A177-3AD203B41FA5}">
                      <a16:colId xmlns:a16="http://schemas.microsoft.com/office/drawing/2014/main" val="1990267879"/>
                    </a:ext>
                  </a:extLst>
                </a:gridCol>
                <a:gridCol w="749501">
                  <a:extLst>
                    <a:ext uri="{9D8B030D-6E8A-4147-A177-3AD203B41FA5}">
                      <a16:colId xmlns:a16="http://schemas.microsoft.com/office/drawing/2014/main" val="3164776416"/>
                    </a:ext>
                  </a:extLst>
                </a:gridCol>
                <a:gridCol w="749501">
                  <a:extLst>
                    <a:ext uri="{9D8B030D-6E8A-4147-A177-3AD203B41FA5}">
                      <a16:colId xmlns:a16="http://schemas.microsoft.com/office/drawing/2014/main" val="1354227831"/>
                    </a:ext>
                  </a:extLst>
                </a:gridCol>
                <a:gridCol w="749501">
                  <a:extLst>
                    <a:ext uri="{9D8B030D-6E8A-4147-A177-3AD203B41FA5}">
                      <a16:colId xmlns:a16="http://schemas.microsoft.com/office/drawing/2014/main" val="2708308892"/>
                    </a:ext>
                  </a:extLst>
                </a:gridCol>
                <a:gridCol w="749501">
                  <a:extLst>
                    <a:ext uri="{9D8B030D-6E8A-4147-A177-3AD203B41FA5}">
                      <a16:colId xmlns:a16="http://schemas.microsoft.com/office/drawing/2014/main" val="1612663988"/>
                    </a:ext>
                  </a:extLst>
                </a:gridCol>
                <a:gridCol w="749501">
                  <a:extLst>
                    <a:ext uri="{9D8B030D-6E8A-4147-A177-3AD203B41FA5}">
                      <a16:colId xmlns:a16="http://schemas.microsoft.com/office/drawing/2014/main" val="2735297790"/>
                    </a:ext>
                  </a:extLst>
                </a:gridCol>
                <a:gridCol w="749501">
                  <a:extLst>
                    <a:ext uri="{9D8B030D-6E8A-4147-A177-3AD203B41FA5}">
                      <a16:colId xmlns:a16="http://schemas.microsoft.com/office/drawing/2014/main" val="4177415170"/>
                    </a:ext>
                  </a:extLst>
                </a:gridCol>
              </a:tblGrid>
              <a:tr h="152400">
                <a:tc>
                  <a:txBody>
                    <a:bodyPr/>
                    <a:lstStyle/>
                    <a:p>
                      <a:pPr algn="ctr" rtl="0" fontAlgn="ctr"/>
                      <a:r>
                        <a:rPr lang="en-US"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Code</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ko-KR" altLang="en-US"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구분</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en-US"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2022 F</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en-US"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2023 F</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en-US"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2024 F</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en-US"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2025 F</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en-US"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2026 F</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en-US"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2027 F</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extLst>
                  <a:ext uri="{0D108BD9-81ED-4DB2-BD59-A6C34878D82A}">
                    <a16:rowId xmlns:a16="http://schemas.microsoft.com/office/drawing/2014/main" val="3307555837"/>
                  </a:ext>
                </a:extLst>
              </a:tr>
              <a:tr h="152400">
                <a:tc>
                  <a:txBody>
                    <a:bodyPr/>
                    <a:lstStyle/>
                    <a:p>
                      <a:pPr algn="l" rtl="0"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한국</a:t>
                      </a: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_</a:t>
                      </a:r>
                      <a:r>
                        <a:rPr 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DCPI</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l" rtl="0" fontAlgn="ctr"/>
                      <a:r>
                        <a:rPr 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Consumer prices (% change pa; av)</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5.5%</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solidFill>
                      <a:srgbClr val="FFFFFF"/>
                    </a:solidFill>
                  </a:tcPr>
                </a:tc>
                <a:tc>
                  <a:txBody>
                    <a:bodyPr/>
                    <a:lstStyle/>
                    <a:p>
                      <a:pPr algn="r" rtl="0"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2.8%</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solidFill>
                      <a:srgbClr val="FFFFFF"/>
                    </a:solidFill>
                  </a:tcPr>
                </a:tc>
                <a:tc>
                  <a:txBody>
                    <a:bodyPr/>
                    <a:lstStyle/>
                    <a:p>
                      <a:pPr algn="r" rtl="0"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0.8%</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solidFill>
                      <a:srgbClr val="FFFFFF"/>
                    </a:solidFill>
                  </a:tcPr>
                </a:tc>
                <a:tc>
                  <a:txBody>
                    <a:bodyPr/>
                    <a:lstStyle/>
                    <a:p>
                      <a:pPr algn="r" rtl="0"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1.0%</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solidFill>
                      <a:srgbClr val="FFFFFF"/>
                    </a:solidFill>
                  </a:tcPr>
                </a:tc>
                <a:tc>
                  <a:txBody>
                    <a:bodyPr/>
                    <a:lstStyle/>
                    <a:p>
                      <a:pPr algn="r" rtl="0"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1.2%</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solidFill>
                      <a:srgbClr val="FFFFFF"/>
                    </a:solidFill>
                  </a:tcPr>
                </a:tc>
                <a:tc>
                  <a:txBody>
                    <a:bodyPr/>
                    <a:lstStyle/>
                    <a:p>
                      <a:pPr algn="r" rtl="0"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1.9%</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solidFill>
                      <a:srgbClr val="FFFFFF"/>
                    </a:solidFill>
                  </a:tcPr>
                </a:tc>
                <a:extLst>
                  <a:ext uri="{0D108BD9-81ED-4DB2-BD59-A6C34878D82A}">
                    <a16:rowId xmlns:a16="http://schemas.microsoft.com/office/drawing/2014/main" val="2500188180"/>
                  </a:ext>
                </a:extLst>
              </a:tr>
              <a:tr h="152400">
                <a:tc>
                  <a:txBody>
                    <a:bodyPr/>
                    <a:lstStyle/>
                    <a:p>
                      <a:pPr algn="l" rtl="0"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미국</a:t>
                      </a: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_DCPI</a:t>
                      </a:r>
                      <a:endParaRPr 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marL="0" marR="0" lvl="0" indent="0" algn="l" defTabSz="914400" rtl="0" eaLnBrk="1" fontAlgn="ctr" latinLnBrk="1" hangingPunct="1">
                        <a:lnSpc>
                          <a:spcPct val="100000"/>
                        </a:lnSpc>
                        <a:spcBef>
                          <a:spcPts val="0"/>
                        </a:spcBef>
                        <a:spcAft>
                          <a:spcPts val="0"/>
                        </a:spcAft>
                        <a:buClrTx/>
                        <a:buSzTx/>
                        <a:buFontTx/>
                        <a:buNone/>
                        <a:tabLst/>
                        <a:defRPr/>
                      </a:pP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Consumer prices (% change pa; av)</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8.1%</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r" rtl="0"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3.8%</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r" rtl="0"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1.6%</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r" rtl="0"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2.1%</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r" rtl="0"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2.1%</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r" rtl="0"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2.1%</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extLst>
                  <a:ext uri="{0D108BD9-81ED-4DB2-BD59-A6C34878D82A}">
                    <a16:rowId xmlns:a16="http://schemas.microsoft.com/office/drawing/2014/main" val="452462211"/>
                  </a:ext>
                </a:extLst>
              </a:tr>
            </a:tbl>
          </a:graphicData>
        </a:graphic>
      </p:graphicFrame>
      <p:graphicFrame>
        <p:nvGraphicFramePr>
          <p:cNvPr id="9" name="표 8">
            <a:extLst>
              <a:ext uri="{FF2B5EF4-FFF2-40B4-BE49-F238E27FC236}">
                <a16:creationId xmlns:a16="http://schemas.microsoft.com/office/drawing/2014/main" id="{DB156002-566C-4492-8F87-A69ED39E4181}"/>
              </a:ext>
            </a:extLst>
          </p:cNvPr>
          <p:cNvGraphicFramePr>
            <a:graphicFrameLocks noGrp="1"/>
          </p:cNvGraphicFramePr>
          <p:nvPr>
            <p:extLst>
              <p:ext uri="{D42A27DB-BD31-4B8C-83A1-F6EECF244321}">
                <p14:modId xmlns:p14="http://schemas.microsoft.com/office/powerpoint/2010/main" val="1699475067"/>
              </p:ext>
            </p:extLst>
          </p:nvPr>
        </p:nvGraphicFramePr>
        <p:xfrm>
          <a:off x="2135497" y="5112762"/>
          <a:ext cx="7298507" cy="457200"/>
        </p:xfrm>
        <a:graphic>
          <a:graphicData uri="http://schemas.openxmlformats.org/drawingml/2006/table">
            <a:tbl>
              <a:tblPr/>
              <a:tblGrid>
                <a:gridCol w="749501">
                  <a:extLst>
                    <a:ext uri="{9D8B030D-6E8A-4147-A177-3AD203B41FA5}">
                      <a16:colId xmlns:a16="http://schemas.microsoft.com/office/drawing/2014/main" val="3986258640"/>
                    </a:ext>
                  </a:extLst>
                </a:gridCol>
                <a:gridCol w="2052000">
                  <a:extLst>
                    <a:ext uri="{9D8B030D-6E8A-4147-A177-3AD203B41FA5}">
                      <a16:colId xmlns:a16="http://schemas.microsoft.com/office/drawing/2014/main" val="1990267879"/>
                    </a:ext>
                  </a:extLst>
                </a:gridCol>
                <a:gridCol w="749501">
                  <a:extLst>
                    <a:ext uri="{9D8B030D-6E8A-4147-A177-3AD203B41FA5}">
                      <a16:colId xmlns:a16="http://schemas.microsoft.com/office/drawing/2014/main" val="3164776416"/>
                    </a:ext>
                  </a:extLst>
                </a:gridCol>
                <a:gridCol w="749501">
                  <a:extLst>
                    <a:ext uri="{9D8B030D-6E8A-4147-A177-3AD203B41FA5}">
                      <a16:colId xmlns:a16="http://schemas.microsoft.com/office/drawing/2014/main" val="1354227831"/>
                    </a:ext>
                  </a:extLst>
                </a:gridCol>
                <a:gridCol w="749501">
                  <a:extLst>
                    <a:ext uri="{9D8B030D-6E8A-4147-A177-3AD203B41FA5}">
                      <a16:colId xmlns:a16="http://schemas.microsoft.com/office/drawing/2014/main" val="2708308892"/>
                    </a:ext>
                  </a:extLst>
                </a:gridCol>
                <a:gridCol w="749501">
                  <a:extLst>
                    <a:ext uri="{9D8B030D-6E8A-4147-A177-3AD203B41FA5}">
                      <a16:colId xmlns:a16="http://schemas.microsoft.com/office/drawing/2014/main" val="1612663988"/>
                    </a:ext>
                  </a:extLst>
                </a:gridCol>
                <a:gridCol w="749501">
                  <a:extLst>
                    <a:ext uri="{9D8B030D-6E8A-4147-A177-3AD203B41FA5}">
                      <a16:colId xmlns:a16="http://schemas.microsoft.com/office/drawing/2014/main" val="2735297790"/>
                    </a:ext>
                  </a:extLst>
                </a:gridCol>
                <a:gridCol w="749501">
                  <a:extLst>
                    <a:ext uri="{9D8B030D-6E8A-4147-A177-3AD203B41FA5}">
                      <a16:colId xmlns:a16="http://schemas.microsoft.com/office/drawing/2014/main" val="4177415170"/>
                    </a:ext>
                  </a:extLst>
                </a:gridCol>
              </a:tblGrid>
              <a:tr h="152400">
                <a:tc>
                  <a:txBody>
                    <a:bodyPr/>
                    <a:lstStyle/>
                    <a:p>
                      <a:pPr algn="ctr" rtl="0" fontAlgn="ctr"/>
                      <a:r>
                        <a:rPr lang="en-US"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Code</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ko-KR" altLang="en-US"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구분</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en-US"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2022 F</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en-US"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2023 F</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en-US"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2024 F</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en-US"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2025 F</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en-US"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2026 F</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en-US"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2027 F</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extLst>
                  <a:ext uri="{0D108BD9-81ED-4DB2-BD59-A6C34878D82A}">
                    <a16:rowId xmlns:a16="http://schemas.microsoft.com/office/drawing/2014/main" val="3307555837"/>
                  </a:ext>
                </a:extLst>
              </a:tr>
              <a:tr h="152400">
                <a:tc>
                  <a:txBody>
                    <a:bodyPr/>
                    <a:lstStyle/>
                    <a:p>
                      <a:pPr algn="l" rtl="0"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한국</a:t>
                      </a: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_</a:t>
                      </a:r>
                      <a:r>
                        <a:rPr 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DAWA</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l" rtl="0" fontAlgn="ctr"/>
                      <a:r>
                        <a:rPr 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Growth in average wages (LCU; % pa)</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6.9%</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solidFill>
                      <a:srgbClr val="FFFFFF"/>
                    </a:solidFill>
                  </a:tcPr>
                </a:tc>
                <a:tc>
                  <a:txBody>
                    <a:bodyPr/>
                    <a:lstStyle/>
                    <a:p>
                      <a:pPr algn="r" rtl="0"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4.3%</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solidFill>
                      <a:srgbClr val="FFFFFF"/>
                    </a:solidFill>
                  </a:tcPr>
                </a:tc>
                <a:tc>
                  <a:txBody>
                    <a:bodyPr/>
                    <a:lstStyle/>
                    <a:p>
                      <a:pPr algn="r" rtl="0"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2.1%</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solidFill>
                      <a:srgbClr val="FFFFFF"/>
                    </a:solidFill>
                  </a:tcPr>
                </a:tc>
                <a:tc>
                  <a:txBody>
                    <a:bodyPr/>
                    <a:lstStyle/>
                    <a:p>
                      <a:pPr algn="r" rtl="0"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2.2%</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solidFill>
                      <a:srgbClr val="FFFFFF"/>
                    </a:solidFill>
                  </a:tcPr>
                </a:tc>
                <a:tc>
                  <a:txBody>
                    <a:bodyPr/>
                    <a:lstStyle/>
                    <a:p>
                      <a:pPr algn="r" rtl="0"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3.2%</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solidFill>
                      <a:srgbClr val="FFFFFF"/>
                    </a:solidFill>
                  </a:tcPr>
                </a:tc>
                <a:tc>
                  <a:txBody>
                    <a:bodyPr/>
                    <a:lstStyle/>
                    <a:p>
                      <a:pPr algn="r" rtl="0"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3.2%</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solidFill>
                      <a:srgbClr val="FFFFFF"/>
                    </a:solidFill>
                  </a:tcPr>
                </a:tc>
                <a:extLst>
                  <a:ext uri="{0D108BD9-81ED-4DB2-BD59-A6C34878D82A}">
                    <a16:rowId xmlns:a16="http://schemas.microsoft.com/office/drawing/2014/main" val="2500188180"/>
                  </a:ext>
                </a:extLst>
              </a:tr>
              <a:tr h="152400">
                <a:tc>
                  <a:txBody>
                    <a:bodyPr/>
                    <a:lstStyle/>
                    <a:p>
                      <a:pPr algn="l" rtl="0"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미국</a:t>
                      </a: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_DAWA</a:t>
                      </a:r>
                      <a:endParaRPr 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marL="0" marR="0" lvl="0" indent="0" algn="l" defTabSz="914400" rtl="0" eaLnBrk="1" fontAlgn="ctr" latinLnBrk="1" hangingPunct="1">
                        <a:lnSpc>
                          <a:spcPct val="100000"/>
                        </a:lnSpc>
                        <a:spcBef>
                          <a:spcPts val="0"/>
                        </a:spcBef>
                        <a:spcAft>
                          <a:spcPts val="0"/>
                        </a:spcAft>
                        <a:buClrTx/>
                        <a:buSzTx/>
                        <a:buFontTx/>
                        <a:buNone/>
                        <a:tabLst/>
                        <a:defRPr/>
                      </a:pP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Growth in average wages (LCU; % pa)</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6.5%</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r" rtl="0"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4.2%</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r" rtl="0"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1.7%</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r" rtl="0"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2.5%</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r" rtl="0"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2.5%</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tc>
                  <a:txBody>
                    <a:bodyPr/>
                    <a:lstStyle/>
                    <a:p>
                      <a:pPr algn="r" rtl="0"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2.5%</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solidFill>
                      <a:srgbClr val="FFFFFF"/>
                    </a:solidFill>
                  </a:tcPr>
                </a:tc>
                <a:extLst>
                  <a:ext uri="{0D108BD9-81ED-4DB2-BD59-A6C34878D82A}">
                    <a16:rowId xmlns:a16="http://schemas.microsoft.com/office/drawing/2014/main" val="452462211"/>
                  </a:ext>
                </a:extLst>
              </a:tr>
            </a:tbl>
          </a:graphicData>
        </a:graphic>
      </p:graphicFrame>
    </p:spTree>
    <p:extLst>
      <p:ext uri="{BB962C8B-B14F-4D97-AF65-F5344CB8AC3E}">
        <p14:creationId xmlns:p14="http://schemas.microsoft.com/office/powerpoint/2010/main" val="398890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Group 3">
            <a:extLst>
              <a:ext uri="{FF2B5EF4-FFF2-40B4-BE49-F238E27FC236}">
                <a16:creationId xmlns:a16="http://schemas.microsoft.com/office/drawing/2014/main" id="{1467BF33-DF8B-4824-9975-24B655697CEA}"/>
              </a:ext>
            </a:extLst>
          </p:cNvPr>
          <p:cNvGraphicFramePr>
            <a:graphicFrameLocks noGrp="1"/>
          </p:cNvGraphicFramePr>
          <p:nvPr>
            <p:extLst>
              <p:ext uri="{D42A27DB-BD31-4B8C-83A1-F6EECF244321}">
                <p14:modId xmlns:p14="http://schemas.microsoft.com/office/powerpoint/2010/main" val="3898042976"/>
              </p:ext>
            </p:extLst>
          </p:nvPr>
        </p:nvGraphicFramePr>
        <p:xfrm>
          <a:off x="468001" y="1191601"/>
          <a:ext cx="9038334" cy="4358775"/>
        </p:xfrm>
        <a:graphic>
          <a:graphicData uri="http://schemas.openxmlformats.org/drawingml/2006/table">
            <a:tbl>
              <a:tblPr/>
              <a:tblGrid>
                <a:gridCol w="1557064">
                  <a:extLst>
                    <a:ext uri="{9D8B030D-6E8A-4147-A177-3AD203B41FA5}">
                      <a16:colId xmlns:a16="http://schemas.microsoft.com/office/drawing/2014/main" val="20000"/>
                    </a:ext>
                  </a:extLst>
                </a:gridCol>
                <a:gridCol w="7481270">
                  <a:extLst>
                    <a:ext uri="{9D8B030D-6E8A-4147-A177-3AD203B41FA5}">
                      <a16:colId xmlns:a16="http://schemas.microsoft.com/office/drawing/2014/main" val="20001"/>
                    </a:ext>
                  </a:extLst>
                </a:gridCol>
              </a:tblGrid>
              <a:tr h="262594">
                <a:tc>
                  <a:txBody>
                    <a:bodyPr/>
                    <a:lstStyle/>
                    <a:p>
                      <a:pPr marL="0" marR="0" lvl="0" indent="0" algn="l" defTabSz="762000" rtl="0" eaLnBrk="1" fontAlgn="base" latinLnBrk="0" hangingPunct="1">
                        <a:lnSpc>
                          <a:spcPct val="100000"/>
                        </a:lnSpc>
                        <a:spcBef>
                          <a:spcPts val="600"/>
                        </a:spcBef>
                        <a:spcAft>
                          <a:spcPct val="0"/>
                        </a:spcAft>
                        <a:buClrTx/>
                        <a:buSzTx/>
                        <a:buFontTx/>
                        <a:buNone/>
                        <a:tabLst/>
                      </a:pPr>
                      <a:r>
                        <a:rPr lang="en-US" altLang="ko-KR" sz="1000" b="1" i="0" u="none" strike="noStrike" kern="1200">
                          <a:solidFill>
                            <a:schemeClr val="bg1"/>
                          </a:solidFill>
                          <a:effectLst/>
                          <a:latin typeface="Arial" panose="020B0604020202020204" pitchFamily="34" charset="0"/>
                          <a:ea typeface="+mn-ea"/>
                          <a:cs typeface="Arial" panose="020B0604020202020204" pitchFamily="34" charset="0"/>
                        </a:rPr>
                        <a:t>Topic</a:t>
                      </a:r>
                      <a:endParaRPr kumimoji="0" lang="en-US" altLang="ko-KR" sz="1000" b="1" i="0" u="none" strike="noStrike" kern="1200" cap="none" spc="0" normalizeH="0" baseline="0">
                        <a:ln>
                          <a:noFill/>
                        </a:ln>
                        <a:solidFill>
                          <a:schemeClr val="bg1"/>
                        </a:solidFill>
                        <a:effectLst/>
                        <a:uLnTx/>
                        <a:uFillTx/>
                        <a:latin typeface="Arial" panose="020B0604020202020204" pitchFamily="34" charset="0"/>
                        <a:ea typeface="+mj-ea"/>
                        <a:cs typeface="Arial" panose="020B0604020202020204" pitchFamily="34" charset="0"/>
                      </a:endParaRP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00338D"/>
                    </a:solidFill>
                  </a:tcPr>
                </a:tc>
                <a:tc>
                  <a:txBody>
                    <a:bodyPr/>
                    <a:lstStyle/>
                    <a:p>
                      <a:pPr marL="0" marR="0" lvl="4" indent="0" algn="l" defTabSz="914400" rtl="0" eaLnBrk="1" fontAlgn="auto" latinLnBrk="0" hangingPunct="1">
                        <a:lnSpc>
                          <a:spcPct val="100000"/>
                        </a:lnSpc>
                        <a:spcBef>
                          <a:spcPts val="600"/>
                        </a:spcBef>
                        <a:spcAft>
                          <a:spcPts val="0"/>
                        </a:spcAft>
                        <a:buClr>
                          <a:srgbClr val="97989A"/>
                        </a:buClr>
                        <a:buSzTx/>
                        <a:buFont typeface="Arial" pitchFamily="34" charset="0"/>
                        <a:buNone/>
                        <a:tabLst/>
                        <a:defRPr/>
                      </a:pPr>
                      <a:r>
                        <a:rPr kumimoji="0" lang="en-US" altLang="ko-KR" sz="1000" b="1" i="0" u="none" strike="noStrike" kern="1200" cap="none" spc="0" normalizeH="0" baseline="0">
                          <a:ln>
                            <a:noFill/>
                          </a:ln>
                          <a:solidFill>
                            <a:schemeClr val="bg1"/>
                          </a:solidFill>
                          <a:effectLst/>
                          <a:uLnTx/>
                          <a:uFillTx/>
                          <a:latin typeface="Arial" panose="020B0604020202020204" pitchFamily="34" charset="0"/>
                          <a:ea typeface="+mj-ea"/>
                          <a:cs typeface="Arial" panose="020B0604020202020204" pitchFamily="34" charset="0"/>
                        </a:rPr>
                        <a:t>Details</a:t>
                      </a: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00338D"/>
                    </a:solidFill>
                  </a:tcPr>
                </a:tc>
                <a:extLst>
                  <a:ext uri="{0D108BD9-81ED-4DB2-BD59-A6C34878D82A}">
                    <a16:rowId xmlns:a16="http://schemas.microsoft.com/office/drawing/2014/main" val="10000"/>
                  </a:ext>
                </a:extLst>
              </a:tr>
              <a:tr h="4015427">
                <a:tc>
                  <a:txBody>
                    <a:bodyPr/>
                    <a:lstStyle/>
                    <a:p>
                      <a:pPr marL="0" marR="0" lvl="0" indent="0" algn="l" defTabSz="762000" rtl="0" eaLnBrk="1" fontAlgn="base" latinLnBrk="0" hangingPunct="1">
                        <a:lnSpc>
                          <a:spcPct val="100000"/>
                        </a:lnSpc>
                        <a:spcBef>
                          <a:spcPts val="600"/>
                        </a:spcBef>
                        <a:spcAft>
                          <a:spcPct val="0"/>
                        </a:spcAft>
                        <a:buClrTx/>
                        <a:buSzTx/>
                        <a:buFontTx/>
                        <a:buNone/>
                        <a:tabLst/>
                        <a:defRPr/>
                      </a:pPr>
                      <a:r>
                        <a:rPr kumimoji="0" lang="ko-KR" altLang="en-US" sz="1000" b="1" i="0" u="none" strike="noStrike" kern="1200" cap="none" spc="0" normalizeH="0" baseline="0" dirty="0" err="1">
                          <a:ln>
                            <a:noFill/>
                          </a:ln>
                          <a:solidFill>
                            <a:schemeClr val="tx1"/>
                          </a:solidFill>
                          <a:effectLst/>
                          <a:uLnTx/>
                          <a:uFillTx/>
                          <a:latin typeface="Arial" panose="020B0604020202020204" pitchFamily="34" charset="0"/>
                          <a:ea typeface="+mn-ea"/>
                          <a:cs typeface="Arial" panose="020B0604020202020204" pitchFamily="34" charset="0"/>
                        </a:rPr>
                        <a:t>유사상장회사비교법</a:t>
                      </a:r>
                      <a:br>
                        <a:rPr kumimoji="0" lang="en-US" altLang="ko-KR" sz="1000" b="1" i="0"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rPr>
                      </a:br>
                      <a:r>
                        <a:rPr kumimoji="0" lang="en-US" altLang="ko-KR" sz="1000" b="1" i="0"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rPr>
                        <a:t>(GPCM)</a:t>
                      </a: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171450" marR="0" lvl="0" indent="-17145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Char char="§"/>
                        <a:tabLst/>
                        <a:defRPr/>
                      </a:pPr>
                      <a:r>
                        <a:rPr kumimoji="0" lang="ko-KR" altLang="en-US" sz="900" b="1" i="0" u="sng"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유사상장회사 </a:t>
                      </a:r>
                      <a:r>
                        <a:rPr kumimoji="0" lang="en-US" altLang="ko-KR" sz="900" b="1" i="0" u="sng"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Multiple</a:t>
                      </a:r>
                    </a:p>
                    <a:p>
                      <a:pPr marL="171450" marR="0" lvl="0" indent="-17145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Char char="§"/>
                        <a:tabLst/>
                        <a:defRPr/>
                      </a:pPr>
                      <a:endPar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171450" marR="0" lvl="0" indent="-17145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Char char="§"/>
                        <a:tabLst/>
                        <a:defRPr/>
                      </a:pPr>
                      <a:endPar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171450" marR="0" lvl="0" indent="-17145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Char char="§"/>
                        <a:tabLst/>
                        <a:defRPr/>
                      </a:pPr>
                      <a:endPar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171450" marR="0" lvl="0" indent="-17145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Char char="§"/>
                        <a:tabLst/>
                        <a:defRPr/>
                      </a:pPr>
                      <a:endPar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171450" marR="0" lvl="0" indent="-17145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Char char="§"/>
                        <a:tabLst/>
                        <a:defRPr/>
                      </a:pPr>
                      <a:endPar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171450" marR="0" lvl="0" indent="-17145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Char char="§"/>
                        <a:tabLst/>
                        <a:defRPr/>
                      </a:pPr>
                      <a:endPar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100013" marR="0" lvl="0" indent="0" algn="l" defTabSz="914400" rtl="0" eaLnBrk="1" fontAlgn="auto" latinLnBrk="1" hangingPunct="1">
                        <a:lnSpc>
                          <a:spcPts val="1200"/>
                        </a:lnSpc>
                        <a:spcBef>
                          <a:spcPts val="1200"/>
                        </a:spcBef>
                        <a:spcAft>
                          <a:spcPts val="0"/>
                        </a:spcAft>
                        <a:buClr>
                          <a:srgbClr val="00338D"/>
                        </a:buClr>
                        <a:buSzTx/>
                        <a:buFont typeface="Wingdings" panose="05000000000000000000" pitchFamily="2" charset="2"/>
                        <a:buNone/>
                        <a:tabLst/>
                        <a:defRPr/>
                      </a:pPr>
                      <a:endPar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271463" marR="0" lvl="0" indent="-17145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Char char="ü"/>
                        <a:tabLst/>
                        <a:defRPr/>
                      </a:pPr>
                      <a:endParaRPr lang="en-US" altLang="ko-KR" sz="900" kern="0" dirty="0">
                        <a:solidFill>
                          <a:srgbClr val="000000"/>
                        </a:solidFill>
                        <a:latin typeface="Arial" panose="020B0604020202020204" pitchFamily="34" charset="0"/>
                        <a:cs typeface="Arial" panose="020B0604020202020204" pitchFamily="34" charset="0"/>
                      </a:endParaRPr>
                    </a:p>
                    <a:p>
                      <a:pPr marL="271463" marR="0" lvl="0" indent="-17145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Char char="ü"/>
                        <a:tabLst/>
                        <a:defRPr/>
                      </a:pPr>
                      <a:r>
                        <a:rPr lang="ko-KR" altLang="en-US" sz="900" kern="0" dirty="0">
                          <a:solidFill>
                            <a:srgbClr val="000000"/>
                          </a:solidFill>
                          <a:latin typeface="Arial" panose="020B0604020202020204" pitchFamily="34" charset="0"/>
                          <a:cs typeface="Arial" panose="020B0604020202020204" pitchFamily="34" charset="0"/>
                        </a:rPr>
                        <a:t>평가대상사업부의 경우 이차전지의 부품제조사업부나 동일 산업군의 평가대상사업부 기준으로 적합한 회사가 매우 제한적이므로 전후방 산업으로 확장하여 비교대상회사를 선정함</a:t>
                      </a:r>
                      <a:endParaRPr lang="en-US" altLang="ko-KR" sz="900" kern="0" dirty="0">
                        <a:solidFill>
                          <a:srgbClr val="000000"/>
                        </a:solidFill>
                        <a:latin typeface="Arial" panose="020B0604020202020204" pitchFamily="34" charset="0"/>
                        <a:cs typeface="Arial" panose="020B0604020202020204" pitchFamily="34" charset="0"/>
                      </a:endParaRPr>
                    </a:p>
                    <a:p>
                      <a:pPr marL="271463" marR="0" lvl="0" indent="-17145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Char char="ü"/>
                        <a:tabLst/>
                        <a:defRPr/>
                      </a:pPr>
                      <a:r>
                        <a:rPr lang="ko-KR" altLang="en-US" sz="900" kern="0" dirty="0">
                          <a:solidFill>
                            <a:srgbClr val="000000"/>
                          </a:solidFill>
                          <a:latin typeface="Arial" panose="020B0604020202020204" pitchFamily="34" charset="0"/>
                          <a:cs typeface="Arial" panose="020B0604020202020204" pitchFamily="34" charset="0"/>
                        </a:rPr>
                        <a:t>최초 유사 업종회사 및 시장조사를 통해 비교대상회사 </a:t>
                      </a:r>
                      <a:r>
                        <a:rPr lang="en-US" altLang="ko-KR" sz="900" kern="0" dirty="0">
                          <a:solidFill>
                            <a:srgbClr val="000000"/>
                          </a:solidFill>
                          <a:latin typeface="Arial" panose="020B0604020202020204" pitchFamily="34" charset="0"/>
                          <a:cs typeface="Arial" panose="020B0604020202020204" pitchFamily="34" charset="0"/>
                        </a:rPr>
                        <a:t>17</a:t>
                      </a:r>
                      <a:r>
                        <a:rPr lang="ko-KR" altLang="en-US" sz="900" kern="0" dirty="0">
                          <a:solidFill>
                            <a:srgbClr val="000000"/>
                          </a:solidFill>
                          <a:latin typeface="Arial" panose="020B0604020202020204" pitchFamily="34" charset="0"/>
                          <a:cs typeface="Arial" panose="020B0604020202020204" pitchFamily="34" charset="0"/>
                        </a:rPr>
                        <a:t>개가 모집단으로 도출되었으며</a:t>
                      </a:r>
                      <a:r>
                        <a:rPr lang="en-US" altLang="ko-KR" sz="900" kern="0" dirty="0">
                          <a:solidFill>
                            <a:srgbClr val="000000"/>
                          </a:solidFill>
                          <a:latin typeface="Arial" panose="020B0604020202020204" pitchFamily="34" charset="0"/>
                          <a:cs typeface="Arial" panose="020B0604020202020204" pitchFamily="34" charset="0"/>
                        </a:rPr>
                        <a:t>, </a:t>
                      </a:r>
                      <a:r>
                        <a:rPr lang="ko-KR" altLang="en-US" sz="900" kern="0" dirty="0">
                          <a:solidFill>
                            <a:srgbClr val="000000"/>
                          </a:solidFill>
                          <a:latin typeface="Arial" panose="020B0604020202020204" pitchFamily="34" charset="0"/>
                          <a:cs typeface="Arial" panose="020B0604020202020204" pitchFamily="34" charset="0"/>
                        </a:rPr>
                        <a:t>이 중 </a:t>
                      </a:r>
                      <a:r>
                        <a:rPr lang="en-US" altLang="ko-KR" sz="900" kern="0" dirty="0">
                          <a:solidFill>
                            <a:srgbClr val="000000"/>
                          </a:solidFill>
                          <a:latin typeface="Arial" panose="020B0604020202020204" pitchFamily="34" charset="0"/>
                          <a:cs typeface="Arial" panose="020B0604020202020204" pitchFamily="34" charset="0"/>
                        </a:rPr>
                        <a:t>3</a:t>
                      </a:r>
                      <a:r>
                        <a:rPr lang="ko-KR" altLang="en-US" sz="900" kern="0" dirty="0">
                          <a:solidFill>
                            <a:srgbClr val="000000"/>
                          </a:solidFill>
                          <a:latin typeface="Arial" panose="020B0604020202020204" pitchFamily="34" charset="0"/>
                          <a:cs typeface="Arial" panose="020B0604020202020204" pitchFamily="34" charset="0"/>
                        </a:rPr>
                        <a:t>번의 선정절차를 거쳐 비교대상회사 </a:t>
                      </a:r>
                      <a:r>
                        <a:rPr lang="en-US" altLang="ko-KR" sz="900" kern="0" dirty="0">
                          <a:solidFill>
                            <a:srgbClr val="000000"/>
                          </a:solidFill>
                          <a:latin typeface="Arial" panose="020B0604020202020204" pitchFamily="34" charset="0"/>
                          <a:cs typeface="Arial" panose="020B0604020202020204" pitchFamily="34" charset="0"/>
                        </a:rPr>
                        <a:t>5</a:t>
                      </a:r>
                      <a:r>
                        <a:rPr lang="ko-KR" altLang="en-US" sz="900" kern="0" dirty="0">
                          <a:solidFill>
                            <a:srgbClr val="000000"/>
                          </a:solidFill>
                          <a:latin typeface="Arial" panose="020B0604020202020204" pitchFamily="34" charset="0"/>
                          <a:cs typeface="Arial" panose="020B0604020202020204" pitchFamily="34" charset="0"/>
                        </a:rPr>
                        <a:t>개사를 선정함</a:t>
                      </a:r>
                      <a:endParaRPr lang="en-US" altLang="ko-KR" sz="900" kern="0" dirty="0">
                        <a:solidFill>
                          <a:srgbClr val="000000"/>
                        </a:solidFill>
                        <a:latin typeface="Arial" panose="020B0604020202020204" pitchFamily="34" charset="0"/>
                        <a:cs typeface="Arial" panose="020B0604020202020204" pitchFamily="34" charset="0"/>
                      </a:endParaRPr>
                    </a:p>
                    <a:p>
                      <a:pPr marL="449263" marR="0" lvl="0" indent="-182563" algn="l" defTabSz="914400" rtl="0" eaLnBrk="1" fontAlgn="auto" latinLnBrk="1" hangingPunct="1">
                        <a:lnSpc>
                          <a:spcPts val="1200"/>
                        </a:lnSpc>
                        <a:spcBef>
                          <a:spcPts val="500"/>
                        </a:spcBef>
                        <a:spcAft>
                          <a:spcPts val="0"/>
                        </a:spcAft>
                        <a:buClr>
                          <a:srgbClr val="00338D"/>
                        </a:buClr>
                        <a:buSzTx/>
                        <a:buFont typeface="Wingdings" panose="05000000000000000000" pitchFamily="2" charset="2"/>
                        <a:buChar char="Ø"/>
                        <a:tabLst/>
                        <a:defRPr/>
                      </a:pPr>
                      <a:r>
                        <a:rPr lang="en-US" altLang="ko-KR" sz="900" kern="0" dirty="0">
                          <a:solidFill>
                            <a:srgbClr val="000000"/>
                          </a:solidFill>
                          <a:latin typeface="Arial" panose="020B0604020202020204" pitchFamily="34" charset="0"/>
                          <a:cs typeface="Arial" panose="020B0604020202020204" pitchFamily="34" charset="0"/>
                        </a:rPr>
                        <a:t>1</a:t>
                      </a:r>
                      <a:r>
                        <a:rPr lang="ko-KR" altLang="en-US" sz="900" kern="0" dirty="0">
                          <a:solidFill>
                            <a:srgbClr val="000000"/>
                          </a:solidFill>
                          <a:latin typeface="Arial" panose="020B0604020202020204" pitchFamily="34" charset="0"/>
                          <a:cs typeface="Arial" panose="020B0604020202020204" pitchFamily="34" charset="0"/>
                        </a:rPr>
                        <a:t>차 선정절차 </a:t>
                      </a:r>
                      <a:r>
                        <a:rPr lang="en-US" altLang="ko-KR" sz="900" kern="0" dirty="0">
                          <a:solidFill>
                            <a:srgbClr val="000000"/>
                          </a:solidFill>
                          <a:latin typeface="Arial" panose="020B0604020202020204" pitchFamily="34" charset="0"/>
                          <a:cs typeface="Arial" panose="020B0604020202020204" pitchFamily="34" charset="0"/>
                        </a:rPr>
                        <a:t>: </a:t>
                      </a:r>
                      <a:r>
                        <a:rPr lang="ko-KR" altLang="en-US" sz="900" kern="0" dirty="0">
                          <a:solidFill>
                            <a:srgbClr val="000000"/>
                          </a:solidFill>
                          <a:latin typeface="Arial" panose="020B0604020202020204" pitchFamily="34" charset="0"/>
                          <a:cs typeface="Arial" panose="020B0604020202020204" pitchFamily="34" charset="0"/>
                        </a:rPr>
                        <a:t>비상장회사 및 재무정보가 제한적인 </a:t>
                      </a:r>
                      <a:r>
                        <a:rPr lang="en-US" altLang="ko-KR" sz="900" kern="0" dirty="0">
                          <a:solidFill>
                            <a:srgbClr val="000000"/>
                          </a:solidFill>
                          <a:latin typeface="Arial" panose="020B0604020202020204" pitchFamily="34" charset="0"/>
                          <a:cs typeface="Arial" panose="020B0604020202020204" pitchFamily="34" charset="0"/>
                        </a:rPr>
                        <a:t>5</a:t>
                      </a:r>
                      <a:r>
                        <a:rPr lang="ko-KR" altLang="en-US" sz="900" kern="0" dirty="0">
                          <a:solidFill>
                            <a:srgbClr val="000000"/>
                          </a:solidFill>
                          <a:latin typeface="Arial" panose="020B0604020202020204" pitchFamily="34" charset="0"/>
                          <a:cs typeface="Arial" panose="020B0604020202020204" pitchFamily="34" charset="0"/>
                        </a:rPr>
                        <a:t>개사 제외</a:t>
                      </a:r>
                      <a:endParaRPr lang="en-US" altLang="ko-KR" sz="900" kern="0" dirty="0">
                        <a:solidFill>
                          <a:srgbClr val="000000"/>
                        </a:solidFill>
                        <a:latin typeface="Arial" panose="020B0604020202020204" pitchFamily="34" charset="0"/>
                        <a:cs typeface="Arial" panose="020B0604020202020204" pitchFamily="34" charset="0"/>
                      </a:endParaRPr>
                    </a:p>
                    <a:p>
                      <a:pPr marL="449263" marR="0" lvl="0" indent="-182563" algn="l" defTabSz="914400" rtl="0" eaLnBrk="1" fontAlgn="auto" latinLnBrk="1" hangingPunct="1">
                        <a:lnSpc>
                          <a:spcPts val="1200"/>
                        </a:lnSpc>
                        <a:spcBef>
                          <a:spcPts val="500"/>
                        </a:spcBef>
                        <a:spcAft>
                          <a:spcPts val="0"/>
                        </a:spcAft>
                        <a:buClr>
                          <a:srgbClr val="00338D"/>
                        </a:buClr>
                        <a:buSzTx/>
                        <a:buFont typeface="Wingdings" panose="05000000000000000000" pitchFamily="2" charset="2"/>
                        <a:buChar char="Ø"/>
                        <a:tabLst/>
                        <a:defRPr/>
                      </a:pPr>
                      <a:r>
                        <a:rPr lang="en-US" altLang="ko-KR" sz="900" kern="0" dirty="0">
                          <a:solidFill>
                            <a:srgbClr val="000000"/>
                          </a:solidFill>
                          <a:latin typeface="Arial" panose="020B0604020202020204" pitchFamily="34" charset="0"/>
                          <a:cs typeface="Arial" panose="020B0604020202020204" pitchFamily="34" charset="0"/>
                        </a:rPr>
                        <a:t>2</a:t>
                      </a:r>
                      <a:r>
                        <a:rPr lang="ko-KR" altLang="en-US" sz="900" kern="0" dirty="0">
                          <a:solidFill>
                            <a:srgbClr val="000000"/>
                          </a:solidFill>
                          <a:latin typeface="Arial" panose="020B0604020202020204" pitchFamily="34" charset="0"/>
                          <a:cs typeface="Arial" panose="020B0604020202020204" pitchFamily="34" charset="0"/>
                        </a:rPr>
                        <a:t>차 선정절차 </a:t>
                      </a:r>
                      <a:r>
                        <a:rPr lang="en-US" altLang="ko-KR" sz="900" kern="0" dirty="0">
                          <a:solidFill>
                            <a:srgbClr val="000000"/>
                          </a:solidFill>
                          <a:latin typeface="Arial" panose="020B0604020202020204" pitchFamily="34" charset="0"/>
                          <a:cs typeface="Arial" panose="020B0604020202020204" pitchFamily="34" charset="0"/>
                        </a:rPr>
                        <a:t>: </a:t>
                      </a:r>
                      <a:r>
                        <a:rPr lang="ko-KR" altLang="en-US" sz="900" kern="0" dirty="0">
                          <a:solidFill>
                            <a:srgbClr val="000000"/>
                          </a:solidFill>
                          <a:latin typeface="Arial" panose="020B0604020202020204" pitchFamily="34" charset="0"/>
                          <a:cs typeface="Arial" panose="020B0604020202020204" pitchFamily="34" charset="0"/>
                        </a:rPr>
                        <a:t>사업보고서 검토하여 영업 유사성이 부족한 </a:t>
                      </a:r>
                      <a:r>
                        <a:rPr lang="en-US" altLang="ko-KR" sz="900" kern="0" dirty="0">
                          <a:solidFill>
                            <a:srgbClr val="000000"/>
                          </a:solidFill>
                          <a:latin typeface="Arial" panose="020B0604020202020204" pitchFamily="34" charset="0"/>
                          <a:cs typeface="Arial" panose="020B0604020202020204" pitchFamily="34" charset="0"/>
                        </a:rPr>
                        <a:t>5</a:t>
                      </a:r>
                      <a:r>
                        <a:rPr lang="ko-KR" altLang="en-US" sz="900" kern="0" dirty="0">
                          <a:solidFill>
                            <a:srgbClr val="000000"/>
                          </a:solidFill>
                          <a:latin typeface="Arial" panose="020B0604020202020204" pitchFamily="34" charset="0"/>
                          <a:cs typeface="Arial" panose="020B0604020202020204" pitchFamily="34" charset="0"/>
                        </a:rPr>
                        <a:t>개사 제외</a:t>
                      </a:r>
                      <a:endParaRPr lang="en-US" altLang="ko-KR" sz="900" kern="0" dirty="0">
                        <a:solidFill>
                          <a:srgbClr val="000000"/>
                        </a:solidFill>
                        <a:latin typeface="Arial" panose="020B0604020202020204" pitchFamily="34" charset="0"/>
                        <a:cs typeface="Arial" panose="020B0604020202020204" pitchFamily="34" charset="0"/>
                      </a:endParaRPr>
                    </a:p>
                    <a:p>
                      <a:pPr marL="449263" marR="0" lvl="0" indent="-182563" algn="l" defTabSz="914400" rtl="0" eaLnBrk="1" fontAlgn="auto" latinLnBrk="1" hangingPunct="1">
                        <a:lnSpc>
                          <a:spcPts val="1200"/>
                        </a:lnSpc>
                        <a:spcBef>
                          <a:spcPts val="500"/>
                        </a:spcBef>
                        <a:spcAft>
                          <a:spcPts val="0"/>
                        </a:spcAft>
                        <a:buClr>
                          <a:srgbClr val="00338D"/>
                        </a:buClr>
                        <a:buSzTx/>
                        <a:buFont typeface="Wingdings" panose="05000000000000000000" pitchFamily="2" charset="2"/>
                        <a:buChar char="Ø"/>
                        <a:tabLst/>
                        <a:defRPr/>
                      </a:pPr>
                      <a:r>
                        <a:rPr lang="en-US" altLang="ko-KR" sz="900" kern="0" dirty="0">
                          <a:solidFill>
                            <a:srgbClr val="000000"/>
                          </a:solidFill>
                          <a:latin typeface="Arial" panose="020B0604020202020204" pitchFamily="34" charset="0"/>
                          <a:cs typeface="Arial" panose="020B0604020202020204" pitchFamily="34" charset="0"/>
                        </a:rPr>
                        <a:t>3</a:t>
                      </a:r>
                      <a:r>
                        <a:rPr lang="ko-KR" altLang="en-US" sz="900" kern="0" dirty="0">
                          <a:solidFill>
                            <a:srgbClr val="000000"/>
                          </a:solidFill>
                          <a:latin typeface="Arial" panose="020B0604020202020204" pitchFamily="34" charset="0"/>
                          <a:cs typeface="Arial" panose="020B0604020202020204" pitchFamily="34" charset="0"/>
                        </a:rPr>
                        <a:t>차 선정절차</a:t>
                      </a:r>
                      <a:r>
                        <a:rPr lang="en-US" altLang="ko-KR" sz="900" kern="0" dirty="0">
                          <a:solidFill>
                            <a:srgbClr val="000000"/>
                          </a:solidFill>
                          <a:latin typeface="Arial" panose="020B0604020202020204" pitchFamily="34" charset="0"/>
                          <a:cs typeface="Arial" panose="020B0604020202020204" pitchFamily="34" charset="0"/>
                        </a:rPr>
                        <a:t> : </a:t>
                      </a:r>
                      <a:r>
                        <a:rPr lang="ko-KR" altLang="en-US" sz="900" kern="0" dirty="0">
                          <a:solidFill>
                            <a:srgbClr val="000000"/>
                          </a:solidFill>
                          <a:latin typeface="Arial" panose="020B0604020202020204" pitchFamily="34" charset="0"/>
                          <a:cs typeface="Arial" panose="020B0604020202020204" pitchFamily="34" charset="0"/>
                        </a:rPr>
                        <a:t>최근</a:t>
                      </a:r>
                      <a:r>
                        <a:rPr lang="en-US" altLang="ko-KR" sz="900" kern="0" dirty="0">
                          <a:solidFill>
                            <a:srgbClr val="000000"/>
                          </a:solidFill>
                          <a:latin typeface="Arial" panose="020B0604020202020204" pitchFamily="34" charset="0"/>
                          <a:cs typeface="Arial" panose="020B0604020202020204" pitchFamily="34" charset="0"/>
                        </a:rPr>
                        <a:t>(2</a:t>
                      </a:r>
                      <a:r>
                        <a:rPr lang="ko-KR" altLang="en-US" sz="900" kern="0" dirty="0">
                          <a:solidFill>
                            <a:srgbClr val="000000"/>
                          </a:solidFill>
                          <a:latin typeface="Arial" panose="020B0604020202020204" pitchFamily="34" charset="0"/>
                          <a:cs typeface="Arial" panose="020B0604020202020204" pitchFamily="34" charset="0"/>
                        </a:rPr>
                        <a:t>년내</a:t>
                      </a:r>
                      <a:r>
                        <a:rPr lang="en-US" altLang="ko-KR" sz="900" kern="0" dirty="0">
                          <a:solidFill>
                            <a:srgbClr val="000000"/>
                          </a:solidFill>
                          <a:latin typeface="Arial" panose="020B0604020202020204" pitchFamily="34" charset="0"/>
                          <a:cs typeface="Arial" panose="020B0604020202020204" pitchFamily="34" charset="0"/>
                        </a:rPr>
                        <a:t>)</a:t>
                      </a:r>
                      <a:r>
                        <a:rPr lang="ko-KR" altLang="en-US" sz="900" kern="0" dirty="0">
                          <a:solidFill>
                            <a:srgbClr val="000000"/>
                          </a:solidFill>
                          <a:latin typeface="Arial" panose="020B0604020202020204" pitchFamily="34" charset="0"/>
                          <a:cs typeface="Arial" panose="020B0604020202020204" pitchFamily="34" charset="0"/>
                        </a:rPr>
                        <a:t>상장사 </a:t>
                      </a:r>
                      <a:r>
                        <a:rPr lang="en-US" altLang="ko-KR" sz="900" kern="0" dirty="0">
                          <a:solidFill>
                            <a:srgbClr val="000000"/>
                          </a:solidFill>
                          <a:latin typeface="Arial" panose="020B0604020202020204" pitchFamily="34" charset="0"/>
                          <a:cs typeface="Arial" panose="020B0604020202020204" pitchFamily="34" charset="0"/>
                        </a:rPr>
                        <a:t>2</a:t>
                      </a:r>
                      <a:r>
                        <a:rPr lang="ko-KR" altLang="en-US" sz="900" kern="0" dirty="0">
                          <a:solidFill>
                            <a:srgbClr val="000000"/>
                          </a:solidFill>
                          <a:latin typeface="Arial" panose="020B0604020202020204" pitchFamily="34" charset="0"/>
                          <a:cs typeface="Arial" panose="020B0604020202020204" pitchFamily="34" charset="0"/>
                        </a:rPr>
                        <a:t>개사 제외</a:t>
                      </a:r>
                      <a:endParaRPr lang="en-US" altLang="ko-KR" sz="900" kern="0" dirty="0">
                        <a:solidFill>
                          <a:srgbClr val="000000"/>
                        </a:solidFill>
                        <a:latin typeface="Arial" panose="020B0604020202020204" pitchFamily="34" charset="0"/>
                        <a:cs typeface="Arial" panose="020B0604020202020204" pitchFamily="34" charset="0"/>
                      </a:endParaRPr>
                    </a:p>
                    <a:p>
                      <a:pPr marL="271463" marR="0" lvl="0" indent="-17145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Char char="ü"/>
                        <a:tabLst/>
                        <a:defRPr/>
                      </a:pPr>
                      <a:r>
                        <a:rPr lang="ko-KR" altLang="en-US" sz="900" kern="0" dirty="0">
                          <a:solidFill>
                            <a:srgbClr val="000000"/>
                          </a:solidFill>
                          <a:latin typeface="Arial" panose="020B0604020202020204" pitchFamily="34" charset="0"/>
                          <a:cs typeface="Arial" panose="020B0604020202020204" pitchFamily="34" charset="0"/>
                        </a:rPr>
                        <a:t>사업의 유사성</a:t>
                      </a:r>
                      <a:r>
                        <a:rPr lang="en-US" altLang="ko-KR" sz="900" kern="0" dirty="0">
                          <a:solidFill>
                            <a:srgbClr val="000000"/>
                          </a:solidFill>
                          <a:latin typeface="Arial" panose="020B0604020202020204" pitchFamily="34" charset="0"/>
                          <a:cs typeface="Arial" panose="020B0604020202020204" pitchFamily="34" charset="0"/>
                        </a:rPr>
                        <a:t>, </a:t>
                      </a:r>
                      <a:r>
                        <a:rPr lang="ko-KR" altLang="en-US" sz="900" kern="0" dirty="0">
                          <a:solidFill>
                            <a:srgbClr val="000000"/>
                          </a:solidFill>
                          <a:latin typeface="Arial" panose="020B0604020202020204" pitchFamily="34" charset="0"/>
                          <a:cs typeface="Arial" panose="020B0604020202020204" pitchFamily="34" charset="0"/>
                        </a:rPr>
                        <a:t>상장시기</a:t>
                      </a:r>
                      <a:r>
                        <a:rPr lang="en-US" altLang="ko-KR" sz="900" kern="0" dirty="0">
                          <a:solidFill>
                            <a:srgbClr val="000000"/>
                          </a:solidFill>
                          <a:latin typeface="Arial" panose="020B0604020202020204" pitchFamily="34" charset="0"/>
                          <a:cs typeface="Arial" panose="020B0604020202020204" pitchFamily="34" charset="0"/>
                        </a:rPr>
                        <a:t>, </a:t>
                      </a:r>
                      <a:r>
                        <a:rPr lang="ko-KR" altLang="en-US" sz="900" kern="0" dirty="0">
                          <a:solidFill>
                            <a:srgbClr val="000000"/>
                          </a:solidFill>
                          <a:latin typeface="Arial" panose="020B0604020202020204" pitchFamily="34" charset="0"/>
                          <a:cs typeface="Arial" panose="020B0604020202020204" pitchFamily="34" charset="0"/>
                        </a:rPr>
                        <a:t>재무정보 등을 고려하여 최종적으로 </a:t>
                      </a:r>
                      <a:r>
                        <a:rPr lang="en-US" altLang="ko-KR" sz="900" kern="0" dirty="0">
                          <a:solidFill>
                            <a:srgbClr val="000000"/>
                          </a:solidFill>
                          <a:latin typeface="Arial" panose="020B0604020202020204" pitchFamily="34" charset="0"/>
                          <a:cs typeface="Arial" panose="020B0604020202020204" pitchFamily="34" charset="0"/>
                        </a:rPr>
                        <a:t>GPCM Multiple</a:t>
                      </a:r>
                      <a:r>
                        <a:rPr lang="ko-KR" altLang="en-US" sz="900" kern="0" dirty="0">
                          <a:solidFill>
                            <a:srgbClr val="000000"/>
                          </a:solidFill>
                          <a:latin typeface="Arial" panose="020B0604020202020204" pitchFamily="34" charset="0"/>
                          <a:cs typeface="Arial" panose="020B0604020202020204" pitchFamily="34" charset="0"/>
                        </a:rPr>
                        <a:t>을 산출하기 위하여 선정한 국내 유사상장회사는 삼성</a:t>
                      </a:r>
                      <a:r>
                        <a:rPr lang="en-US" altLang="ko-KR" sz="900" kern="0" dirty="0">
                          <a:solidFill>
                            <a:srgbClr val="000000"/>
                          </a:solidFill>
                          <a:latin typeface="Arial" panose="020B0604020202020204" pitchFamily="34" charset="0"/>
                          <a:cs typeface="Arial" panose="020B0604020202020204" pitchFamily="34" charset="0"/>
                        </a:rPr>
                        <a:t>SDI, </a:t>
                      </a:r>
                      <a:r>
                        <a:rPr lang="ko-KR" altLang="en-US" sz="900" kern="0" dirty="0" err="1">
                          <a:solidFill>
                            <a:srgbClr val="000000"/>
                          </a:solidFill>
                          <a:latin typeface="Arial" panose="020B0604020202020204" pitchFamily="34" charset="0"/>
                          <a:cs typeface="Arial" panose="020B0604020202020204" pitchFamily="34" charset="0"/>
                        </a:rPr>
                        <a:t>에코프로비엠</a:t>
                      </a:r>
                      <a:r>
                        <a:rPr lang="en-US" altLang="ko-KR" sz="900" kern="0" dirty="0">
                          <a:solidFill>
                            <a:srgbClr val="000000"/>
                          </a:solidFill>
                          <a:latin typeface="Arial" panose="020B0604020202020204" pitchFamily="34" charset="0"/>
                          <a:cs typeface="Arial" panose="020B0604020202020204" pitchFamily="34" charset="0"/>
                        </a:rPr>
                        <a:t>, </a:t>
                      </a:r>
                      <a:r>
                        <a:rPr lang="ko-KR" altLang="en-US" sz="900" kern="0" dirty="0" err="1">
                          <a:solidFill>
                            <a:srgbClr val="000000"/>
                          </a:solidFill>
                          <a:latin typeface="Arial" panose="020B0604020202020204" pitchFamily="34" charset="0"/>
                          <a:cs typeface="Arial" panose="020B0604020202020204" pitchFamily="34" charset="0"/>
                        </a:rPr>
                        <a:t>엘엔에프</a:t>
                      </a:r>
                      <a:r>
                        <a:rPr lang="en-US" altLang="ko-KR" sz="900" kern="0" dirty="0">
                          <a:solidFill>
                            <a:srgbClr val="000000"/>
                          </a:solidFill>
                          <a:latin typeface="Arial" panose="020B0604020202020204" pitchFamily="34" charset="0"/>
                          <a:cs typeface="Arial" panose="020B0604020202020204" pitchFamily="34" charset="0"/>
                        </a:rPr>
                        <a:t>, </a:t>
                      </a:r>
                      <a:r>
                        <a:rPr lang="ko-KR" altLang="en-US" sz="900" kern="0" dirty="0">
                          <a:solidFill>
                            <a:srgbClr val="000000"/>
                          </a:solidFill>
                          <a:latin typeface="Arial" panose="020B0604020202020204" pitchFamily="34" charset="0"/>
                          <a:cs typeface="Arial" panose="020B0604020202020204" pitchFamily="34" charset="0"/>
                        </a:rPr>
                        <a:t>신흥</a:t>
                      </a:r>
                      <a:r>
                        <a:rPr lang="en-US" altLang="ko-KR" sz="900" kern="0" dirty="0">
                          <a:solidFill>
                            <a:srgbClr val="000000"/>
                          </a:solidFill>
                          <a:latin typeface="Arial" panose="020B0604020202020204" pitchFamily="34" charset="0"/>
                          <a:cs typeface="Arial" panose="020B0604020202020204" pitchFamily="34" charset="0"/>
                        </a:rPr>
                        <a:t>SEC, </a:t>
                      </a:r>
                      <a:r>
                        <a:rPr lang="ko-KR" altLang="en-US" sz="900" kern="0" dirty="0">
                          <a:solidFill>
                            <a:srgbClr val="000000"/>
                          </a:solidFill>
                          <a:latin typeface="Arial" panose="020B0604020202020204" pitchFamily="34" charset="0"/>
                          <a:cs typeface="Arial" panose="020B0604020202020204" pitchFamily="34" charset="0"/>
                        </a:rPr>
                        <a:t>상신</a:t>
                      </a:r>
                      <a:r>
                        <a:rPr lang="en-US" altLang="ko-KR" sz="900" kern="0" dirty="0">
                          <a:solidFill>
                            <a:srgbClr val="000000"/>
                          </a:solidFill>
                          <a:latin typeface="Arial" panose="020B0604020202020204" pitchFamily="34" charset="0"/>
                          <a:cs typeface="Arial" panose="020B0604020202020204" pitchFamily="34" charset="0"/>
                        </a:rPr>
                        <a:t>EDP </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총 </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5</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개사로 해당 기업들을 통해 산출한 </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EV/EBITDA</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의 범위는 </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6.6x~42.5x (</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평균 </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22.1x) </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수준이며</a:t>
                      </a:r>
                      <a:r>
                        <a:rPr lang="en-US" altLang="ko-KR" sz="900" kern="0" dirty="0">
                          <a:solidFill>
                            <a:srgbClr val="000000"/>
                          </a:solidFill>
                          <a:latin typeface="Arial" panose="020B0604020202020204" pitchFamily="34" charset="0"/>
                          <a:cs typeface="Arial" panose="020B0604020202020204" pitchFamily="34" charset="0"/>
                        </a:rPr>
                        <a:t>, </a:t>
                      </a:r>
                      <a:r>
                        <a:rPr lang="ko-KR" altLang="en-US" sz="900" kern="0" dirty="0">
                          <a:solidFill>
                            <a:srgbClr val="000000"/>
                          </a:solidFill>
                          <a:latin typeface="Arial" panose="020B0604020202020204" pitchFamily="34" charset="0"/>
                          <a:cs typeface="Arial" panose="020B0604020202020204" pitchFamily="34" charset="0"/>
                        </a:rPr>
                        <a:t>이로부터 산출된 </a:t>
                      </a:r>
                      <a:r>
                        <a:rPr lang="en-US" altLang="ko-KR" sz="900" kern="0" dirty="0">
                          <a:solidFill>
                            <a:srgbClr val="000000"/>
                          </a:solidFill>
                          <a:latin typeface="Arial" panose="020B0604020202020204" pitchFamily="34" charset="0"/>
                          <a:cs typeface="Arial" panose="020B0604020202020204" pitchFamily="34" charset="0"/>
                        </a:rPr>
                        <a:t>Trading Multiple</a:t>
                      </a:r>
                      <a:r>
                        <a:rPr lang="ko-KR" altLang="en-US" sz="900" kern="0" dirty="0">
                          <a:solidFill>
                            <a:srgbClr val="000000"/>
                          </a:solidFill>
                          <a:latin typeface="Arial" panose="020B0604020202020204" pitchFamily="34" charset="0"/>
                          <a:cs typeface="Arial" panose="020B0604020202020204" pitchFamily="34" charset="0"/>
                        </a:rPr>
                        <a:t>을 </a:t>
                      </a:r>
                      <a:r>
                        <a:rPr lang="en-US" altLang="ko-KR" sz="900" kern="0" dirty="0">
                          <a:solidFill>
                            <a:srgbClr val="000000"/>
                          </a:solidFill>
                          <a:latin typeface="Arial" panose="020B0604020202020204" pitchFamily="34" charset="0"/>
                          <a:cs typeface="Arial" panose="020B0604020202020204" pitchFamily="34" charset="0"/>
                        </a:rPr>
                        <a:t>2022</a:t>
                      </a:r>
                      <a:r>
                        <a:rPr lang="ko-KR" altLang="en-US" sz="900" kern="0" dirty="0">
                          <a:solidFill>
                            <a:srgbClr val="000000"/>
                          </a:solidFill>
                          <a:latin typeface="Arial" panose="020B0604020202020204" pitchFamily="34" charset="0"/>
                          <a:cs typeface="Arial" panose="020B0604020202020204" pitchFamily="34" charset="0"/>
                        </a:rPr>
                        <a:t>년 </a:t>
                      </a:r>
                      <a:r>
                        <a:rPr lang="en-US" altLang="ko-KR" sz="900" kern="0" dirty="0">
                          <a:solidFill>
                            <a:srgbClr val="000000"/>
                          </a:solidFill>
                          <a:latin typeface="Arial" panose="020B0604020202020204" pitchFamily="34" charset="0"/>
                          <a:cs typeface="Arial" panose="020B0604020202020204" pitchFamily="34" charset="0"/>
                        </a:rPr>
                        <a:t>6</a:t>
                      </a:r>
                      <a:r>
                        <a:rPr lang="ko-KR" altLang="en-US" sz="900" kern="0" dirty="0">
                          <a:solidFill>
                            <a:srgbClr val="000000"/>
                          </a:solidFill>
                          <a:latin typeface="Arial" panose="020B0604020202020204" pitchFamily="34" charset="0"/>
                          <a:cs typeface="Arial" panose="020B0604020202020204" pitchFamily="34" charset="0"/>
                        </a:rPr>
                        <a:t>월 </a:t>
                      </a:r>
                      <a:r>
                        <a:rPr lang="en-US" altLang="ko-KR" sz="900" kern="0" dirty="0">
                          <a:solidFill>
                            <a:srgbClr val="000000"/>
                          </a:solidFill>
                          <a:latin typeface="Arial" panose="020B0604020202020204" pitchFamily="34" charset="0"/>
                          <a:cs typeface="Arial" panose="020B0604020202020204" pitchFamily="34" charset="0"/>
                        </a:rPr>
                        <a:t>LTM</a:t>
                      </a:r>
                      <a:r>
                        <a:rPr lang="ko-KR" altLang="en-US" sz="900" kern="0" dirty="0">
                          <a:solidFill>
                            <a:srgbClr val="000000"/>
                          </a:solidFill>
                          <a:latin typeface="Arial" panose="020B0604020202020204" pitchFamily="34" charset="0"/>
                          <a:cs typeface="Arial" panose="020B0604020202020204" pitchFamily="34" charset="0"/>
                        </a:rPr>
                        <a:t>기준 평가대상사업부의 </a:t>
                      </a:r>
                      <a:r>
                        <a:rPr lang="en-US" altLang="ko-KR" sz="900" kern="0" dirty="0">
                          <a:solidFill>
                            <a:srgbClr val="000000"/>
                          </a:solidFill>
                          <a:latin typeface="Arial" panose="020B0604020202020204" pitchFamily="34" charset="0"/>
                          <a:ea typeface="+mn-ea"/>
                          <a:cs typeface="Arial" panose="020B0604020202020204" pitchFamily="34" charset="0"/>
                        </a:rPr>
                        <a:t>EBITDA</a:t>
                      </a:r>
                      <a:r>
                        <a:rPr lang="ko-KR" altLang="en-US" sz="900" kern="0" dirty="0">
                          <a:solidFill>
                            <a:srgbClr val="000000"/>
                          </a:solidFill>
                          <a:latin typeface="Arial" panose="020B0604020202020204" pitchFamily="34" charset="0"/>
                          <a:cs typeface="Arial" panose="020B0604020202020204" pitchFamily="34" charset="0"/>
                        </a:rPr>
                        <a:t>에 적용함</a:t>
                      </a:r>
                      <a:endPar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
        <p:nvSpPr>
          <p:cNvPr id="7" name="제목 2">
            <a:extLst>
              <a:ext uri="{FF2B5EF4-FFF2-40B4-BE49-F238E27FC236}">
                <a16:creationId xmlns:a16="http://schemas.microsoft.com/office/drawing/2014/main" id="{7C9BF104-D5A8-4F64-9F76-70061468A2D0}"/>
              </a:ext>
            </a:extLst>
          </p:cNvPr>
          <p:cNvSpPr txBox="1">
            <a:spLocks/>
          </p:cNvSpPr>
          <p:nvPr/>
        </p:nvSpPr>
        <p:spPr>
          <a:xfrm>
            <a:off x="399665" y="227197"/>
            <a:ext cx="8591450" cy="273424"/>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2500" b="1">
                <a:ea typeface="맑은 고딕" panose="020B0503020000020004" pitchFamily="50" charset="-127"/>
              </a:rPr>
              <a:t>Executive Summary</a:t>
            </a:r>
          </a:p>
        </p:txBody>
      </p:sp>
      <p:sp>
        <p:nvSpPr>
          <p:cNvPr id="12" name="TextBox 11">
            <a:extLst>
              <a:ext uri="{FF2B5EF4-FFF2-40B4-BE49-F238E27FC236}">
                <a16:creationId xmlns:a16="http://schemas.microsoft.com/office/drawing/2014/main" id="{62B69DCF-1E71-4017-85F2-A338221F235D}"/>
              </a:ext>
            </a:extLst>
          </p:cNvPr>
          <p:cNvSpPr txBox="1"/>
          <p:nvPr/>
        </p:nvSpPr>
        <p:spPr>
          <a:xfrm>
            <a:off x="5168019" y="1567358"/>
            <a:ext cx="4275218" cy="126364"/>
          </a:xfrm>
          <a:prstGeom prst="rect">
            <a:avLst/>
          </a:prstGeom>
          <a:noFill/>
        </p:spPr>
        <p:txBody>
          <a:bodyPr wrap="square" lIns="0" tIns="0" rIns="0" bIns="0" rtlCol="0">
            <a:spAutoFit/>
          </a:bodyPr>
          <a:lstStyle/>
          <a:p>
            <a:pPr algn="r"/>
            <a:r>
              <a:rPr lang="en-US" altLang="ko-KR" sz="800">
                <a:latin typeface="Arial" panose="020B0604020202020204" pitchFamily="34" charset="0"/>
                <a:ea typeface="+mj-ea"/>
                <a:cs typeface="Arial" panose="020B0604020202020204" pitchFamily="34" charset="0"/>
              </a:rPr>
              <a:t>(</a:t>
            </a:r>
            <a:r>
              <a:rPr lang="ko-KR" altLang="en-US" sz="800">
                <a:latin typeface="Arial" panose="020B0604020202020204" pitchFamily="34" charset="0"/>
                <a:cs typeface="Arial" panose="020B0604020202020204" pitchFamily="34" charset="0"/>
              </a:rPr>
              <a:t>단위</a:t>
            </a:r>
            <a:r>
              <a:rPr lang="en-US" altLang="ko-KR" sz="800">
                <a:latin typeface="Arial" panose="020B0604020202020204" pitchFamily="34" charset="0"/>
                <a:cs typeface="Arial" panose="020B0604020202020204" pitchFamily="34" charset="0"/>
              </a:rPr>
              <a:t>: </a:t>
            </a:r>
            <a:r>
              <a:rPr lang="ko-KR" altLang="en-US" sz="800">
                <a:latin typeface="Arial" panose="020B0604020202020204" pitchFamily="34" charset="0"/>
                <a:cs typeface="Arial" panose="020B0604020202020204" pitchFamily="34" charset="0"/>
              </a:rPr>
              <a:t>백만원</a:t>
            </a:r>
            <a:r>
              <a:rPr lang="en-US" altLang="ko-KR" sz="800">
                <a:latin typeface="Arial" panose="020B0604020202020204" pitchFamily="34" charset="0"/>
                <a:cs typeface="Arial" panose="020B0604020202020204" pitchFamily="34" charset="0"/>
              </a:rPr>
              <a:t>, </a:t>
            </a:r>
            <a:r>
              <a:rPr lang="en-US" altLang="ko-KR" sz="800">
                <a:latin typeface="Arial" panose="020B0604020202020204" pitchFamily="34" charset="0"/>
                <a:ea typeface="+mj-ea"/>
                <a:cs typeface="Arial" panose="020B0604020202020204" pitchFamily="34" charset="0"/>
              </a:rPr>
              <a:t>Source: CIQ, Dart)</a:t>
            </a:r>
          </a:p>
        </p:txBody>
      </p:sp>
      <p:sp>
        <p:nvSpPr>
          <p:cNvPr id="10" name="제목 2">
            <a:extLst>
              <a:ext uri="{FF2B5EF4-FFF2-40B4-BE49-F238E27FC236}">
                <a16:creationId xmlns:a16="http://schemas.microsoft.com/office/drawing/2014/main" id="{A6459AD7-1212-4240-A413-F4694AE9F47B}"/>
              </a:ext>
            </a:extLst>
          </p:cNvPr>
          <p:cNvSpPr txBox="1">
            <a:spLocks/>
          </p:cNvSpPr>
          <p:nvPr/>
        </p:nvSpPr>
        <p:spPr>
          <a:xfrm>
            <a:off x="399665" y="496343"/>
            <a:ext cx="8591450" cy="586535"/>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4400" b="1">
                <a:solidFill>
                  <a:srgbClr val="00338D"/>
                </a:solidFill>
                <a:latin typeface="KPMG Extralight" panose="020B0303030202040204" pitchFamily="34" charset="0"/>
              </a:rPr>
              <a:t>Market Approach – GPCM </a:t>
            </a:r>
          </a:p>
        </p:txBody>
      </p:sp>
      <p:sp>
        <p:nvSpPr>
          <p:cNvPr id="17" name="순서도: 연결자 16">
            <a:extLst>
              <a:ext uri="{FF2B5EF4-FFF2-40B4-BE49-F238E27FC236}">
                <a16:creationId xmlns:a16="http://schemas.microsoft.com/office/drawing/2014/main" id="{1021B3C1-425C-4DB1-9227-93D7545A1104}"/>
              </a:ext>
            </a:extLst>
          </p:cNvPr>
          <p:cNvSpPr/>
          <p:nvPr/>
        </p:nvSpPr>
        <p:spPr bwMode="auto">
          <a:xfrm>
            <a:off x="2054088" y="1497661"/>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457200">
              <a:tabLst>
                <a:tab pos="5715000" algn="l"/>
              </a:tabLst>
              <a:defRPr/>
            </a:pPr>
            <a:r>
              <a:rPr lang="en-US" altLang="ko-KR" sz="800" b="1" kern="0">
                <a:solidFill>
                  <a:srgbClr val="FFFFFF"/>
                </a:solidFill>
                <a:latin typeface="Univers for KPMG"/>
                <a:ea typeface="맑은 고딕" panose="020B0503020000020004" pitchFamily="50" charset="-127"/>
                <a:cs typeface="Arial" panose="020B0604020202020204" pitchFamily="34" charset="0"/>
              </a:rPr>
              <a:t>1</a:t>
            </a:r>
            <a:endParaRPr lang="ko-KR" altLang="en-US" sz="800" b="1" kern="0">
              <a:solidFill>
                <a:srgbClr val="FFFFFF"/>
              </a:solidFill>
              <a:latin typeface="Univers for KPMG"/>
              <a:ea typeface="맑은 고딕" panose="020B0503020000020004" pitchFamily="50" charset="-127"/>
              <a:cs typeface="Arial" panose="020B0604020202020204" pitchFamily="34" charset="0"/>
            </a:endParaRPr>
          </a:p>
        </p:txBody>
      </p:sp>
      <p:graphicFrame>
        <p:nvGraphicFramePr>
          <p:cNvPr id="15" name="표 14">
            <a:extLst>
              <a:ext uri="{FF2B5EF4-FFF2-40B4-BE49-F238E27FC236}">
                <a16:creationId xmlns:a16="http://schemas.microsoft.com/office/drawing/2014/main" id="{361F3F0E-DE72-45FD-95FC-56EC26896BF5}"/>
              </a:ext>
            </a:extLst>
          </p:cNvPr>
          <p:cNvGraphicFramePr>
            <a:graphicFrameLocks noGrp="1"/>
          </p:cNvGraphicFramePr>
          <p:nvPr/>
        </p:nvGraphicFramePr>
        <p:xfrm>
          <a:off x="2071899" y="1728052"/>
          <a:ext cx="7388962" cy="1584960"/>
        </p:xfrm>
        <a:graphic>
          <a:graphicData uri="http://schemas.openxmlformats.org/drawingml/2006/table">
            <a:tbl>
              <a:tblPr/>
              <a:tblGrid>
                <a:gridCol w="820996">
                  <a:extLst>
                    <a:ext uri="{9D8B030D-6E8A-4147-A177-3AD203B41FA5}">
                      <a16:colId xmlns:a16="http://schemas.microsoft.com/office/drawing/2014/main" val="3950154850"/>
                    </a:ext>
                  </a:extLst>
                </a:gridCol>
                <a:gridCol w="606823">
                  <a:extLst>
                    <a:ext uri="{9D8B030D-6E8A-4147-A177-3AD203B41FA5}">
                      <a16:colId xmlns:a16="http://schemas.microsoft.com/office/drawing/2014/main" val="4060895514"/>
                    </a:ext>
                  </a:extLst>
                </a:gridCol>
                <a:gridCol w="606823">
                  <a:extLst>
                    <a:ext uri="{9D8B030D-6E8A-4147-A177-3AD203B41FA5}">
                      <a16:colId xmlns:a16="http://schemas.microsoft.com/office/drawing/2014/main" val="2682486253"/>
                    </a:ext>
                  </a:extLst>
                </a:gridCol>
                <a:gridCol w="606823">
                  <a:extLst>
                    <a:ext uri="{9D8B030D-6E8A-4147-A177-3AD203B41FA5}">
                      <a16:colId xmlns:a16="http://schemas.microsoft.com/office/drawing/2014/main" val="146467109"/>
                    </a:ext>
                  </a:extLst>
                </a:gridCol>
                <a:gridCol w="606823">
                  <a:extLst>
                    <a:ext uri="{9D8B030D-6E8A-4147-A177-3AD203B41FA5}">
                      <a16:colId xmlns:a16="http://schemas.microsoft.com/office/drawing/2014/main" val="1251119398"/>
                    </a:ext>
                  </a:extLst>
                </a:gridCol>
                <a:gridCol w="606823">
                  <a:extLst>
                    <a:ext uri="{9D8B030D-6E8A-4147-A177-3AD203B41FA5}">
                      <a16:colId xmlns:a16="http://schemas.microsoft.com/office/drawing/2014/main" val="3376958936"/>
                    </a:ext>
                  </a:extLst>
                </a:gridCol>
                <a:gridCol w="606823">
                  <a:extLst>
                    <a:ext uri="{9D8B030D-6E8A-4147-A177-3AD203B41FA5}">
                      <a16:colId xmlns:a16="http://schemas.microsoft.com/office/drawing/2014/main" val="2440589408"/>
                    </a:ext>
                  </a:extLst>
                </a:gridCol>
                <a:gridCol w="606823">
                  <a:extLst>
                    <a:ext uri="{9D8B030D-6E8A-4147-A177-3AD203B41FA5}">
                      <a16:colId xmlns:a16="http://schemas.microsoft.com/office/drawing/2014/main" val="2058744768"/>
                    </a:ext>
                  </a:extLst>
                </a:gridCol>
                <a:gridCol w="464041">
                  <a:extLst>
                    <a:ext uri="{9D8B030D-6E8A-4147-A177-3AD203B41FA5}">
                      <a16:colId xmlns:a16="http://schemas.microsoft.com/office/drawing/2014/main" val="2392503495"/>
                    </a:ext>
                  </a:extLst>
                </a:gridCol>
                <a:gridCol w="464041">
                  <a:extLst>
                    <a:ext uri="{9D8B030D-6E8A-4147-A177-3AD203B41FA5}">
                      <a16:colId xmlns:a16="http://schemas.microsoft.com/office/drawing/2014/main" val="1482104168"/>
                    </a:ext>
                  </a:extLst>
                </a:gridCol>
                <a:gridCol w="464041">
                  <a:extLst>
                    <a:ext uri="{9D8B030D-6E8A-4147-A177-3AD203B41FA5}">
                      <a16:colId xmlns:a16="http://schemas.microsoft.com/office/drawing/2014/main" val="2593875424"/>
                    </a:ext>
                  </a:extLst>
                </a:gridCol>
                <a:gridCol w="464041">
                  <a:extLst>
                    <a:ext uri="{9D8B030D-6E8A-4147-A177-3AD203B41FA5}">
                      <a16:colId xmlns:a16="http://schemas.microsoft.com/office/drawing/2014/main" val="680692325"/>
                    </a:ext>
                  </a:extLst>
                </a:gridCol>
                <a:gridCol w="464041">
                  <a:extLst>
                    <a:ext uri="{9D8B030D-6E8A-4147-A177-3AD203B41FA5}">
                      <a16:colId xmlns:a16="http://schemas.microsoft.com/office/drawing/2014/main" val="1090533557"/>
                    </a:ext>
                  </a:extLst>
                </a:gridCol>
              </a:tblGrid>
              <a:tr h="92680">
                <a:tc gridSpan="13">
                  <a:txBody>
                    <a:bodyPr/>
                    <a:lstStyle/>
                    <a:p>
                      <a:pPr algn="l" rtl="0" fontAlgn="ctr"/>
                      <a:r>
                        <a:rPr lang="en-US" sz="800" b="1" i="0" u="none" strike="noStrike">
                          <a:solidFill>
                            <a:srgbClr val="FFFFFF"/>
                          </a:solidFill>
                          <a:effectLst/>
                          <a:latin typeface="Arial" panose="020B0604020202020204" pitchFamily="34" charset="0"/>
                          <a:ea typeface="+mn-ea"/>
                          <a:cs typeface="Arial" panose="020B0604020202020204" pitchFamily="34" charset="0"/>
                        </a:rPr>
                        <a:t>Guideline Public Company Method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87986508"/>
                  </a:ext>
                </a:extLst>
              </a:tr>
              <a:tr h="92680">
                <a:tc rowSpan="3">
                  <a:txBody>
                    <a:bodyPr/>
                    <a:lstStyle/>
                    <a:p>
                      <a:pPr algn="l" rtl="0" fontAlgn="ctr"/>
                      <a:r>
                        <a:rPr lang="ko-KR" altLang="en-US" sz="800" b="1" i="0" u="none" strike="noStrike" dirty="0">
                          <a:solidFill>
                            <a:srgbClr val="000000"/>
                          </a:solidFill>
                          <a:effectLst/>
                          <a:latin typeface="Arial" panose="020B0604020202020204" pitchFamily="34" charset="0"/>
                          <a:ea typeface="+mn-ea"/>
                          <a:cs typeface="Arial" panose="020B0604020202020204" pitchFamily="34" charset="0"/>
                        </a:rPr>
                        <a:t>회사명</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gridSpan="7">
                  <a:txBody>
                    <a:bodyPr/>
                    <a:lstStyle/>
                    <a:p>
                      <a:pPr algn="ctr" rtl="0" fontAlgn="ctr"/>
                      <a:r>
                        <a:rPr lang="ko-KR" altLang="en-US" sz="800" b="1" i="0" u="none" strike="noStrike">
                          <a:solidFill>
                            <a:srgbClr val="000000"/>
                          </a:solidFill>
                          <a:effectLst/>
                          <a:latin typeface="Arial" panose="020B0604020202020204" pitchFamily="34" charset="0"/>
                          <a:ea typeface="+mn-ea"/>
                          <a:cs typeface="Arial" panose="020B0604020202020204" pitchFamily="34" charset="0"/>
                        </a:rPr>
                        <a:t>재무정보 및 시장정보</a:t>
                      </a:r>
                      <a:r>
                        <a:rPr lang="en-US" altLang="ko-KR" sz="800" b="0" i="0" u="none" strike="noStrike" baseline="30000">
                          <a:solidFill>
                            <a:srgbClr val="000000"/>
                          </a:solidFill>
                          <a:effectLst/>
                          <a:latin typeface="Arial" panose="020B0604020202020204" pitchFamily="34" charset="0"/>
                          <a:ea typeface="+mn-ea"/>
                          <a:cs typeface="Arial" panose="020B0604020202020204" pitchFamily="34" charset="0"/>
                        </a:rPr>
                        <a:t>1</a:t>
                      </a:r>
                      <a:endParaRPr lang="ko-KR" altLang="en-US" sz="800" b="1" i="0" u="none" strike="noStrike">
                        <a:solidFill>
                          <a:srgbClr val="000000"/>
                        </a:solidFill>
                        <a:effectLst/>
                        <a:latin typeface="Arial" panose="020B0604020202020204" pitchFamily="34" charset="0"/>
                        <a:ea typeface="+mn-ea"/>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gridSpan="5">
                  <a:txBody>
                    <a:bodyPr/>
                    <a:lstStyle/>
                    <a:p>
                      <a:pPr algn="ctr" rtl="0" fontAlgn="ctr"/>
                      <a:r>
                        <a:rPr lang="en-US" sz="800" b="1" i="0" u="none" strike="noStrike">
                          <a:solidFill>
                            <a:srgbClr val="000000"/>
                          </a:solidFill>
                          <a:effectLst/>
                          <a:latin typeface="Arial" panose="020B0604020202020204" pitchFamily="34" charset="0"/>
                          <a:ea typeface="+mn-ea"/>
                          <a:cs typeface="Arial" panose="020B0604020202020204" pitchFamily="34" charset="0"/>
                        </a:rPr>
                        <a:t>Trading Multiple</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2587378490"/>
                  </a:ext>
                </a:extLst>
              </a:tr>
              <a:tr h="92680">
                <a:tc vMerge="1">
                  <a:txBody>
                    <a:bodyPr/>
                    <a:lstStyle/>
                    <a:p>
                      <a:pPr latinLnBrk="1"/>
                      <a:endParaRPr lang="ko-KR" altLang="en-US"/>
                    </a:p>
                  </a:txBody>
                  <a:tcPr/>
                </a:tc>
                <a:tc rowSpan="2">
                  <a:txBody>
                    <a:bodyPr/>
                    <a:lstStyle/>
                    <a:p>
                      <a:pPr algn="ctr" rtl="0" fontAlgn="ctr"/>
                      <a:r>
                        <a:rPr lang="en-US" sz="800" b="1" i="0" u="none" strike="noStrike">
                          <a:solidFill>
                            <a:srgbClr val="000000"/>
                          </a:solidFill>
                          <a:effectLst/>
                          <a:latin typeface="Arial" panose="020B0604020202020204" pitchFamily="34" charset="0"/>
                          <a:ea typeface="+mn-ea"/>
                          <a:cs typeface="Arial" panose="020B0604020202020204" pitchFamily="34" charset="0"/>
                        </a:rPr>
                        <a:t>Sales</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rowSpan="2">
                  <a:txBody>
                    <a:bodyPr/>
                    <a:lstStyle/>
                    <a:p>
                      <a:pPr algn="ctr" rtl="0" fontAlgn="ctr"/>
                      <a:r>
                        <a:rPr lang="en-US" sz="800" b="1" i="0" u="none" strike="noStrike">
                          <a:solidFill>
                            <a:srgbClr val="000000"/>
                          </a:solidFill>
                          <a:effectLst/>
                          <a:latin typeface="Arial" panose="020B0604020202020204" pitchFamily="34" charset="0"/>
                          <a:ea typeface="+mn-ea"/>
                          <a:cs typeface="Arial" panose="020B0604020202020204" pitchFamily="34" charset="0"/>
                        </a:rPr>
                        <a:t>EBIT</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rowSpan="2">
                  <a:txBody>
                    <a:bodyPr/>
                    <a:lstStyle/>
                    <a:p>
                      <a:pPr algn="ctr" rtl="0" fontAlgn="ctr"/>
                      <a:r>
                        <a:rPr lang="en-US" sz="800" b="1" i="0" u="none" strike="noStrike">
                          <a:solidFill>
                            <a:srgbClr val="000000"/>
                          </a:solidFill>
                          <a:effectLst/>
                          <a:latin typeface="Arial" panose="020B0604020202020204" pitchFamily="34" charset="0"/>
                          <a:ea typeface="+mn-ea"/>
                          <a:cs typeface="Arial" panose="020B0604020202020204" pitchFamily="34" charset="0"/>
                        </a:rPr>
                        <a:t>EBITDA</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rowSpan="2">
                  <a:txBody>
                    <a:bodyPr/>
                    <a:lstStyle/>
                    <a:p>
                      <a:pPr algn="ctr" rtl="0" fontAlgn="ctr"/>
                      <a:r>
                        <a:rPr lang="en-US" sz="800" b="1" i="0" u="none" strike="noStrike">
                          <a:solidFill>
                            <a:srgbClr val="000000"/>
                          </a:solidFill>
                          <a:effectLst/>
                          <a:latin typeface="Arial" panose="020B0604020202020204" pitchFamily="34" charset="0"/>
                          <a:ea typeface="+mn-ea"/>
                          <a:cs typeface="Arial" panose="020B0604020202020204" pitchFamily="34" charset="0"/>
                        </a:rPr>
                        <a:t>BV</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en-US" sz="800" b="1" i="0" u="none" strike="noStrike">
                          <a:solidFill>
                            <a:srgbClr val="000000"/>
                          </a:solidFill>
                          <a:effectLst/>
                          <a:latin typeface="Arial" panose="020B0604020202020204" pitchFamily="34" charset="0"/>
                          <a:ea typeface="+mn-ea"/>
                          <a:cs typeface="Arial" panose="020B0604020202020204" pitchFamily="34" charset="0"/>
                        </a:rPr>
                        <a:t>MKT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rowSpan="2">
                  <a:txBody>
                    <a:bodyPr/>
                    <a:lstStyle/>
                    <a:p>
                      <a:pPr algn="ctr" rtl="0" fontAlgn="ctr"/>
                      <a:r>
                        <a:rPr lang="en-US" sz="800" b="1" i="0" u="none" strike="noStrike">
                          <a:solidFill>
                            <a:srgbClr val="000000"/>
                          </a:solidFill>
                          <a:effectLst/>
                          <a:latin typeface="Arial" panose="020B0604020202020204" pitchFamily="34" charset="0"/>
                          <a:ea typeface="+mn-ea"/>
                          <a:cs typeface="Arial" panose="020B0604020202020204" pitchFamily="34" charset="0"/>
                        </a:rPr>
                        <a:t>Net Debt</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rowSpan="2">
                  <a:txBody>
                    <a:bodyPr/>
                    <a:lstStyle/>
                    <a:p>
                      <a:pPr algn="ctr" rtl="0" fontAlgn="ctr"/>
                      <a:r>
                        <a:rPr lang="en-US" sz="800" b="1" i="0" u="none" strike="noStrike">
                          <a:solidFill>
                            <a:srgbClr val="000000"/>
                          </a:solidFill>
                          <a:effectLst/>
                          <a:latin typeface="Arial" panose="020B0604020202020204" pitchFamily="34" charset="0"/>
                          <a:ea typeface="+mn-ea"/>
                          <a:cs typeface="Arial" panose="020B0604020202020204" pitchFamily="34" charset="0"/>
                        </a:rPr>
                        <a:t>EV</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rowSpan="2">
                  <a:txBody>
                    <a:bodyPr/>
                    <a:lstStyle/>
                    <a:p>
                      <a:pPr algn="ctr" rtl="0" fontAlgn="ctr"/>
                      <a:r>
                        <a:rPr lang="en-US" sz="800" b="1" i="0" u="none" strike="noStrike">
                          <a:solidFill>
                            <a:srgbClr val="000000"/>
                          </a:solidFill>
                          <a:effectLst/>
                          <a:latin typeface="Arial" panose="020B0604020202020204" pitchFamily="34" charset="0"/>
                          <a:ea typeface="+mn-ea"/>
                          <a:cs typeface="Arial" panose="020B0604020202020204" pitchFamily="34" charset="0"/>
                        </a:rPr>
                        <a:t>PBR</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ctr" rtl="0" fontAlgn="ctr"/>
                      <a:r>
                        <a:rPr lang="en-US" sz="800" b="1" i="0" u="none" strike="noStrike">
                          <a:solidFill>
                            <a:srgbClr val="000000"/>
                          </a:solidFill>
                          <a:effectLst/>
                          <a:latin typeface="Arial" panose="020B0604020202020204" pitchFamily="34" charset="0"/>
                          <a:ea typeface="+mn-ea"/>
                          <a:cs typeface="Arial" panose="020B0604020202020204" pitchFamily="34" charset="0"/>
                        </a:rPr>
                        <a:t>EV/</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ctr" rtl="0" fontAlgn="ctr"/>
                      <a:r>
                        <a:rPr lang="en-US" sz="800" b="1" i="0" u="none" strike="noStrike">
                          <a:solidFill>
                            <a:srgbClr val="000000"/>
                          </a:solidFill>
                          <a:effectLst/>
                          <a:latin typeface="Arial" panose="020B0604020202020204" pitchFamily="34" charset="0"/>
                          <a:ea typeface="+mn-ea"/>
                          <a:cs typeface="Arial" panose="020B0604020202020204" pitchFamily="34" charset="0"/>
                        </a:rPr>
                        <a:t>EV/</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ctr" rtl="0" fontAlgn="ctr"/>
                      <a:r>
                        <a:rPr lang="en-US" sz="800" b="1" i="0" u="none" strike="noStrike">
                          <a:solidFill>
                            <a:srgbClr val="000000"/>
                          </a:solidFill>
                          <a:effectLst/>
                          <a:latin typeface="Arial" panose="020B0604020202020204" pitchFamily="34" charset="0"/>
                          <a:ea typeface="+mn-ea"/>
                          <a:cs typeface="Arial" panose="020B0604020202020204" pitchFamily="34" charset="0"/>
                        </a:rPr>
                        <a:t>EV/</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rowSpan="2">
                  <a:txBody>
                    <a:bodyPr/>
                    <a:lstStyle/>
                    <a:p>
                      <a:pPr algn="ctr" rtl="0" fontAlgn="ctr"/>
                      <a:r>
                        <a:rPr lang="en-US" sz="800" b="1" i="0" u="none" strike="noStrike">
                          <a:solidFill>
                            <a:srgbClr val="000000"/>
                          </a:solidFill>
                          <a:effectLst/>
                          <a:latin typeface="Arial" panose="020B0604020202020204" pitchFamily="34" charset="0"/>
                          <a:ea typeface="+mn-ea"/>
                          <a:cs typeface="Arial" panose="020B0604020202020204" pitchFamily="34" charset="0"/>
                        </a:rPr>
                        <a:t>PER</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2012317830"/>
                  </a:ext>
                </a:extLst>
              </a:tr>
              <a:tr h="92680">
                <a:tc vMerge="1">
                  <a:txBody>
                    <a:bodyPr/>
                    <a:lstStyle/>
                    <a:p>
                      <a:pPr latinLnBrk="1"/>
                      <a:endParaRPr lang="ko-KR" altLang="en-US"/>
                    </a:p>
                  </a:txBody>
                  <a:tcPr/>
                </a:tc>
                <a:tc vMerge="1">
                  <a:txBody>
                    <a:bodyPr/>
                    <a:lstStyle/>
                    <a:p>
                      <a:pPr latinLnBrk="1"/>
                      <a:endParaRPr lang="ko-KR" altLang="en-US"/>
                    </a:p>
                  </a:txBody>
                  <a:tcPr/>
                </a:tc>
                <a:tc vMerge="1">
                  <a:txBody>
                    <a:bodyPr/>
                    <a:lstStyle/>
                    <a:p>
                      <a:pPr latinLnBrk="1"/>
                      <a:endParaRPr lang="ko-KR" altLang="en-US"/>
                    </a:p>
                  </a:txBody>
                  <a:tcPr/>
                </a:tc>
                <a:tc vMerge="1">
                  <a:txBody>
                    <a:bodyPr/>
                    <a:lstStyle/>
                    <a:p>
                      <a:pPr latinLnBrk="1"/>
                      <a:endParaRPr lang="ko-KR" altLang="en-US"/>
                    </a:p>
                  </a:txBody>
                  <a:tcPr/>
                </a:tc>
                <a:tc vMerge="1">
                  <a:txBody>
                    <a:bodyPr/>
                    <a:lstStyle/>
                    <a:p>
                      <a:pPr latinLnBrk="1"/>
                      <a:endParaRPr lang="ko-KR" altLang="en-US"/>
                    </a:p>
                  </a:txBody>
                  <a:tcPr/>
                </a:tc>
                <a:tc>
                  <a:txBody>
                    <a:bodyPr/>
                    <a:lstStyle/>
                    <a:p>
                      <a:pPr algn="ctr" rtl="0" fontAlgn="ctr"/>
                      <a:r>
                        <a:rPr lang="en-US" sz="800" b="1" i="0" u="none" strike="noStrike">
                          <a:solidFill>
                            <a:srgbClr val="000000"/>
                          </a:solidFill>
                          <a:effectLst/>
                          <a:latin typeface="Arial" panose="020B0604020202020204" pitchFamily="34" charset="0"/>
                          <a:ea typeface="+mn-ea"/>
                          <a:cs typeface="Arial" panose="020B0604020202020204" pitchFamily="34" charset="0"/>
                        </a:rPr>
                        <a:t>Cap</a:t>
                      </a:r>
                      <a:r>
                        <a:rPr lang="en-US" sz="800" b="1" i="0" u="none" strike="noStrike" baseline="30000">
                          <a:solidFill>
                            <a:srgbClr val="000000"/>
                          </a:solidFill>
                          <a:effectLst/>
                          <a:latin typeface="Arial" panose="020B0604020202020204" pitchFamily="34" charset="0"/>
                          <a:ea typeface="+mn-ea"/>
                          <a:cs typeface="Arial" panose="020B0604020202020204" pitchFamily="34" charset="0"/>
                        </a:rPr>
                        <a:t>2</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vMerge="1">
                  <a:txBody>
                    <a:bodyPr/>
                    <a:lstStyle/>
                    <a:p>
                      <a:pPr latinLnBrk="1"/>
                      <a:endParaRPr lang="ko-KR" altLang="en-US"/>
                    </a:p>
                  </a:txBody>
                  <a:tcPr/>
                </a:tc>
                <a:tc vMerge="1">
                  <a:txBody>
                    <a:bodyPr/>
                    <a:lstStyle/>
                    <a:p>
                      <a:pPr latinLnBrk="1"/>
                      <a:endParaRPr lang="ko-KR" altLang="en-US"/>
                    </a:p>
                  </a:txBody>
                  <a:tcPr/>
                </a:tc>
                <a:tc vMerge="1">
                  <a:txBody>
                    <a:bodyPr/>
                    <a:lstStyle/>
                    <a:p>
                      <a:pPr latinLnBrk="1"/>
                      <a:endParaRPr lang="ko-KR" altLang="en-US"/>
                    </a:p>
                  </a:txBody>
                  <a:tcPr/>
                </a:tc>
                <a:tc>
                  <a:txBody>
                    <a:bodyPr/>
                    <a:lstStyle/>
                    <a:p>
                      <a:pPr algn="ctr" rtl="0" fontAlgn="ctr"/>
                      <a:r>
                        <a:rPr lang="en-US" sz="800" b="1" i="0" u="none" strike="noStrike">
                          <a:solidFill>
                            <a:srgbClr val="000000"/>
                          </a:solidFill>
                          <a:effectLst/>
                          <a:latin typeface="Arial" panose="020B0604020202020204" pitchFamily="34" charset="0"/>
                          <a:ea typeface="+mn-ea"/>
                          <a:cs typeface="Arial" panose="020B0604020202020204" pitchFamily="34" charset="0"/>
                        </a:rPr>
                        <a:t>Sales</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rtl="0" fontAlgn="ctr"/>
                      <a:r>
                        <a:rPr lang="en-US" sz="800" b="1" i="0" u="none" strike="noStrike">
                          <a:solidFill>
                            <a:srgbClr val="000000"/>
                          </a:solidFill>
                          <a:effectLst/>
                          <a:latin typeface="Arial" panose="020B0604020202020204" pitchFamily="34" charset="0"/>
                          <a:ea typeface="+mn-ea"/>
                          <a:cs typeface="Arial" panose="020B0604020202020204" pitchFamily="34" charset="0"/>
                        </a:rPr>
                        <a:t>EBIT</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rtl="0" fontAlgn="ctr"/>
                      <a:r>
                        <a:rPr lang="en-US" sz="800" b="1" i="0" u="none" strike="noStrike">
                          <a:solidFill>
                            <a:srgbClr val="000000"/>
                          </a:solidFill>
                          <a:effectLst/>
                          <a:latin typeface="Arial" panose="020B0604020202020204" pitchFamily="34" charset="0"/>
                          <a:ea typeface="+mn-ea"/>
                          <a:cs typeface="Arial" panose="020B0604020202020204" pitchFamily="34" charset="0"/>
                        </a:rPr>
                        <a:t>EBITDA</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vMerge="1">
                  <a:txBody>
                    <a:bodyPr/>
                    <a:lstStyle/>
                    <a:p>
                      <a:pPr latinLnBrk="1"/>
                      <a:endParaRPr lang="ko-KR" altLang="en-US"/>
                    </a:p>
                  </a:txBody>
                  <a:tcPr/>
                </a:tc>
                <a:extLst>
                  <a:ext uri="{0D108BD9-81ED-4DB2-BD59-A6C34878D82A}">
                    <a16:rowId xmlns:a16="http://schemas.microsoft.com/office/drawing/2014/main" val="1452281405"/>
                  </a:ext>
                </a:extLst>
              </a:tr>
              <a:tr h="92680">
                <a:tc>
                  <a:txBody>
                    <a:bodyPr/>
                    <a:lstStyle/>
                    <a:p>
                      <a:pPr algn="l" rtl="0" fontAlgn="ctr"/>
                      <a:r>
                        <a:rPr lang="ko-KR" altLang="en-US" sz="800" b="0" i="0" u="none" strike="noStrike">
                          <a:solidFill>
                            <a:srgbClr val="000000"/>
                          </a:solidFill>
                          <a:effectLst/>
                          <a:latin typeface="Arial" panose="020B0604020202020204" pitchFamily="34" charset="0"/>
                          <a:ea typeface="+mn-ea"/>
                          <a:cs typeface="Arial" panose="020B0604020202020204" pitchFamily="34" charset="0"/>
                        </a:rPr>
                        <a:t>삼성</a:t>
                      </a:r>
                      <a:r>
                        <a:rPr lang="en-US" sz="800" b="0" i="0" u="none" strike="noStrike">
                          <a:solidFill>
                            <a:srgbClr val="000000"/>
                          </a:solidFill>
                          <a:effectLst/>
                          <a:latin typeface="Arial" panose="020B0604020202020204" pitchFamily="34" charset="0"/>
                          <a:ea typeface="+mn-ea"/>
                          <a:cs typeface="Arial" panose="020B0604020202020204" pitchFamily="34" charset="0"/>
                        </a:rPr>
                        <a:t>SDI</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mn-ea"/>
                          <a:cs typeface="Arial" panose="020B0604020202020204" pitchFamily="34" charset="0"/>
                        </a:rPr>
                        <a:t>16,045,940</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mn-ea"/>
                          <a:cs typeface="Arial" panose="020B0604020202020204" pitchFamily="34" charset="0"/>
                        </a:rPr>
                        <a:t>1,390,529</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mn-ea"/>
                          <a:cs typeface="Arial" panose="020B0604020202020204" pitchFamily="34" charset="0"/>
                        </a:rPr>
                        <a:t>2,719,351</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mn-ea"/>
                          <a:cs typeface="Arial" panose="020B0604020202020204" pitchFamily="34" charset="0"/>
                        </a:rPr>
                        <a:t>16,048,085</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mn-ea"/>
                          <a:cs typeface="Arial" panose="020B0604020202020204" pitchFamily="34" charset="0"/>
                        </a:rPr>
                        <a:t>36,090,922</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mn-ea"/>
                          <a:cs typeface="Arial" panose="020B0604020202020204" pitchFamily="34" charset="0"/>
                        </a:rPr>
                        <a:t>2,225,239</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mn-ea"/>
                          <a:cs typeface="Arial" panose="020B0604020202020204" pitchFamily="34" charset="0"/>
                        </a:rPr>
                        <a:t>38,316,161</a:t>
                      </a:r>
                    </a:p>
                  </a:txBody>
                  <a:tcPr marL="36000" marR="36000" marT="0" marB="0" anchor="ctr">
                    <a:lnL>
                      <a:noFill/>
                    </a:lnL>
                    <a:lnR w="6350" cap="flat" cmpd="sng" algn="ctr">
                      <a:solidFill>
                        <a:srgbClr val="007C92"/>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tc>
                  <a:txBody>
                    <a:bodyPr/>
                    <a:lstStyle/>
                    <a:p>
                      <a:pPr algn="r" fontAlgn="ctr"/>
                      <a:r>
                        <a:rPr lang="en-US" sz="800" b="0" i="1" u="none" strike="noStrike">
                          <a:solidFill>
                            <a:srgbClr val="000000"/>
                          </a:solidFill>
                          <a:effectLst/>
                          <a:latin typeface="Arial" panose="020B0604020202020204" pitchFamily="34" charset="0"/>
                          <a:ea typeface="맑은 고딕" panose="020B0503020000020004" pitchFamily="50" charset="-127"/>
                        </a:rPr>
                        <a:t>2.2x</a:t>
                      </a:r>
                    </a:p>
                  </a:txBody>
                  <a:tcPr marL="36000" marR="36000" marT="0" marB="0" anchor="ctr">
                    <a:lnL w="6350" cap="flat" cmpd="sng" algn="ctr">
                      <a:solidFill>
                        <a:srgbClr val="007C92"/>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sz="800" b="0" i="1" u="none" strike="noStrike">
                          <a:solidFill>
                            <a:srgbClr val="000000"/>
                          </a:solidFill>
                          <a:effectLst/>
                          <a:latin typeface="Arial" panose="020B0604020202020204" pitchFamily="34" charset="0"/>
                          <a:ea typeface="맑은 고딕" panose="020B0503020000020004" pitchFamily="50" charset="-127"/>
                        </a:rPr>
                        <a:t>2.4x</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sz="800" b="0" i="1" u="none" strike="noStrike">
                          <a:solidFill>
                            <a:srgbClr val="000000"/>
                          </a:solidFill>
                          <a:effectLst/>
                          <a:latin typeface="Arial" panose="020B0604020202020204" pitchFamily="34" charset="0"/>
                          <a:ea typeface="맑은 고딕" panose="020B0503020000020004" pitchFamily="50" charset="-127"/>
                        </a:rPr>
                        <a:t>27.6x</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sz="800" b="0" i="1" u="none" strike="noStrike">
                          <a:solidFill>
                            <a:srgbClr val="000000"/>
                          </a:solidFill>
                          <a:effectLst/>
                          <a:latin typeface="Arial" panose="020B0604020202020204" pitchFamily="34" charset="0"/>
                          <a:ea typeface="맑은 고딕" panose="020B0503020000020004" pitchFamily="50" charset="-127"/>
                        </a:rPr>
                        <a:t>14.1x</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sz="800" b="0" i="1" u="none" strike="noStrike">
                          <a:solidFill>
                            <a:srgbClr val="000000"/>
                          </a:solidFill>
                          <a:effectLst/>
                          <a:latin typeface="Arial" panose="020B0604020202020204" pitchFamily="34" charset="0"/>
                          <a:ea typeface="맑은 고딕" panose="020B0503020000020004" pitchFamily="50" charset="-127"/>
                        </a:rPr>
                        <a:t>22.8x</a:t>
                      </a:r>
                    </a:p>
                  </a:txBody>
                  <a:tcPr marL="36000" marR="36000" marT="0" marB="0" anchor="ctr">
                    <a:lnL>
                      <a:noFill/>
                    </a:lnL>
                    <a:lnR w="6350" cap="flat" cmpd="sng" algn="ctr">
                      <a:solidFill>
                        <a:srgbClr val="007C92"/>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extLst>
                  <a:ext uri="{0D108BD9-81ED-4DB2-BD59-A6C34878D82A}">
                    <a16:rowId xmlns:a16="http://schemas.microsoft.com/office/drawing/2014/main" val="2784937619"/>
                  </a:ext>
                </a:extLst>
              </a:tr>
              <a:tr h="92680">
                <a:tc>
                  <a:txBody>
                    <a:bodyPr/>
                    <a:lstStyle/>
                    <a:p>
                      <a:pPr algn="l" rtl="0" fontAlgn="ctr"/>
                      <a:r>
                        <a:rPr lang="ko-KR" altLang="en-US" sz="800" b="0" i="0" u="none" strike="noStrike" err="1">
                          <a:solidFill>
                            <a:srgbClr val="000000"/>
                          </a:solidFill>
                          <a:effectLst/>
                          <a:latin typeface="Arial" panose="020B0604020202020204" pitchFamily="34" charset="0"/>
                          <a:ea typeface="+mn-ea"/>
                          <a:cs typeface="Arial" panose="020B0604020202020204" pitchFamily="34" charset="0"/>
                        </a:rPr>
                        <a:t>에코프로비엠</a:t>
                      </a:r>
                      <a:endParaRPr lang="ko-KR" altLang="en-US" sz="800" b="0" i="0" u="none" strike="noStrike">
                        <a:solidFill>
                          <a:srgbClr val="000000"/>
                        </a:solidFill>
                        <a:effectLst/>
                        <a:latin typeface="Arial" panose="020B0604020202020204" pitchFamily="34" charset="0"/>
                        <a:ea typeface="+mn-ea"/>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mn-ea"/>
                          <a:cs typeface="Arial" panose="020B0604020202020204" pitchFamily="34" charset="0"/>
                        </a:rPr>
                        <a:t>2,761,598</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mn-ea"/>
                          <a:cs typeface="Arial" panose="020B0604020202020204" pitchFamily="34" charset="0"/>
                        </a:rPr>
                        <a:t>212,109</a:t>
                      </a:r>
                    </a:p>
                  </a:txBody>
                  <a:tcPr marL="36000" marR="36000" marT="0" marB="0" anchor="ctr">
                    <a:lnL>
                      <a:noFill/>
                    </a:lnL>
                    <a:lnR>
                      <a:noFill/>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mn-ea"/>
                          <a:cs typeface="Arial" panose="020B0604020202020204" pitchFamily="34" charset="0"/>
                        </a:rPr>
                        <a:t>258,758</a:t>
                      </a:r>
                    </a:p>
                  </a:txBody>
                  <a:tcPr marL="36000" marR="36000" marT="0" marB="0" anchor="ctr">
                    <a:lnL>
                      <a:noFill/>
                    </a:lnL>
                    <a:lnR>
                      <a:noFill/>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mn-ea"/>
                          <a:cs typeface="Arial" panose="020B0604020202020204" pitchFamily="34" charset="0"/>
                        </a:rPr>
                        <a:t>1,343,511</a:t>
                      </a:r>
                    </a:p>
                  </a:txBody>
                  <a:tcPr marL="36000" marR="36000" marT="0" marB="0" anchor="ctr">
                    <a:lnL>
                      <a:noFill/>
                    </a:lnL>
                    <a:lnR>
                      <a:noFill/>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mn-ea"/>
                          <a:cs typeface="Arial" panose="020B0604020202020204" pitchFamily="34" charset="0"/>
                        </a:rPr>
                        <a:t>10,466,496</a:t>
                      </a:r>
                    </a:p>
                  </a:txBody>
                  <a:tcPr marL="36000" marR="36000" marT="0" marB="0" anchor="ctr">
                    <a:lnL>
                      <a:noFill/>
                    </a:lnL>
                    <a:lnR>
                      <a:noFill/>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mn-ea"/>
                          <a:cs typeface="Arial" panose="020B0604020202020204" pitchFamily="34" charset="0"/>
                        </a:rPr>
                        <a:t>532,309</a:t>
                      </a:r>
                    </a:p>
                  </a:txBody>
                  <a:tcPr marL="36000" marR="36000" marT="0" marB="0" anchor="ctr">
                    <a:lnL>
                      <a:noFill/>
                    </a:lnL>
                    <a:lnR>
                      <a:noFill/>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mn-ea"/>
                          <a:cs typeface="Arial" panose="020B0604020202020204" pitchFamily="34" charset="0"/>
                        </a:rPr>
                        <a:t>10,998,805</a:t>
                      </a:r>
                    </a:p>
                  </a:txBody>
                  <a:tcPr marL="36000" marR="36000" marT="0" marB="0" anchor="ctr">
                    <a:lnL>
                      <a:noFill/>
                    </a:lnL>
                    <a:lnR w="6350" cap="flat" cmpd="sng" algn="ctr">
                      <a:solidFill>
                        <a:srgbClr val="007C92"/>
                      </a:solidFill>
                      <a:prstDash val="solid"/>
                      <a:round/>
                      <a:headEnd type="none" w="med" len="med"/>
                      <a:tailEnd type="none" w="med" len="med"/>
                    </a:lnR>
                    <a:lnT>
                      <a:noFill/>
                    </a:lnT>
                    <a:lnB>
                      <a:noFill/>
                    </a:lnB>
                  </a:tcPr>
                </a:tc>
                <a:tc>
                  <a:txBody>
                    <a:bodyPr/>
                    <a:lstStyle/>
                    <a:p>
                      <a:pPr algn="r" fontAlgn="ctr"/>
                      <a:r>
                        <a:rPr lang="en-US" sz="800" b="0" i="1" u="none" strike="noStrike">
                          <a:solidFill>
                            <a:srgbClr val="000000"/>
                          </a:solidFill>
                          <a:effectLst/>
                          <a:latin typeface="Arial" panose="020B0604020202020204" pitchFamily="34" charset="0"/>
                          <a:ea typeface="맑은 고딕" panose="020B0503020000020004" pitchFamily="50" charset="-127"/>
                        </a:rPr>
                        <a:t>7.8x</a:t>
                      </a:r>
                    </a:p>
                  </a:txBody>
                  <a:tcPr marL="36000" marR="36000" marT="0" marB="0" anchor="ctr">
                    <a:lnL w="6350" cap="flat" cmpd="sng" algn="ctr">
                      <a:solidFill>
                        <a:srgbClr val="007C92"/>
                      </a:solidFill>
                      <a:prstDash val="solid"/>
                      <a:round/>
                      <a:headEnd type="none" w="med" len="med"/>
                      <a:tailEnd type="none" w="med" len="med"/>
                    </a:lnL>
                    <a:lnR>
                      <a:noFill/>
                    </a:lnR>
                    <a:lnT>
                      <a:noFill/>
                    </a:lnT>
                    <a:lnB>
                      <a:noFill/>
                    </a:lnB>
                  </a:tcPr>
                </a:tc>
                <a:tc>
                  <a:txBody>
                    <a:bodyPr/>
                    <a:lstStyle/>
                    <a:p>
                      <a:pPr algn="r" fontAlgn="ctr"/>
                      <a:r>
                        <a:rPr lang="en-US" sz="800" b="0" i="1" u="none" strike="noStrike">
                          <a:solidFill>
                            <a:srgbClr val="000000"/>
                          </a:solidFill>
                          <a:effectLst/>
                          <a:latin typeface="Arial" panose="020B0604020202020204" pitchFamily="34" charset="0"/>
                          <a:ea typeface="맑은 고딕" panose="020B0503020000020004" pitchFamily="50" charset="-127"/>
                        </a:rPr>
                        <a:t>4.0x</a:t>
                      </a:r>
                    </a:p>
                  </a:txBody>
                  <a:tcPr marL="36000" marR="36000" marT="0" marB="0" anchor="ctr">
                    <a:lnL>
                      <a:noFill/>
                    </a:lnL>
                    <a:lnR>
                      <a:noFill/>
                    </a:lnR>
                    <a:lnT>
                      <a:noFill/>
                    </a:lnT>
                    <a:lnB>
                      <a:noFill/>
                    </a:lnB>
                  </a:tcPr>
                </a:tc>
                <a:tc>
                  <a:txBody>
                    <a:bodyPr/>
                    <a:lstStyle/>
                    <a:p>
                      <a:pPr algn="r" fontAlgn="ctr"/>
                      <a:r>
                        <a:rPr lang="en-US" sz="800" b="0" i="1" u="none" strike="noStrike">
                          <a:solidFill>
                            <a:srgbClr val="000000"/>
                          </a:solidFill>
                          <a:effectLst/>
                          <a:latin typeface="Arial" panose="020B0604020202020204" pitchFamily="34" charset="0"/>
                          <a:ea typeface="맑은 고딕" panose="020B0503020000020004" pitchFamily="50" charset="-127"/>
                        </a:rPr>
                        <a:t>51.9x</a:t>
                      </a:r>
                    </a:p>
                  </a:txBody>
                  <a:tcPr marL="36000" marR="36000" marT="0" marB="0" anchor="ctr">
                    <a:lnL>
                      <a:noFill/>
                    </a:lnL>
                    <a:lnR>
                      <a:noFill/>
                    </a:lnR>
                    <a:lnT>
                      <a:noFill/>
                    </a:lnT>
                    <a:lnB>
                      <a:noFill/>
                    </a:lnB>
                  </a:tcPr>
                </a:tc>
                <a:tc>
                  <a:txBody>
                    <a:bodyPr/>
                    <a:lstStyle/>
                    <a:p>
                      <a:pPr algn="r" fontAlgn="ctr"/>
                      <a:r>
                        <a:rPr lang="en-US" sz="800" b="0" i="1" u="none" strike="noStrike">
                          <a:solidFill>
                            <a:srgbClr val="000000"/>
                          </a:solidFill>
                          <a:effectLst/>
                          <a:latin typeface="Arial" panose="020B0604020202020204" pitchFamily="34" charset="0"/>
                          <a:ea typeface="맑은 고딕" panose="020B0503020000020004" pitchFamily="50" charset="-127"/>
                        </a:rPr>
                        <a:t>42.5x</a:t>
                      </a:r>
                    </a:p>
                  </a:txBody>
                  <a:tcPr marL="36000" marR="36000" marT="0" marB="0" anchor="ctr">
                    <a:lnL>
                      <a:noFill/>
                    </a:lnL>
                    <a:lnR>
                      <a:noFill/>
                    </a:lnR>
                    <a:lnT>
                      <a:noFill/>
                    </a:lnT>
                    <a:lnB>
                      <a:noFill/>
                    </a:lnB>
                  </a:tcPr>
                </a:tc>
                <a:tc>
                  <a:txBody>
                    <a:bodyPr/>
                    <a:lstStyle/>
                    <a:p>
                      <a:pPr algn="r" fontAlgn="ctr"/>
                      <a:r>
                        <a:rPr lang="en-US" sz="800" b="0" i="1" u="none" strike="noStrike">
                          <a:solidFill>
                            <a:srgbClr val="000000"/>
                          </a:solidFill>
                          <a:effectLst/>
                          <a:latin typeface="Arial" panose="020B0604020202020204" pitchFamily="34" charset="0"/>
                          <a:ea typeface="맑은 고딕" panose="020B0503020000020004" pitchFamily="50" charset="-127"/>
                        </a:rPr>
                        <a:t>61.3x</a:t>
                      </a:r>
                    </a:p>
                  </a:txBody>
                  <a:tcPr marL="36000" marR="36000" marT="0" marB="0" anchor="ctr">
                    <a:lnL>
                      <a:noFill/>
                    </a:lnL>
                    <a:lnR w="6350" cap="flat" cmpd="sng" algn="ctr">
                      <a:solidFill>
                        <a:srgbClr val="007C92"/>
                      </a:solidFill>
                      <a:prstDash val="solid"/>
                      <a:round/>
                      <a:headEnd type="none" w="med" len="med"/>
                      <a:tailEnd type="none" w="med" len="med"/>
                    </a:lnR>
                    <a:lnT>
                      <a:noFill/>
                    </a:lnT>
                    <a:lnB>
                      <a:noFill/>
                    </a:lnB>
                  </a:tcPr>
                </a:tc>
                <a:extLst>
                  <a:ext uri="{0D108BD9-81ED-4DB2-BD59-A6C34878D82A}">
                    <a16:rowId xmlns:a16="http://schemas.microsoft.com/office/drawing/2014/main" val="755803238"/>
                  </a:ext>
                </a:extLst>
              </a:tr>
              <a:tr h="92680">
                <a:tc>
                  <a:txBody>
                    <a:bodyPr/>
                    <a:lstStyle/>
                    <a:p>
                      <a:pPr algn="l" rtl="0" fontAlgn="ctr"/>
                      <a:r>
                        <a:rPr lang="ko-KR" altLang="en-US" sz="800" b="0" i="0" u="none" strike="noStrike" err="1">
                          <a:solidFill>
                            <a:srgbClr val="000000"/>
                          </a:solidFill>
                          <a:effectLst/>
                          <a:latin typeface="Arial" panose="020B0604020202020204" pitchFamily="34" charset="0"/>
                          <a:ea typeface="+mn-ea"/>
                          <a:cs typeface="Arial" panose="020B0604020202020204" pitchFamily="34" charset="0"/>
                        </a:rPr>
                        <a:t>엘엔에프</a:t>
                      </a:r>
                      <a:endParaRPr lang="ko-KR" altLang="en-US" sz="800" b="0" i="0" u="none" strike="noStrike">
                        <a:solidFill>
                          <a:srgbClr val="000000"/>
                        </a:solidFill>
                        <a:effectLst/>
                        <a:latin typeface="Arial" panose="020B0604020202020204" pitchFamily="34" charset="0"/>
                        <a:ea typeface="+mn-ea"/>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mn-ea"/>
                          <a:cs typeface="Arial" panose="020B0604020202020204" pitchFamily="34" charset="0"/>
                        </a:rPr>
                        <a:t>2,037,216</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mn-ea"/>
                          <a:cs typeface="Arial" panose="020B0604020202020204" pitchFamily="34" charset="0"/>
                        </a:rPr>
                        <a:t>156,155</a:t>
                      </a:r>
                    </a:p>
                  </a:txBody>
                  <a:tcPr marL="36000" marR="36000" marT="0" marB="0" anchor="ctr">
                    <a:lnL>
                      <a:noFill/>
                    </a:lnL>
                    <a:lnR>
                      <a:noFill/>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mn-ea"/>
                          <a:cs typeface="Arial" panose="020B0604020202020204" pitchFamily="34" charset="0"/>
                        </a:rPr>
                        <a:t>181,769</a:t>
                      </a:r>
                    </a:p>
                  </a:txBody>
                  <a:tcPr marL="36000" marR="36000" marT="0" marB="0" anchor="ctr">
                    <a:lnL>
                      <a:noFill/>
                    </a:lnL>
                    <a:lnR>
                      <a:noFill/>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mn-ea"/>
                          <a:cs typeface="Arial" panose="020B0604020202020204" pitchFamily="34" charset="0"/>
                        </a:rPr>
                        <a:t>1,143,418</a:t>
                      </a:r>
                    </a:p>
                  </a:txBody>
                  <a:tcPr marL="36000" marR="36000" marT="0" marB="0" anchor="ctr">
                    <a:lnL>
                      <a:noFill/>
                    </a:lnL>
                    <a:lnR>
                      <a:noFill/>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mn-ea"/>
                          <a:cs typeface="Arial" panose="020B0604020202020204" pitchFamily="34" charset="0"/>
                        </a:rPr>
                        <a:t>6,766,368</a:t>
                      </a:r>
                    </a:p>
                  </a:txBody>
                  <a:tcPr marL="36000" marR="36000" marT="0" marB="0" anchor="ctr">
                    <a:lnL>
                      <a:noFill/>
                    </a:lnL>
                    <a:lnR>
                      <a:noFill/>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mn-ea"/>
                          <a:cs typeface="Arial" panose="020B0604020202020204" pitchFamily="34" charset="0"/>
                        </a:rPr>
                        <a:t>(34,571)</a:t>
                      </a:r>
                    </a:p>
                  </a:txBody>
                  <a:tcPr marL="36000" marR="36000" marT="0" marB="0" anchor="ctr">
                    <a:lnL>
                      <a:noFill/>
                    </a:lnL>
                    <a:lnR>
                      <a:noFill/>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mn-ea"/>
                          <a:cs typeface="Arial" panose="020B0604020202020204" pitchFamily="34" charset="0"/>
                        </a:rPr>
                        <a:t>6,731,797</a:t>
                      </a:r>
                    </a:p>
                  </a:txBody>
                  <a:tcPr marL="36000" marR="36000" marT="0" marB="0" anchor="ctr">
                    <a:lnL>
                      <a:noFill/>
                    </a:lnL>
                    <a:lnR w="6350" cap="flat" cmpd="sng" algn="ctr">
                      <a:solidFill>
                        <a:srgbClr val="007C92"/>
                      </a:solidFill>
                      <a:prstDash val="solid"/>
                      <a:round/>
                      <a:headEnd type="none" w="med" len="med"/>
                      <a:tailEnd type="none" w="med" len="med"/>
                    </a:lnR>
                    <a:lnT>
                      <a:noFill/>
                    </a:lnT>
                    <a:lnB>
                      <a:noFill/>
                    </a:lnB>
                  </a:tcPr>
                </a:tc>
                <a:tc>
                  <a:txBody>
                    <a:bodyPr/>
                    <a:lstStyle/>
                    <a:p>
                      <a:pPr algn="r" fontAlgn="ctr"/>
                      <a:r>
                        <a:rPr lang="en-US" sz="800" b="0" i="1" u="none" strike="noStrike">
                          <a:solidFill>
                            <a:srgbClr val="000000"/>
                          </a:solidFill>
                          <a:effectLst/>
                          <a:latin typeface="Arial" panose="020B0604020202020204" pitchFamily="34" charset="0"/>
                          <a:ea typeface="맑은 고딕" panose="020B0503020000020004" pitchFamily="50" charset="-127"/>
                        </a:rPr>
                        <a:t>5.9x</a:t>
                      </a:r>
                    </a:p>
                  </a:txBody>
                  <a:tcPr marL="36000" marR="36000" marT="0" marB="0" anchor="ctr">
                    <a:lnL w="6350" cap="flat" cmpd="sng" algn="ctr">
                      <a:solidFill>
                        <a:srgbClr val="007C92"/>
                      </a:solidFill>
                      <a:prstDash val="solid"/>
                      <a:round/>
                      <a:headEnd type="none" w="med" len="med"/>
                      <a:tailEnd type="none" w="med" len="med"/>
                    </a:lnL>
                    <a:lnR>
                      <a:noFill/>
                    </a:lnR>
                    <a:lnT>
                      <a:noFill/>
                    </a:lnT>
                    <a:lnB>
                      <a:noFill/>
                    </a:lnB>
                  </a:tcPr>
                </a:tc>
                <a:tc>
                  <a:txBody>
                    <a:bodyPr/>
                    <a:lstStyle/>
                    <a:p>
                      <a:pPr algn="r" fontAlgn="ctr"/>
                      <a:r>
                        <a:rPr lang="en-US" sz="800" b="0" i="1" u="none" strike="noStrike">
                          <a:solidFill>
                            <a:srgbClr val="000000"/>
                          </a:solidFill>
                          <a:effectLst/>
                          <a:latin typeface="Arial" panose="020B0604020202020204" pitchFamily="34" charset="0"/>
                          <a:ea typeface="맑은 고딕" panose="020B0503020000020004" pitchFamily="50" charset="-127"/>
                        </a:rPr>
                        <a:t>3.3x</a:t>
                      </a:r>
                    </a:p>
                  </a:txBody>
                  <a:tcPr marL="36000" marR="36000" marT="0" marB="0" anchor="ctr">
                    <a:lnL>
                      <a:noFill/>
                    </a:lnL>
                    <a:lnR>
                      <a:noFill/>
                    </a:lnR>
                    <a:lnT>
                      <a:noFill/>
                    </a:lnT>
                    <a:lnB>
                      <a:noFill/>
                    </a:lnB>
                  </a:tcPr>
                </a:tc>
                <a:tc>
                  <a:txBody>
                    <a:bodyPr/>
                    <a:lstStyle/>
                    <a:p>
                      <a:pPr algn="r" fontAlgn="ctr"/>
                      <a:r>
                        <a:rPr lang="en-US" sz="800" b="0" i="1" u="none" strike="noStrike">
                          <a:solidFill>
                            <a:srgbClr val="000000"/>
                          </a:solidFill>
                          <a:effectLst/>
                          <a:latin typeface="Arial" panose="020B0604020202020204" pitchFamily="34" charset="0"/>
                          <a:ea typeface="맑은 고딕" panose="020B0503020000020004" pitchFamily="50" charset="-127"/>
                        </a:rPr>
                        <a:t>43.1x</a:t>
                      </a:r>
                    </a:p>
                  </a:txBody>
                  <a:tcPr marL="36000" marR="36000" marT="0" marB="0" anchor="ctr">
                    <a:lnL>
                      <a:noFill/>
                    </a:lnL>
                    <a:lnR>
                      <a:noFill/>
                    </a:lnR>
                    <a:lnT>
                      <a:noFill/>
                    </a:lnT>
                    <a:lnB>
                      <a:noFill/>
                    </a:lnB>
                  </a:tcPr>
                </a:tc>
                <a:tc>
                  <a:txBody>
                    <a:bodyPr/>
                    <a:lstStyle/>
                    <a:p>
                      <a:pPr algn="r" fontAlgn="ctr"/>
                      <a:r>
                        <a:rPr lang="en-US" sz="800" b="0" i="1" u="none" strike="noStrike">
                          <a:solidFill>
                            <a:srgbClr val="000000"/>
                          </a:solidFill>
                          <a:effectLst/>
                          <a:latin typeface="Arial" panose="020B0604020202020204" pitchFamily="34" charset="0"/>
                          <a:ea typeface="맑은 고딕" panose="020B0503020000020004" pitchFamily="50" charset="-127"/>
                        </a:rPr>
                        <a:t>37.0x</a:t>
                      </a:r>
                    </a:p>
                  </a:txBody>
                  <a:tcPr marL="36000" marR="36000" marT="0" marB="0" anchor="ctr">
                    <a:lnL>
                      <a:noFill/>
                    </a:lnL>
                    <a:lnR>
                      <a:noFill/>
                    </a:lnR>
                    <a:lnT>
                      <a:noFill/>
                    </a:lnT>
                    <a:lnB>
                      <a:noFill/>
                    </a:lnB>
                  </a:tcPr>
                </a:tc>
                <a:tc>
                  <a:txBody>
                    <a:bodyPr/>
                    <a:lstStyle/>
                    <a:p>
                      <a:pPr algn="r" fontAlgn="ctr"/>
                      <a:r>
                        <a:rPr lang="en-US" sz="800" b="0" i="1" u="none" strike="noStrike">
                          <a:solidFill>
                            <a:srgbClr val="000000"/>
                          </a:solidFill>
                          <a:effectLst/>
                          <a:latin typeface="Arial" panose="020B0604020202020204" pitchFamily="34" charset="0"/>
                          <a:ea typeface="맑은 고딕" panose="020B0503020000020004" pitchFamily="50" charset="-127"/>
                        </a:rPr>
                        <a:t>211.8x</a:t>
                      </a:r>
                    </a:p>
                  </a:txBody>
                  <a:tcPr marL="36000" marR="36000" marT="0" marB="0" anchor="ctr">
                    <a:lnL>
                      <a:noFill/>
                    </a:lnL>
                    <a:lnR w="6350" cap="flat" cmpd="sng" algn="ctr">
                      <a:solidFill>
                        <a:srgbClr val="007C92"/>
                      </a:solidFill>
                      <a:prstDash val="solid"/>
                      <a:round/>
                      <a:headEnd type="none" w="med" len="med"/>
                      <a:tailEnd type="none" w="med" len="med"/>
                    </a:lnR>
                    <a:lnT>
                      <a:noFill/>
                    </a:lnT>
                    <a:lnB>
                      <a:noFill/>
                    </a:lnB>
                  </a:tcPr>
                </a:tc>
                <a:extLst>
                  <a:ext uri="{0D108BD9-81ED-4DB2-BD59-A6C34878D82A}">
                    <a16:rowId xmlns:a16="http://schemas.microsoft.com/office/drawing/2014/main" val="1751093883"/>
                  </a:ext>
                </a:extLst>
              </a:tr>
              <a:tr h="92680">
                <a:tc>
                  <a:txBody>
                    <a:bodyPr/>
                    <a:lstStyle/>
                    <a:p>
                      <a:pPr algn="l" rtl="0" fontAlgn="ctr"/>
                      <a:r>
                        <a:rPr lang="ko-KR" altLang="en-US" sz="800" b="0" i="0" u="none" strike="noStrike">
                          <a:solidFill>
                            <a:srgbClr val="000000"/>
                          </a:solidFill>
                          <a:effectLst/>
                          <a:latin typeface="Arial" panose="020B0604020202020204" pitchFamily="34" charset="0"/>
                          <a:ea typeface="+mn-ea"/>
                          <a:cs typeface="Arial" panose="020B0604020202020204" pitchFamily="34" charset="0"/>
                        </a:rPr>
                        <a:t>신흥</a:t>
                      </a:r>
                      <a:r>
                        <a:rPr lang="en-US" sz="800" b="0" i="0" u="none" strike="noStrike">
                          <a:solidFill>
                            <a:srgbClr val="000000"/>
                          </a:solidFill>
                          <a:effectLst/>
                          <a:latin typeface="Arial" panose="020B0604020202020204" pitchFamily="34" charset="0"/>
                          <a:ea typeface="+mn-ea"/>
                          <a:cs typeface="Arial" panose="020B0604020202020204" pitchFamily="34" charset="0"/>
                        </a:rPr>
                        <a:t>SEC</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mn-ea"/>
                          <a:cs typeface="Arial" panose="020B0604020202020204" pitchFamily="34" charset="0"/>
                        </a:rPr>
                        <a:t>424,071</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mn-ea"/>
                          <a:cs typeface="Arial" panose="020B0604020202020204" pitchFamily="34" charset="0"/>
                        </a:rPr>
                        <a:t>23,318</a:t>
                      </a:r>
                    </a:p>
                  </a:txBody>
                  <a:tcPr marL="36000" marR="36000" marT="0" marB="0" anchor="ctr">
                    <a:lnL>
                      <a:noFill/>
                    </a:lnL>
                    <a:lnR>
                      <a:noFill/>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mn-ea"/>
                          <a:cs typeface="Arial" panose="020B0604020202020204" pitchFamily="34" charset="0"/>
                        </a:rPr>
                        <a:t>54,726</a:t>
                      </a:r>
                    </a:p>
                  </a:txBody>
                  <a:tcPr marL="36000" marR="36000" marT="0" marB="0" anchor="ctr">
                    <a:lnL>
                      <a:noFill/>
                    </a:lnL>
                    <a:lnR>
                      <a:noFill/>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mn-ea"/>
                          <a:cs typeface="Arial" panose="020B0604020202020204" pitchFamily="34" charset="0"/>
                        </a:rPr>
                        <a:t>302,866</a:t>
                      </a:r>
                    </a:p>
                  </a:txBody>
                  <a:tcPr marL="36000" marR="36000" marT="0" marB="0" anchor="ctr">
                    <a:lnL>
                      <a:noFill/>
                    </a:lnL>
                    <a:lnR>
                      <a:noFill/>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mn-ea"/>
                          <a:cs typeface="Arial" panose="020B0604020202020204" pitchFamily="34" charset="0"/>
                        </a:rPr>
                        <a:t>426,978</a:t>
                      </a:r>
                    </a:p>
                  </a:txBody>
                  <a:tcPr marL="36000" marR="36000" marT="0" marB="0" anchor="ctr">
                    <a:lnL>
                      <a:noFill/>
                    </a:lnL>
                    <a:lnR>
                      <a:noFill/>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mn-ea"/>
                          <a:cs typeface="Arial" panose="020B0604020202020204" pitchFamily="34" charset="0"/>
                        </a:rPr>
                        <a:t>137,137</a:t>
                      </a:r>
                    </a:p>
                  </a:txBody>
                  <a:tcPr marL="36000" marR="36000" marT="0" marB="0" anchor="ctr">
                    <a:lnL>
                      <a:noFill/>
                    </a:lnL>
                    <a:lnR>
                      <a:noFill/>
                    </a:lnR>
                    <a:lnT>
                      <a:noFill/>
                    </a:lnT>
                    <a:lnB>
                      <a:noFill/>
                    </a:lnB>
                  </a:tcPr>
                </a:tc>
                <a:tc>
                  <a:txBody>
                    <a:bodyPr/>
                    <a:lstStyle/>
                    <a:p>
                      <a:pPr algn="r" rtl="0" fontAlgn="ctr"/>
                      <a:r>
                        <a:rPr lang="en-US" altLang="ko-KR" sz="800" b="0" i="0" u="none" strike="noStrike">
                          <a:solidFill>
                            <a:srgbClr val="000000"/>
                          </a:solidFill>
                          <a:effectLst/>
                          <a:latin typeface="Arial" panose="020B0604020202020204" pitchFamily="34" charset="0"/>
                          <a:ea typeface="+mn-ea"/>
                          <a:cs typeface="Arial" panose="020B0604020202020204" pitchFamily="34" charset="0"/>
                        </a:rPr>
                        <a:t>564,115</a:t>
                      </a:r>
                    </a:p>
                  </a:txBody>
                  <a:tcPr marL="36000" marR="36000" marT="0" marB="0" anchor="ctr">
                    <a:lnL>
                      <a:noFill/>
                    </a:lnL>
                    <a:lnR w="6350" cap="flat" cmpd="sng" algn="ctr">
                      <a:solidFill>
                        <a:srgbClr val="007C92"/>
                      </a:solidFill>
                      <a:prstDash val="solid"/>
                      <a:round/>
                      <a:headEnd type="none" w="med" len="med"/>
                      <a:tailEnd type="none" w="med" len="med"/>
                    </a:lnR>
                    <a:lnT>
                      <a:noFill/>
                    </a:lnT>
                    <a:lnB>
                      <a:noFill/>
                    </a:lnB>
                  </a:tcPr>
                </a:tc>
                <a:tc>
                  <a:txBody>
                    <a:bodyPr/>
                    <a:lstStyle/>
                    <a:p>
                      <a:pPr algn="r" fontAlgn="ctr"/>
                      <a:r>
                        <a:rPr lang="en-US" sz="800" b="0" i="1" u="none" strike="noStrike">
                          <a:solidFill>
                            <a:srgbClr val="000000"/>
                          </a:solidFill>
                          <a:effectLst/>
                          <a:latin typeface="Arial" panose="020B0604020202020204" pitchFamily="34" charset="0"/>
                          <a:ea typeface="맑은 고딕" panose="020B0503020000020004" pitchFamily="50" charset="-127"/>
                        </a:rPr>
                        <a:t>1.4x</a:t>
                      </a:r>
                    </a:p>
                  </a:txBody>
                  <a:tcPr marL="36000" marR="36000" marT="0" marB="0" anchor="ctr">
                    <a:lnL w="6350" cap="flat" cmpd="sng" algn="ctr">
                      <a:solidFill>
                        <a:srgbClr val="007C92"/>
                      </a:solidFill>
                      <a:prstDash val="solid"/>
                      <a:round/>
                      <a:headEnd type="none" w="med" len="med"/>
                      <a:tailEnd type="none" w="med" len="med"/>
                    </a:lnL>
                    <a:lnR>
                      <a:noFill/>
                    </a:lnR>
                    <a:lnT>
                      <a:noFill/>
                    </a:lnT>
                    <a:lnB>
                      <a:noFill/>
                    </a:lnB>
                  </a:tcPr>
                </a:tc>
                <a:tc>
                  <a:txBody>
                    <a:bodyPr/>
                    <a:lstStyle/>
                    <a:p>
                      <a:pPr algn="r" fontAlgn="ctr"/>
                      <a:r>
                        <a:rPr lang="en-US" sz="800" b="0" i="1" u="none" strike="noStrike">
                          <a:solidFill>
                            <a:srgbClr val="000000"/>
                          </a:solidFill>
                          <a:effectLst/>
                          <a:latin typeface="Arial" panose="020B0604020202020204" pitchFamily="34" charset="0"/>
                          <a:ea typeface="맑은 고딕" panose="020B0503020000020004" pitchFamily="50" charset="-127"/>
                        </a:rPr>
                        <a:t>1.3x</a:t>
                      </a:r>
                    </a:p>
                  </a:txBody>
                  <a:tcPr marL="36000" marR="36000" marT="0" marB="0" anchor="ctr">
                    <a:lnL>
                      <a:noFill/>
                    </a:lnL>
                    <a:lnR>
                      <a:noFill/>
                    </a:lnR>
                    <a:lnT>
                      <a:noFill/>
                    </a:lnT>
                    <a:lnB>
                      <a:noFill/>
                    </a:lnB>
                  </a:tcPr>
                </a:tc>
                <a:tc>
                  <a:txBody>
                    <a:bodyPr/>
                    <a:lstStyle/>
                    <a:p>
                      <a:pPr algn="r" fontAlgn="ctr"/>
                      <a:r>
                        <a:rPr lang="en-US" sz="800" b="0" i="1" u="none" strike="noStrike">
                          <a:solidFill>
                            <a:srgbClr val="000000"/>
                          </a:solidFill>
                          <a:effectLst/>
                          <a:latin typeface="Arial" panose="020B0604020202020204" pitchFamily="34" charset="0"/>
                          <a:ea typeface="맑은 고딕" panose="020B0503020000020004" pitchFamily="50" charset="-127"/>
                        </a:rPr>
                        <a:t>24.2x</a:t>
                      </a:r>
                    </a:p>
                  </a:txBody>
                  <a:tcPr marL="36000" marR="36000" marT="0" marB="0" anchor="ctr">
                    <a:lnL>
                      <a:noFill/>
                    </a:lnL>
                    <a:lnR>
                      <a:noFill/>
                    </a:lnR>
                    <a:lnT>
                      <a:noFill/>
                    </a:lnT>
                    <a:lnB>
                      <a:noFill/>
                    </a:lnB>
                  </a:tcPr>
                </a:tc>
                <a:tc>
                  <a:txBody>
                    <a:bodyPr/>
                    <a:lstStyle/>
                    <a:p>
                      <a:pPr algn="r" fontAlgn="ctr"/>
                      <a:r>
                        <a:rPr lang="en-US" sz="800" b="0" i="1" u="none" strike="noStrike">
                          <a:solidFill>
                            <a:srgbClr val="000000"/>
                          </a:solidFill>
                          <a:effectLst/>
                          <a:latin typeface="Arial" panose="020B0604020202020204" pitchFamily="34" charset="0"/>
                          <a:ea typeface="맑은 고딕" panose="020B0503020000020004" pitchFamily="50" charset="-127"/>
                        </a:rPr>
                        <a:t>10.3x</a:t>
                      </a:r>
                    </a:p>
                  </a:txBody>
                  <a:tcPr marL="36000" marR="36000" marT="0" marB="0" anchor="ctr">
                    <a:lnL>
                      <a:noFill/>
                    </a:lnL>
                    <a:lnR>
                      <a:noFill/>
                    </a:lnR>
                    <a:lnT>
                      <a:noFill/>
                    </a:lnT>
                    <a:lnB>
                      <a:noFill/>
                    </a:lnB>
                  </a:tcPr>
                </a:tc>
                <a:tc>
                  <a:txBody>
                    <a:bodyPr/>
                    <a:lstStyle/>
                    <a:p>
                      <a:pPr algn="r" fontAlgn="ctr"/>
                      <a:r>
                        <a:rPr lang="en-US" sz="800" b="0" i="1" u="none" strike="noStrike">
                          <a:solidFill>
                            <a:srgbClr val="000000"/>
                          </a:solidFill>
                          <a:effectLst/>
                          <a:latin typeface="Arial" panose="020B0604020202020204" pitchFamily="34" charset="0"/>
                          <a:ea typeface="맑은 고딕" panose="020B0503020000020004" pitchFamily="50" charset="-127"/>
                        </a:rPr>
                        <a:t>21.0x</a:t>
                      </a:r>
                    </a:p>
                  </a:txBody>
                  <a:tcPr marL="36000" marR="36000" marT="0" marB="0" anchor="ctr">
                    <a:lnL>
                      <a:noFill/>
                    </a:lnL>
                    <a:lnR w="6350" cap="flat" cmpd="sng" algn="ctr">
                      <a:solidFill>
                        <a:srgbClr val="007C92"/>
                      </a:solidFill>
                      <a:prstDash val="solid"/>
                      <a:round/>
                      <a:headEnd type="none" w="med" len="med"/>
                      <a:tailEnd type="none" w="med" len="med"/>
                    </a:lnR>
                    <a:lnT>
                      <a:noFill/>
                    </a:lnT>
                    <a:lnB>
                      <a:noFill/>
                    </a:lnB>
                  </a:tcPr>
                </a:tc>
                <a:extLst>
                  <a:ext uri="{0D108BD9-81ED-4DB2-BD59-A6C34878D82A}">
                    <a16:rowId xmlns:a16="http://schemas.microsoft.com/office/drawing/2014/main" val="3954463246"/>
                  </a:ext>
                </a:extLst>
              </a:tr>
              <a:tr h="92680">
                <a:tc>
                  <a:txBody>
                    <a:bodyPr/>
                    <a:lstStyle/>
                    <a:p>
                      <a:pPr algn="l" rtl="0" fontAlgn="ctr"/>
                      <a:r>
                        <a:rPr lang="ko-KR" altLang="en-US" sz="800" b="0" i="0" u="none" strike="noStrike">
                          <a:solidFill>
                            <a:srgbClr val="000000"/>
                          </a:solidFill>
                          <a:effectLst/>
                          <a:latin typeface="Arial" panose="020B0604020202020204" pitchFamily="34" charset="0"/>
                          <a:ea typeface="+mn-ea"/>
                          <a:cs typeface="Arial" panose="020B0604020202020204" pitchFamily="34" charset="0"/>
                        </a:rPr>
                        <a:t>상신</a:t>
                      </a:r>
                      <a:r>
                        <a:rPr lang="en-US" sz="800" b="0" i="0" u="none" strike="noStrike">
                          <a:solidFill>
                            <a:srgbClr val="000000"/>
                          </a:solidFill>
                          <a:effectLst/>
                          <a:latin typeface="Arial" panose="020B0604020202020204" pitchFamily="34" charset="0"/>
                          <a:ea typeface="+mn-ea"/>
                          <a:cs typeface="Arial" panose="020B0604020202020204" pitchFamily="34" charset="0"/>
                        </a:rPr>
                        <a:t>EDP</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mn-ea"/>
                          <a:cs typeface="Arial" panose="020B0604020202020204" pitchFamily="34" charset="0"/>
                        </a:rPr>
                        <a:t>247,970</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mn-ea"/>
                          <a:cs typeface="Arial" panose="020B0604020202020204" pitchFamily="34" charset="0"/>
                        </a:rPr>
                        <a:t>26,532</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mn-ea"/>
                          <a:cs typeface="Arial" panose="020B0604020202020204" pitchFamily="34" charset="0"/>
                        </a:rPr>
                        <a:t>37,669</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mn-ea"/>
                          <a:cs typeface="Arial" panose="020B0604020202020204" pitchFamily="34" charset="0"/>
                        </a:rPr>
                        <a:t>104,546</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mn-ea"/>
                          <a:cs typeface="Arial" panose="020B0604020202020204" pitchFamily="34" charset="0"/>
                        </a:rPr>
                        <a:t>219,167</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mn-ea"/>
                          <a:cs typeface="Arial" panose="020B0604020202020204" pitchFamily="34" charset="0"/>
                        </a:rPr>
                        <a:t>31,120</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800" b="0" i="0" u="none" strike="noStrike">
                          <a:solidFill>
                            <a:srgbClr val="000000"/>
                          </a:solidFill>
                          <a:effectLst/>
                          <a:latin typeface="Arial" panose="020B0604020202020204" pitchFamily="34" charset="0"/>
                          <a:ea typeface="+mn-ea"/>
                          <a:cs typeface="Arial" panose="020B0604020202020204" pitchFamily="34" charset="0"/>
                        </a:rPr>
                        <a:t>250,287</a:t>
                      </a:r>
                    </a:p>
                  </a:txBody>
                  <a:tcPr marL="36000" marR="36000" marT="0" marB="0" anchor="ctr">
                    <a:lnL>
                      <a:noFill/>
                    </a:lnL>
                    <a:lnR w="6350" cap="flat" cmpd="sng" algn="ctr">
                      <a:solidFill>
                        <a:srgbClr val="007C92"/>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r" fontAlgn="ctr"/>
                      <a:r>
                        <a:rPr lang="en-US" sz="800" b="0" i="1" u="none" strike="noStrike">
                          <a:solidFill>
                            <a:srgbClr val="000000"/>
                          </a:solidFill>
                          <a:effectLst/>
                          <a:latin typeface="Arial" panose="020B0604020202020204" pitchFamily="34" charset="0"/>
                          <a:ea typeface="맑은 고딕" panose="020B0503020000020004" pitchFamily="50" charset="-127"/>
                        </a:rPr>
                        <a:t>2.1x</a:t>
                      </a:r>
                    </a:p>
                  </a:txBody>
                  <a:tcPr marL="36000" marR="36000" marT="0" marB="0" anchor="ctr">
                    <a:lnL w="6350" cap="flat" cmpd="sng" algn="ctr">
                      <a:solidFill>
                        <a:srgbClr val="007C92"/>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sz="800" b="0" i="1" u="none" strike="noStrike">
                          <a:solidFill>
                            <a:srgbClr val="000000"/>
                          </a:solidFill>
                          <a:effectLst/>
                          <a:latin typeface="Arial" panose="020B0604020202020204" pitchFamily="34" charset="0"/>
                          <a:ea typeface="맑은 고딕" panose="020B0503020000020004" pitchFamily="50" charset="-127"/>
                        </a:rPr>
                        <a:t>1.0x</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sz="800" b="0" i="1" u="none" strike="noStrike">
                          <a:solidFill>
                            <a:srgbClr val="000000"/>
                          </a:solidFill>
                          <a:effectLst/>
                          <a:latin typeface="Arial" panose="020B0604020202020204" pitchFamily="34" charset="0"/>
                          <a:ea typeface="맑은 고딕" panose="020B0503020000020004" pitchFamily="50" charset="-127"/>
                        </a:rPr>
                        <a:t>9.4x</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sz="800" b="0" i="1" u="none" strike="noStrike">
                          <a:solidFill>
                            <a:srgbClr val="000000"/>
                          </a:solidFill>
                          <a:effectLst/>
                          <a:latin typeface="Arial" panose="020B0604020202020204" pitchFamily="34" charset="0"/>
                          <a:ea typeface="맑은 고딕" panose="020B0503020000020004" pitchFamily="50" charset="-127"/>
                        </a:rPr>
                        <a:t>6.6x</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sz="800" b="0" i="1" u="none" strike="noStrike">
                          <a:solidFill>
                            <a:srgbClr val="000000"/>
                          </a:solidFill>
                          <a:effectLst/>
                          <a:latin typeface="Arial" panose="020B0604020202020204" pitchFamily="34" charset="0"/>
                          <a:ea typeface="맑은 고딕" panose="020B0503020000020004" pitchFamily="50" charset="-127"/>
                        </a:rPr>
                        <a:t>15.2x</a:t>
                      </a:r>
                    </a:p>
                  </a:txBody>
                  <a:tcPr marL="36000" marR="36000" marT="0" marB="0" anchor="ctr">
                    <a:lnL>
                      <a:noFill/>
                    </a:lnL>
                    <a:lnR w="6350" cap="flat" cmpd="sng" algn="ctr">
                      <a:solidFill>
                        <a:srgbClr val="007C92"/>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4048739895"/>
                  </a:ext>
                </a:extLst>
              </a:tr>
              <a:tr h="116398">
                <a:tc>
                  <a:txBody>
                    <a:bodyPr/>
                    <a:lstStyle/>
                    <a:p>
                      <a:pPr algn="l" rtl="0" fontAlgn="ctr"/>
                      <a:r>
                        <a:rPr lang="ko-KR" altLang="en-US" sz="800" b="0" i="0" u="none" strike="noStrike">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ctr" rtl="0" fontAlgn="ctr"/>
                      <a:r>
                        <a:rPr lang="en-US" sz="800" b="1" i="0" u="none" strike="noStrike">
                          <a:solidFill>
                            <a:srgbClr val="000000"/>
                          </a:solidFill>
                          <a:effectLst/>
                          <a:latin typeface="Arial" panose="020B0604020202020204" pitchFamily="34" charset="0"/>
                          <a:ea typeface="+mn-ea"/>
                          <a:cs typeface="Arial" panose="020B0604020202020204" pitchFamily="34" charset="0"/>
                        </a:rPr>
                        <a:t>Min</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tc>
                  <a:txBody>
                    <a:bodyPr/>
                    <a:lstStyle/>
                    <a:p>
                      <a:pPr algn="r" rtl="0" fontAlgn="ctr"/>
                      <a:r>
                        <a:rPr lang="en-US" sz="800" b="1" i="1" u="none" strike="noStrike">
                          <a:solidFill>
                            <a:srgbClr val="000000"/>
                          </a:solidFill>
                          <a:effectLst/>
                          <a:latin typeface="Arial" panose="020B0604020202020204" pitchFamily="34" charset="0"/>
                          <a:ea typeface="맑은 고딕" panose="020B0503020000020004" pitchFamily="50" charset="-127"/>
                        </a:rPr>
                        <a:t>1.4x</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a:txBody>
                    <a:bodyPr/>
                    <a:lstStyle/>
                    <a:p>
                      <a:pPr algn="r" rtl="0" fontAlgn="ctr"/>
                      <a:r>
                        <a:rPr lang="en-US" sz="800" b="1" i="1" u="none" strike="noStrike">
                          <a:solidFill>
                            <a:srgbClr val="000000"/>
                          </a:solidFill>
                          <a:effectLst/>
                          <a:latin typeface="Arial" panose="020B0604020202020204" pitchFamily="34" charset="0"/>
                          <a:ea typeface="맑은 고딕" panose="020B0503020000020004" pitchFamily="50" charset="-127"/>
                        </a:rPr>
                        <a:t>1.0x</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rtl="0" fontAlgn="ctr"/>
                      <a:r>
                        <a:rPr lang="en-US" sz="800" b="1" i="1" u="none" strike="noStrike">
                          <a:solidFill>
                            <a:srgbClr val="000000"/>
                          </a:solidFill>
                          <a:effectLst/>
                          <a:latin typeface="Arial" panose="020B0604020202020204" pitchFamily="34" charset="0"/>
                          <a:ea typeface="맑은 고딕" panose="020B0503020000020004" pitchFamily="50" charset="-127"/>
                        </a:rPr>
                        <a:t>9.4x</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rtl="0" fontAlgn="ctr"/>
                      <a:r>
                        <a:rPr lang="en-US" sz="800" b="1" i="1" u="none" strike="noStrike">
                          <a:solidFill>
                            <a:srgbClr val="000000"/>
                          </a:solidFill>
                          <a:effectLst/>
                          <a:latin typeface="Arial" panose="020B0604020202020204" pitchFamily="34" charset="0"/>
                          <a:ea typeface="맑은 고딕" panose="020B0503020000020004" pitchFamily="50" charset="-127"/>
                        </a:rPr>
                        <a:t>6.6x</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rtl="0" fontAlgn="ctr"/>
                      <a:r>
                        <a:rPr lang="en-US" sz="800" b="1" i="1" u="none" strike="noStrike">
                          <a:solidFill>
                            <a:srgbClr val="000000"/>
                          </a:solidFill>
                          <a:effectLst/>
                          <a:latin typeface="Arial" panose="020B0604020202020204" pitchFamily="34" charset="0"/>
                          <a:ea typeface="맑은 고딕" panose="020B0503020000020004" pitchFamily="50" charset="-127"/>
                        </a:rPr>
                        <a:t>15.2x</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extLst>
                  <a:ext uri="{0D108BD9-81ED-4DB2-BD59-A6C34878D82A}">
                    <a16:rowId xmlns:a16="http://schemas.microsoft.com/office/drawing/2014/main" val="3089014162"/>
                  </a:ext>
                </a:extLst>
              </a:tr>
              <a:tr h="116398">
                <a:tc>
                  <a:txBody>
                    <a:bodyPr/>
                    <a:lstStyle/>
                    <a:p>
                      <a:pPr algn="l" rtl="0" fontAlgn="ctr"/>
                      <a:r>
                        <a:rPr lang="ko-KR" altLang="en-US" sz="800" b="0" i="0" u="none" strike="noStrike">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l" fontAlgn="ctr"/>
                      <a:endParaRPr lang="ko-KR" altLang="en-US" sz="800" b="0" i="0" u="none" strike="noStrike">
                        <a:solidFill>
                          <a:srgbClr val="000000"/>
                        </a:solidFill>
                        <a:effectLst/>
                        <a:latin typeface="Arial" panose="020B0604020202020204" pitchFamily="34" charset="0"/>
                        <a:ea typeface="+mn-ea"/>
                        <a:cs typeface="Arial" panose="020B0604020202020204" pitchFamily="34" charset="0"/>
                      </a:endParaRPr>
                    </a:p>
                  </a:txBody>
                  <a:tcPr marL="36000" marR="36000" marT="0" marB="0" anchor="ctr">
                    <a:lnL>
                      <a:noFill/>
                    </a:lnL>
                    <a:lnR>
                      <a:noFill/>
                    </a:lnR>
                    <a:lnT>
                      <a:noFill/>
                    </a:lnT>
                    <a:lnB>
                      <a:noFill/>
                    </a:lnB>
                  </a:tcPr>
                </a:tc>
                <a:tc>
                  <a:txBody>
                    <a:bodyPr/>
                    <a:lstStyle/>
                    <a:p>
                      <a:pPr algn="l" fontAlgn="ctr"/>
                      <a:endParaRPr lang="ko-KR" altLang="en-US" sz="800" b="0" i="0" u="none" strike="noStrike">
                        <a:solidFill>
                          <a:srgbClr val="000000"/>
                        </a:solidFill>
                        <a:effectLst/>
                        <a:latin typeface="Arial" panose="020B0604020202020204" pitchFamily="34" charset="0"/>
                        <a:ea typeface="+mn-ea"/>
                        <a:cs typeface="Arial" panose="020B0604020202020204" pitchFamily="34" charset="0"/>
                      </a:endParaRPr>
                    </a:p>
                  </a:txBody>
                  <a:tcPr marL="36000" marR="36000" marT="0" marB="0" anchor="ctr">
                    <a:lnL>
                      <a:noFill/>
                    </a:lnL>
                    <a:lnR>
                      <a:noFill/>
                    </a:lnR>
                    <a:lnT>
                      <a:noFill/>
                    </a:lnT>
                    <a:lnB>
                      <a:noFill/>
                    </a:lnB>
                  </a:tcPr>
                </a:tc>
                <a:tc>
                  <a:txBody>
                    <a:bodyPr/>
                    <a:lstStyle/>
                    <a:p>
                      <a:pPr algn="l" fontAlgn="ctr"/>
                      <a:endParaRPr lang="ko-KR" altLang="en-US" sz="800" b="0" i="0" u="none" strike="noStrike">
                        <a:solidFill>
                          <a:srgbClr val="000000"/>
                        </a:solidFill>
                        <a:effectLst/>
                        <a:latin typeface="Arial" panose="020B0604020202020204" pitchFamily="34" charset="0"/>
                        <a:ea typeface="+mn-ea"/>
                        <a:cs typeface="Arial" panose="020B0604020202020204" pitchFamily="34" charset="0"/>
                      </a:endParaRPr>
                    </a:p>
                  </a:txBody>
                  <a:tcPr marL="36000" marR="36000" marT="0" marB="0" anchor="ctr">
                    <a:lnL>
                      <a:noFill/>
                    </a:lnL>
                    <a:lnR>
                      <a:noFill/>
                    </a:lnR>
                    <a:lnT>
                      <a:noFill/>
                    </a:lnT>
                    <a:lnB>
                      <a:noFill/>
                    </a:lnB>
                  </a:tcPr>
                </a:tc>
                <a:tc>
                  <a:txBody>
                    <a:bodyPr/>
                    <a:lstStyle/>
                    <a:p>
                      <a:pPr algn="l" fontAlgn="ctr"/>
                      <a:endParaRPr lang="ko-KR" altLang="en-US" sz="800" b="0" i="0" u="none" strike="noStrike">
                        <a:solidFill>
                          <a:srgbClr val="000000"/>
                        </a:solidFill>
                        <a:effectLst/>
                        <a:latin typeface="Arial" panose="020B0604020202020204" pitchFamily="34" charset="0"/>
                        <a:ea typeface="+mn-ea"/>
                        <a:cs typeface="Arial" panose="020B0604020202020204" pitchFamily="34" charset="0"/>
                      </a:endParaRPr>
                    </a:p>
                  </a:txBody>
                  <a:tcPr marL="36000" marR="36000" marT="0" marB="0" anchor="ctr">
                    <a:lnL>
                      <a:noFill/>
                    </a:lnL>
                    <a:lnR>
                      <a:noFill/>
                    </a:lnR>
                    <a:lnT>
                      <a:noFill/>
                    </a:lnT>
                    <a:lnB>
                      <a:noFill/>
                    </a:lnB>
                  </a:tcPr>
                </a:tc>
                <a:tc>
                  <a:txBody>
                    <a:bodyPr/>
                    <a:lstStyle/>
                    <a:p>
                      <a:pPr algn="l" fontAlgn="ctr"/>
                      <a:endParaRPr lang="ko-KR" altLang="en-US" sz="800" b="0" i="0" u="none" strike="noStrike">
                        <a:solidFill>
                          <a:srgbClr val="000000"/>
                        </a:solidFill>
                        <a:effectLst/>
                        <a:latin typeface="Arial" panose="020B0604020202020204" pitchFamily="34" charset="0"/>
                        <a:ea typeface="+mn-ea"/>
                        <a:cs typeface="Arial" panose="020B0604020202020204" pitchFamily="34" charset="0"/>
                      </a:endParaRPr>
                    </a:p>
                  </a:txBody>
                  <a:tcPr marL="36000" marR="36000" marT="0" marB="0" anchor="ctr">
                    <a:lnL>
                      <a:noFill/>
                    </a:lnL>
                    <a:lnR>
                      <a:noFill/>
                    </a:lnR>
                    <a:lnT>
                      <a:noFill/>
                    </a:lnT>
                    <a:lnB>
                      <a:noFill/>
                    </a:lnB>
                  </a:tcPr>
                </a:tc>
                <a:tc>
                  <a:txBody>
                    <a:bodyPr/>
                    <a:lstStyle/>
                    <a:p>
                      <a:pPr algn="l" fontAlgn="ctr"/>
                      <a:endParaRPr lang="ko-KR" altLang="en-US" sz="800" b="0" i="0" u="none" strike="noStrike">
                        <a:solidFill>
                          <a:srgbClr val="000000"/>
                        </a:solidFill>
                        <a:effectLst/>
                        <a:latin typeface="Arial" panose="020B0604020202020204" pitchFamily="34" charset="0"/>
                        <a:ea typeface="+mn-ea"/>
                        <a:cs typeface="Arial" panose="020B0604020202020204" pitchFamily="34" charset="0"/>
                      </a:endParaRPr>
                    </a:p>
                  </a:txBody>
                  <a:tcPr marL="36000" marR="36000" marT="0" marB="0" anchor="ctr">
                    <a:lnL>
                      <a:noFill/>
                    </a:lnL>
                    <a:lnR>
                      <a:noFill/>
                    </a:lnR>
                    <a:lnT>
                      <a:noFill/>
                    </a:lnT>
                    <a:lnB>
                      <a:noFill/>
                    </a:lnB>
                  </a:tcPr>
                </a:tc>
                <a:tc>
                  <a:txBody>
                    <a:bodyPr/>
                    <a:lstStyle/>
                    <a:p>
                      <a:pPr algn="ctr" rtl="0" fontAlgn="ctr"/>
                      <a:r>
                        <a:rPr lang="en-US" sz="800" b="1" i="0" u="none" strike="noStrike">
                          <a:solidFill>
                            <a:srgbClr val="000000"/>
                          </a:solidFill>
                          <a:effectLst/>
                          <a:latin typeface="Arial" panose="020B0604020202020204" pitchFamily="34" charset="0"/>
                          <a:ea typeface="+mn-ea"/>
                          <a:cs typeface="Arial" panose="020B0604020202020204" pitchFamily="34" charset="0"/>
                        </a:rPr>
                        <a:t>Median</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rtl="0" fontAlgn="ctr"/>
                      <a:r>
                        <a:rPr lang="en-US" sz="800" b="1" i="1" u="none" strike="noStrike">
                          <a:solidFill>
                            <a:srgbClr val="000000"/>
                          </a:solidFill>
                          <a:effectLst/>
                          <a:latin typeface="Arial" panose="020B0604020202020204" pitchFamily="34" charset="0"/>
                          <a:ea typeface="맑은 고딕" panose="020B0503020000020004" pitchFamily="50" charset="-127"/>
                        </a:rPr>
                        <a:t>2.2x</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rtl="0" fontAlgn="ctr"/>
                      <a:r>
                        <a:rPr lang="en-US" sz="800" b="1" i="1" u="none" strike="noStrike">
                          <a:solidFill>
                            <a:srgbClr val="000000"/>
                          </a:solidFill>
                          <a:effectLst/>
                          <a:latin typeface="Arial" panose="020B0604020202020204" pitchFamily="34" charset="0"/>
                          <a:ea typeface="맑은 고딕" panose="020B0503020000020004" pitchFamily="50" charset="-127"/>
                        </a:rPr>
                        <a:t>2.4x</a:t>
                      </a:r>
                    </a:p>
                  </a:txBody>
                  <a:tcPr marL="36000" marR="36000" marT="0" marB="0" anchor="ctr">
                    <a:lnL>
                      <a:noFill/>
                    </a:lnL>
                    <a:lnR>
                      <a:noFill/>
                    </a:lnR>
                    <a:lnT>
                      <a:noFill/>
                    </a:lnT>
                    <a:lnB>
                      <a:noFill/>
                    </a:lnB>
                  </a:tcPr>
                </a:tc>
                <a:tc>
                  <a:txBody>
                    <a:bodyPr/>
                    <a:lstStyle/>
                    <a:p>
                      <a:pPr algn="r" rtl="0" fontAlgn="ctr"/>
                      <a:r>
                        <a:rPr lang="en-US" sz="800" b="1" i="1" u="none" strike="noStrike">
                          <a:solidFill>
                            <a:srgbClr val="000000"/>
                          </a:solidFill>
                          <a:effectLst/>
                          <a:latin typeface="Arial" panose="020B0604020202020204" pitchFamily="34" charset="0"/>
                          <a:ea typeface="맑은 고딕" panose="020B0503020000020004" pitchFamily="50" charset="-127"/>
                        </a:rPr>
                        <a:t>27.6x</a:t>
                      </a:r>
                    </a:p>
                  </a:txBody>
                  <a:tcPr marL="36000" marR="36000" marT="0" marB="0" anchor="ctr">
                    <a:lnL>
                      <a:noFill/>
                    </a:lnL>
                    <a:lnR>
                      <a:noFill/>
                    </a:lnR>
                    <a:lnT>
                      <a:noFill/>
                    </a:lnT>
                    <a:lnB>
                      <a:noFill/>
                    </a:lnB>
                  </a:tcPr>
                </a:tc>
                <a:tc>
                  <a:txBody>
                    <a:bodyPr/>
                    <a:lstStyle/>
                    <a:p>
                      <a:pPr algn="r" rtl="0" fontAlgn="ctr"/>
                      <a:r>
                        <a:rPr lang="en-US" sz="800" b="1" i="1" u="none" strike="noStrike">
                          <a:solidFill>
                            <a:srgbClr val="000000"/>
                          </a:solidFill>
                          <a:effectLst/>
                          <a:latin typeface="Arial" panose="020B0604020202020204" pitchFamily="34" charset="0"/>
                          <a:ea typeface="맑은 고딕" panose="020B0503020000020004" pitchFamily="50" charset="-127"/>
                        </a:rPr>
                        <a:t>14.1x</a:t>
                      </a:r>
                    </a:p>
                  </a:txBody>
                  <a:tcPr marL="36000" marR="36000" marT="0" marB="0" anchor="ctr">
                    <a:lnL>
                      <a:noFill/>
                    </a:lnL>
                    <a:lnR>
                      <a:noFill/>
                    </a:lnR>
                    <a:lnT>
                      <a:noFill/>
                    </a:lnT>
                    <a:lnB>
                      <a:noFill/>
                    </a:lnB>
                  </a:tcPr>
                </a:tc>
                <a:tc>
                  <a:txBody>
                    <a:bodyPr/>
                    <a:lstStyle/>
                    <a:p>
                      <a:pPr algn="r" rtl="0" fontAlgn="ctr"/>
                      <a:r>
                        <a:rPr lang="en-US" sz="800" b="1" i="1" u="none" strike="noStrike">
                          <a:solidFill>
                            <a:srgbClr val="000000"/>
                          </a:solidFill>
                          <a:effectLst/>
                          <a:latin typeface="Arial" panose="020B0604020202020204" pitchFamily="34" charset="0"/>
                          <a:ea typeface="맑은 고딕" panose="020B0503020000020004" pitchFamily="50" charset="-127"/>
                        </a:rPr>
                        <a:t>22.8x</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2103968024"/>
                  </a:ext>
                </a:extLst>
              </a:tr>
              <a:tr h="116398">
                <a:tc>
                  <a:txBody>
                    <a:bodyPr/>
                    <a:lstStyle/>
                    <a:p>
                      <a:pPr algn="l" rtl="0" fontAlgn="ctr"/>
                      <a:r>
                        <a:rPr lang="ko-KR" altLang="en-US" sz="800" b="0" i="0" u="none" strike="noStrike">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l" fontAlgn="ctr"/>
                      <a:endParaRPr lang="ko-KR" altLang="en-US" sz="800" b="0" i="0" u="none" strike="noStrike">
                        <a:solidFill>
                          <a:srgbClr val="000000"/>
                        </a:solidFill>
                        <a:effectLst/>
                        <a:latin typeface="Arial" panose="020B0604020202020204" pitchFamily="34" charset="0"/>
                        <a:ea typeface="+mn-ea"/>
                        <a:cs typeface="Arial" panose="020B0604020202020204" pitchFamily="34" charset="0"/>
                      </a:endParaRPr>
                    </a:p>
                  </a:txBody>
                  <a:tcPr marL="36000" marR="36000" marT="0" marB="0" anchor="ctr">
                    <a:lnL>
                      <a:noFill/>
                    </a:lnL>
                    <a:lnR>
                      <a:noFill/>
                    </a:lnR>
                    <a:lnT>
                      <a:noFill/>
                    </a:lnT>
                    <a:lnB>
                      <a:noFill/>
                    </a:lnB>
                  </a:tcPr>
                </a:tc>
                <a:tc>
                  <a:txBody>
                    <a:bodyPr/>
                    <a:lstStyle/>
                    <a:p>
                      <a:pPr algn="l" fontAlgn="ctr"/>
                      <a:endParaRPr lang="ko-KR" altLang="en-US" sz="800" b="0" i="0" u="none" strike="noStrike">
                        <a:solidFill>
                          <a:srgbClr val="000000"/>
                        </a:solidFill>
                        <a:effectLst/>
                        <a:latin typeface="Arial" panose="020B0604020202020204" pitchFamily="34" charset="0"/>
                        <a:ea typeface="+mn-ea"/>
                        <a:cs typeface="Arial" panose="020B0604020202020204" pitchFamily="34" charset="0"/>
                      </a:endParaRPr>
                    </a:p>
                  </a:txBody>
                  <a:tcPr marL="36000" marR="36000" marT="0" marB="0" anchor="ctr">
                    <a:lnL>
                      <a:noFill/>
                    </a:lnL>
                    <a:lnR>
                      <a:noFill/>
                    </a:lnR>
                    <a:lnT>
                      <a:noFill/>
                    </a:lnT>
                    <a:lnB>
                      <a:noFill/>
                    </a:lnB>
                  </a:tcPr>
                </a:tc>
                <a:tc>
                  <a:txBody>
                    <a:bodyPr/>
                    <a:lstStyle/>
                    <a:p>
                      <a:pPr algn="l" fontAlgn="ctr"/>
                      <a:endParaRPr lang="ko-KR" altLang="en-US" sz="800" b="0" i="0" u="none" strike="noStrike">
                        <a:solidFill>
                          <a:srgbClr val="000000"/>
                        </a:solidFill>
                        <a:effectLst/>
                        <a:latin typeface="Arial" panose="020B0604020202020204" pitchFamily="34" charset="0"/>
                        <a:ea typeface="+mn-ea"/>
                        <a:cs typeface="Arial" panose="020B0604020202020204" pitchFamily="34" charset="0"/>
                      </a:endParaRPr>
                    </a:p>
                  </a:txBody>
                  <a:tcPr marL="36000" marR="36000" marT="0" marB="0" anchor="ctr">
                    <a:lnL>
                      <a:noFill/>
                    </a:lnL>
                    <a:lnR>
                      <a:noFill/>
                    </a:lnR>
                    <a:lnT>
                      <a:noFill/>
                    </a:lnT>
                    <a:lnB>
                      <a:noFill/>
                    </a:lnB>
                  </a:tcPr>
                </a:tc>
                <a:tc>
                  <a:txBody>
                    <a:bodyPr/>
                    <a:lstStyle/>
                    <a:p>
                      <a:pPr algn="l" fontAlgn="ctr"/>
                      <a:endParaRPr lang="ko-KR" altLang="en-US" sz="800" b="0" i="0" u="none" strike="noStrike">
                        <a:solidFill>
                          <a:srgbClr val="000000"/>
                        </a:solidFill>
                        <a:effectLst/>
                        <a:latin typeface="Arial" panose="020B0604020202020204" pitchFamily="34" charset="0"/>
                        <a:ea typeface="+mn-ea"/>
                        <a:cs typeface="Arial" panose="020B0604020202020204" pitchFamily="34" charset="0"/>
                      </a:endParaRPr>
                    </a:p>
                  </a:txBody>
                  <a:tcPr marL="36000" marR="36000" marT="0" marB="0" anchor="ctr">
                    <a:lnL>
                      <a:noFill/>
                    </a:lnL>
                    <a:lnR>
                      <a:noFill/>
                    </a:lnR>
                    <a:lnT>
                      <a:noFill/>
                    </a:lnT>
                    <a:lnB>
                      <a:noFill/>
                    </a:lnB>
                  </a:tcPr>
                </a:tc>
                <a:tc>
                  <a:txBody>
                    <a:bodyPr/>
                    <a:lstStyle/>
                    <a:p>
                      <a:pPr algn="l" fontAlgn="ctr"/>
                      <a:endParaRPr lang="ko-KR" altLang="en-US" sz="800" b="0" i="0" u="none" strike="noStrike">
                        <a:solidFill>
                          <a:srgbClr val="000000"/>
                        </a:solidFill>
                        <a:effectLst/>
                        <a:latin typeface="Arial" panose="020B0604020202020204" pitchFamily="34" charset="0"/>
                        <a:ea typeface="+mn-ea"/>
                        <a:cs typeface="Arial" panose="020B0604020202020204" pitchFamily="34" charset="0"/>
                      </a:endParaRPr>
                    </a:p>
                  </a:txBody>
                  <a:tcPr marL="36000" marR="36000" marT="0" marB="0" anchor="ctr">
                    <a:lnL>
                      <a:noFill/>
                    </a:lnL>
                    <a:lnR>
                      <a:noFill/>
                    </a:lnR>
                    <a:lnT>
                      <a:noFill/>
                    </a:lnT>
                    <a:lnB>
                      <a:noFill/>
                    </a:lnB>
                  </a:tcPr>
                </a:tc>
                <a:tc>
                  <a:txBody>
                    <a:bodyPr/>
                    <a:lstStyle/>
                    <a:p>
                      <a:pPr algn="l" fontAlgn="ctr"/>
                      <a:endParaRPr lang="ko-KR" altLang="en-US" sz="800" b="0" i="0" u="none" strike="noStrike">
                        <a:solidFill>
                          <a:srgbClr val="000000"/>
                        </a:solidFill>
                        <a:effectLst/>
                        <a:latin typeface="Arial" panose="020B0604020202020204" pitchFamily="34" charset="0"/>
                        <a:ea typeface="+mn-ea"/>
                        <a:cs typeface="Arial" panose="020B0604020202020204" pitchFamily="34" charset="0"/>
                      </a:endParaRPr>
                    </a:p>
                  </a:txBody>
                  <a:tcPr marL="36000" marR="36000" marT="0" marB="0" anchor="ctr">
                    <a:lnL>
                      <a:noFill/>
                    </a:lnL>
                    <a:lnR>
                      <a:noFill/>
                    </a:lnR>
                    <a:lnT>
                      <a:noFill/>
                    </a:lnT>
                    <a:lnB>
                      <a:noFill/>
                    </a:lnB>
                  </a:tcPr>
                </a:tc>
                <a:tc>
                  <a:txBody>
                    <a:bodyPr/>
                    <a:lstStyle/>
                    <a:p>
                      <a:pPr algn="ctr" rtl="0" fontAlgn="ctr"/>
                      <a:r>
                        <a:rPr lang="en-US" sz="800" b="1" i="0" u="none" strike="noStrike">
                          <a:solidFill>
                            <a:srgbClr val="000000"/>
                          </a:solidFill>
                          <a:effectLst/>
                          <a:latin typeface="Arial" panose="020B0604020202020204" pitchFamily="34" charset="0"/>
                          <a:ea typeface="+mn-ea"/>
                          <a:cs typeface="Arial" panose="020B0604020202020204" pitchFamily="34" charset="0"/>
                        </a:rPr>
                        <a:t>Mean</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rtl="0" fontAlgn="ctr"/>
                      <a:r>
                        <a:rPr lang="en-US" sz="800" b="1" i="1" u="none" strike="noStrike">
                          <a:solidFill>
                            <a:srgbClr val="000000"/>
                          </a:solidFill>
                          <a:effectLst/>
                          <a:latin typeface="Arial" panose="020B0604020202020204" pitchFamily="34" charset="0"/>
                          <a:ea typeface="맑은 고딕" panose="020B0503020000020004" pitchFamily="50" charset="-127"/>
                        </a:rPr>
                        <a:t>3.9x</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rtl="0" fontAlgn="ctr"/>
                      <a:r>
                        <a:rPr lang="en-US" sz="800" b="1" i="1" u="none" strike="noStrike">
                          <a:solidFill>
                            <a:srgbClr val="000000"/>
                          </a:solidFill>
                          <a:effectLst/>
                          <a:latin typeface="Arial" panose="020B0604020202020204" pitchFamily="34" charset="0"/>
                          <a:ea typeface="맑은 고딕" panose="020B0503020000020004" pitchFamily="50" charset="-127"/>
                        </a:rPr>
                        <a:t>2.4x</a:t>
                      </a:r>
                    </a:p>
                  </a:txBody>
                  <a:tcPr marL="36000" marR="36000" marT="0" marB="0" anchor="ctr">
                    <a:lnL>
                      <a:noFill/>
                    </a:lnL>
                    <a:lnR>
                      <a:noFill/>
                    </a:lnR>
                    <a:lnT>
                      <a:noFill/>
                    </a:lnT>
                    <a:lnB>
                      <a:noFill/>
                    </a:lnB>
                  </a:tcPr>
                </a:tc>
                <a:tc>
                  <a:txBody>
                    <a:bodyPr/>
                    <a:lstStyle/>
                    <a:p>
                      <a:pPr algn="r" rtl="0" fontAlgn="ctr"/>
                      <a:r>
                        <a:rPr lang="en-US" sz="800" b="1" i="1" u="none" strike="noStrike">
                          <a:solidFill>
                            <a:srgbClr val="000000"/>
                          </a:solidFill>
                          <a:effectLst/>
                          <a:latin typeface="Arial" panose="020B0604020202020204" pitchFamily="34" charset="0"/>
                          <a:ea typeface="맑은 고딕" panose="020B0503020000020004" pitchFamily="50" charset="-127"/>
                        </a:rPr>
                        <a:t>31.2x</a:t>
                      </a:r>
                    </a:p>
                  </a:txBody>
                  <a:tcPr marL="36000" marR="36000" marT="0" marB="0" anchor="ctr">
                    <a:lnL>
                      <a:noFill/>
                    </a:lnL>
                    <a:lnR>
                      <a:noFill/>
                    </a:lnR>
                    <a:lnT>
                      <a:noFill/>
                    </a:lnT>
                    <a:lnB>
                      <a:noFill/>
                    </a:lnB>
                  </a:tcPr>
                </a:tc>
                <a:tc>
                  <a:txBody>
                    <a:bodyPr/>
                    <a:lstStyle/>
                    <a:p>
                      <a:pPr algn="r" rtl="0" fontAlgn="ctr"/>
                      <a:r>
                        <a:rPr lang="en-US" sz="800" b="1" i="1" u="none" strike="noStrike">
                          <a:solidFill>
                            <a:srgbClr val="000000"/>
                          </a:solidFill>
                          <a:effectLst/>
                          <a:latin typeface="Arial" panose="020B0604020202020204" pitchFamily="34" charset="0"/>
                          <a:ea typeface="맑은 고딕" panose="020B0503020000020004" pitchFamily="50" charset="-127"/>
                        </a:rPr>
                        <a:t>22.1x</a:t>
                      </a:r>
                    </a:p>
                  </a:txBody>
                  <a:tcPr marL="36000" marR="36000" marT="0" marB="0" anchor="ctr">
                    <a:lnL>
                      <a:noFill/>
                    </a:lnL>
                    <a:lnR>
                      <a:noFill/>
                    </a:lnR>
                    <a:lnT>
                      <a:noFill/>
                    </a:lnT>
                    <a:lnB>
                      <a:noFill/>
                    </a:lnB>
                  </a:tcPr>
                </a:tc>
                <a:tc>
                  <a:txBody>
                    <a:bodyPr/>
                    <a:lstStyle/>
                    <a:p>
                      <a:pPr algn="r" rtl="0" fontAlgn="ctr"/>
                      <a:r>
                        <a:rPr lang="en-US" sz="800" b="1" i="1" u="none" strike="noStrike">
                          <a:solidFill>
                            <a:srgbClr val="000000"/>
                          </a:solidFill>
                          <a:effectLst/>
                          <a:latin typeface="Arial" panose="020B0604020202020204" pitchFamily="34" charset="0"/>
                          <a:ea typeface="맑은 고딕" panose="020B0503020000020004" pitchFamily="50" charset="-127"/>
                        </a:rPr>
                        <a:t>66.4x</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3091665171"/>
                  </a:ext>
                </a:extLst>
              </a:tr>
              <a:tr h="116398">
                <a:tc>
                  <a:txBody>
                    <a:bodyPr/>
                    <a:lstStyle/>
                    <a:p>
                      <a:pPr algn="l" rtl="0" fontAlgn="ctr"/>
                      <a:r>
                        <a:rPr lang="ko-KR" altLang="en-US" sz="800" b="0" i="0" u="none" strike="noStrike">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l" rtl="0" fontAlgn="ctr"/>
                      <a:r>
                        <a:rPr lang="ko-KR" altLang="en-US" sz="800" b="0" i="0" u="none" strike="noStrike">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l" rtl="0" fontAlgn="ctr"/>
                      <a:r>
                        <a:rPr lang="ko-KR" altLang="en-US" sz="800" b="0" i="0" u="none" strike="noStrike">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l" rtl="0" fontAlgn="ctr"/>
                      <a:r>
                        <a:rPr lang="ko-KR" altLang="en-US" sz="800" b="0" i="0" u="none" strike="noStrike">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l" rtl="0" fontAlgn="ctr"/>
                      <a:r>
                        <a:rPr lang="ko-KR" altLang="en-US" sz="800" b="0" i="0" u="none" strike="noStrike">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l" rtl="0" fontAlgn="ctr"/>
                      <a:r>
                        <a:rPr lang="ko-KR" altLang="en-US" sz="800" b="0" i="0" u="none" strike="noStrike">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l" rtl="0" fontAlgn="ctr"/>
                      <a:r>
                        <a:rPr lang="ko-KR" altLang="en-US" sz="800" b="0" i="0" u="none" strike="noStrike">
                          <a:solidFill>
                            <a:srgbClr val="000000"/>
                          </a:solidFill>
                          <a:effectLst/>
                          <a:latin typeface="Arial" panose="020B0604020202020204" pitchFamily="34" charset="0"/>
                          <a:ea typeface="+mn-ea"/>
                          <a:cs typeface="Arial" panose="020B0604020202020204" pitchFamily="34" charset="0"/>
                        </a:rPr>
                        <a:t>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ctr" rtl="0" fontAlgn="ctr"/>
                      <a:r>
                        <a:rPr lang="en-US" sz="800" b="1" i="0" u="none" strike="noStrike">
                          <a:solidFill>
                            <a:srgbClr val="000000"/>
                          </a:solidFill>
                          <a:effectLst/>
                          <a:latin typeface="Arial" panose="020B0604020202020204" pitchFamily="34" charset="0"/>
                          <a:ea typeface="+mn-ea"/>
                          <a:cs typeface="Arial" panose="020B0604020202020204" pitchFamily="34" charset="0"/>
                        </a:rPr>
                        <a:t>Max</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r" rtl="0" fontAlgn="ctr"/>
                      <a:r>
                        <a:rPr lang="en-US" sz="800" b="1" i="1" u="none" strike="noStrike">
                          <a:solidFill>
                            <a:srgbClr val="000000"/>
                          </a:solidFill>
                          <a:effectLst/>
                          <a:latin typeface="Arial" panose="020B0604020202020204" pitchFamily="34" charset="0"/>
                          <a:ea typeface="맑은 고딕" panose="020B0503020000020004" pitchFamily="50" charset="-127"/>
                        </a:rPr>
                        <a:t>7.8x</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sz="800" b="1" i="1" u="none" strike="noStrike">
                          <a:solidFill>
                            <a:srgbClr val="000000"/>
                          </a:solidFill>
                          <a:effectLst/>
                          <a:latin typeface="Arial" panose="020B0604020202020204" pitchFamily="34" charset="0"/>
                          <a:ea typeface="맑은 고딕" panose="020B0503020000020004" pitchFamily="50" charset="-127"/>
                        </a:rPr>
                        <a:t>4.0x</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sz="800" b="1" i="1" u="none" strike="noStrike">
                          <a:solidFill>
                            <a:srgbClr val="000000"/>
                          </a:solidFill>
                          <a:effectLst/>
                          <a:latin typeface="Arial" panose="020B0604020202020204" pitchFamily="34" charset="0"/>
                          <a:ea typeface="맑은 고딕" panose="020B0503020000020004" pitchFamily="50" charset="-127"/>
                        </a:rPr>
                        <a:t>51.9x</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sz="800" b="1" i="1" u="none" strike="noStrike">
                          <a:solidFill>
                            <a:srgbClr val="000000"/>
                          </a:solidFill>
                          <a:effectLst/>
                          <a:latin typeface="Arial" panose="020B0604020202020204" pitchFamily="34" charset="0"/>
                          <a:ea typeface="맑은 고딕" panose="020B0503020000020004" pitchFamily="50" charset="-127"/>
                        </a:rPr>
                        <a:t>42.5x</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sz="800" b="1" i="1" u="none" strike="noStrike" dirty="0">
                          <a:solidFill>
                            <a:srgbClr val="000000"/>
                          </a:solidFill>
                          <a:effectLst/>
                          <a:latin typeface="Arial" panose="020B0604020202020204" pitchFamily="34" charset="0"/>
                          <a:ea typeface="맑은 고딕" panose="020B0503020000020004" pitchFamily="50" charset="-127"/>
                        </a:rPr>
                        <a:t>211.8x</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2315606615"/>
                  </a:ext>
                </a:extLst>
              </a:tr>
            </a:tbl>
          </a:graphicData>
        </a:graphic>
      </p:graphicFrame>
      <p:sp>
        <p:nvSpPr>
          <p:cNvPr id="13" name="직사각형 12">
            <a:extLst>
              <a:ext uri="{FF2B5EF4-FFF2-40B4-BE49-F238E27FC236}">
                <a16:creationId xmlns:a16="http://schemas.microsoft.com/office/drawing/2014/main" id="{D0B07CDF-6EF7-4058-8352-9D46B78A6E19}"/>
              </a:ext>
            </a:extLst>
          </p:cNvPr>
          <p:cNvSpPr/>
          <p:nvPr/>
        </p:nvSpPr>
        <p:spPr>
          <a:xfrm>
            <a:off x="2103420" y="3320487"/>
            <a:ext cx="7325920" cy="247760"/>
          </a:xfrm>
          <a:prstGeom prst="rect">
            <a:avLst/>
          </a:prstGeom>
        </p:spPr>
        <p:txBody>
          <a:bodyPr wrap="square" lIns="0" tIns="0" rIns="0" bIns="0" anchor="b">
            <a:spAutoFit/>
          </a:bodyPr>
          <a:lstStyle/>
          <a:p>
            <a:pPr defTabSz="914400">
              <a:lnSpc>
                <a:spcPts val="960"/>
              </a:lnSpc>
              <a:defRPr/>
            </a:pPr>
            <a:r>
              <a:rPr lang="en-US" altLang="ko-KR" sz="800" kern="0">
                <a:latin typeface="Arial" panose="020B0604020202020204" pitchFamily="34" charset="0"/>
                <a:ea typeface="+mj-ea"/>
                <a:cs typeface="Arial" panose="020B0604020202020204" pitchFamily="34" charset="0"/>
              </a:rPr>
              <a:t>Note 1: 2022</a:t>
            </a:r>
            <a:r>
              <a:rPr lang="ko-KR" altLang="en-US" sz="800" kern="0">
                <a:latin typeface="Arial" panose="020B0604020202020204" pitchFamily="34" charset="0"/>
                <a:ea typeface="+mj-ea"/>
                <a:cs typeface="Arial" panose="020B0604020202020204" pitchFamily="34" charset="0"/>
              </a:rPr>
              <a:t>년 </a:t>
            </a:r>
            <a:r>
              <a:rPr lang="en-US" altLang="ko-KR" sz="800" kern="0">
                <a:latin typeface="Arial" panose="020B0604020202020204" pitchFamily="34" charset="0"/>
                <a:ea typeface="+mj-ea"/>
                <a:cs typeface="Arial" panose="020B0604020202020204" pitchFamily="34" charset="0"/>
              </a:rPr>
              <a:t>6</a:t>
            </a:r>
            <a:r>
              <a:rPr lang="ko-KR" altLang="en-US" sz="800" kern="0">
                <a:latin typeface="Arial" panose="020B0604020202020204" pitchFamily="34" charset="0"/>
                <a:ea typeface="+mj-ea"/>
                <a:cs typeface="Arial" panose="020B0604020202020204" pitchFamily="34" charset="0"/>
              </a:rPr>
              <a:t>월 </a:t>
            </a:r>
            <a:r>
              <a:rPr lang="en-US" altLang="ko-KR" sz="800" kern="0">
                <a:latin typeface="Arial" panose="020B0604020202020204" pitchFamily="34" charset="0"/>
                <a:ea typeface="+mj-ea"/>
                <a:cs typeface="Arial" panose="020B0604020202020204" pitchFamily="34" charset="0"/>
              </a:rPr>
              <a:t>LTM </a:t>
            </a:r>
            <a:r>
              <a:rPr lang="ko-KR" altLang="en-US" sz="800" kern="0">
                <a:latin typeface="Arial" panose="020B0604020202020204" pitchFamily="34" charset="0"/>
                <a:ea typeface="+mj-ea"/>
                <a:cs typeface="Arial" panose="020B0604020202020204" pitchFamily="34" charset="0"/>
              </a:rPr>
              <a:t>기준 </a:t>
            </a:r>
            <a:r>
              <a:rPr lang="en-US" altLang="ko-KR" sz="800" kern="0">
                <a:latin typeface="Arial" panose="020B0604020202020204" pitchFamily="34" charset="0"/>
                <a:ea typeface="+mj-ea"/>
                <a:cs typeface="Arial" panose="020B0604020202020204" pitchFamily="34" charset="0"/>
              </a:rPr>
              <a:t>(</a:t>
            </a:r>
            <a:r>
              <a:rPr lang="ko-KR" altLang="en-US" sz="800" kern="0">
                <a:latin typeface="Arial" panose="020B0604020202020204" pitchFamily="34" charset="0"/>
                <a:ea typeface="+mj-ea"/>
                <a:cs typeface="Arial" panose="020B0604020202020204" pitchFamily="34" charset="0"/>
              </a:rPr>
              <a:t>연결재무제표 금액</a:t>
            </a:r>
            <a:r>
              <a:rPr lang="en-US" altLang="ko-KR" sz="800" kern="0">
                <a:latin typeface="Arial" panose="020B0604020202020204" pitchFamily="34" charset="0"/>
                <a:ea typeface="+mj-ea"/>
                <a:cs typeface="Arial" panose="020B0604020202020204" pitchFamily="34" charset="0"/>
              </a:rPr>
              <a:t>)</a:t>
            </a:r>
          </a:p>
          <a:p>
            <a:pPr defTabSz="914400">
              <a:lnSpc>
                <a:spcPts val="960"/>
              </a:lnSpc>
              <a:defRPr/>
            </a:pPr>
            <a:r>
              <a:rPr lang="en-US" altLang="ko-KR" sz="800" kern="0">
                <a:latin typeface="Arial" panose="020B0604020202020204" pitchFamily="34" charset="0"/>
                <a:ea typeface="+mj-ea"/>
                <a:cs typeface="Arial" panose="020B0604020202020204" pitchFamily="34" charset="0"/>
              </a:rPr>
              <a:t>Note 2: </a:t>
            </a:r>
            <a:r>
              <a:rPr lang="ko-KR" altLang="en-US" sz="800" kern="0">
                <a:latin typeface="Arial" panose="020B0604020202020204" pitchFamily="34" charset="0"/>
                <a:ea typeface="+mj-ea"/>
                <a:cs typeface="Arial" panose="020B0604020202020204" pitchFamily="34" charset="0"/>
              </a:rPr>
              <a:t>평가기준일 기준 시가총액 </a:t>
            </a:r>
            <a:r>
              <a:rPr lang="en-US" altLang="ko-KR" sz="800" kern="0">
                <a:latin typeface="Arial" panose="020B0604020202020204" pitchFamily="34" charset="0"/>
                <a:ea typeface="+mj-ea"/>
                <a:cs typeface="Arial" panose="020B0604020202020204" pitchFamily="34" charset="0"/>
              </a:rPr>
              <a:t>(</a:t>
            </a:r>
            <a:r>
              <a:rPr lang="ko-KR" altLang="en-US" sz="800" kern="0">
                <a:latin typeface="Arial" panose="020B0604020202020204" pitchFamily="34" charset="0"/>
                <a:ea typeface="+mj-ea"/>
                <a:cs typeface="Arial" panose="020B0604020202020204" pitchFamily="34" charset="0"/>
              </a:rPr>
              <a:t>우선주</a:t>
            </a:r>
            <a:r>
              <a:rPr lang="en-US" altLang="ko-KR" sz="800" kern="0">
                <a:latin typeface="Arial" panose="020B0604020202020204" pitchFamily="34" charset="0"/>
                <a:ea typeface="+mj-ea"/>
                <a:cs typeface="Arial" panose="020B0604020202020204" pitchFamily="34" charset="0"/>
              </a:rPr>
              <a:t>, </a:t>
            </a:r>
            <a:r>
              <a:rPr lang="ko-KR" altLang="en-US" sz="800" kern="0">
                <a:latin typeface="Arial" panose="020B0604020202020204" pitchFamily="34" charset="0"/>
                <a:ea typeface="+mj-ea"/>
                <a:cs typeface="Arial" panose="020B0604020202020204" pitchFamily="34" charset="0"/>
              </a:rPr>
              <a:t>비지배지분 고려</a:t>
            </a:r>
            <a:r>
              <a:rPr lang="en-US" altLang="ko-KR" sz="800" kern="0">
                <a:latin typeface="Arial" panose="020B0604020202020204" pitchFamily="34" charset="0"/>
                <a:ea typeface="+mj-ea"/>
                <a:cs typeface="Arial" panose="020B0604020202020204" pitchFamily="34" charset="0"/>
              </a:rPr>
              <a:t>)</a:t>
            </a:r>
          </a:p>
        </p:txBody>
      </p:sp>
      <p:sp>
        <p:nvSpPr>
          <p:cNvPr id="18" name="직사각형 17">
            <a:extLst>
              <a:ext uri="{FF2B5EF4-FFF2-40B4-BE49-F238E27FC236}">
                <a16:creationId xmlns:a16="http://schemas.microsoft.com/office/drawing/2014/main" id="{758B2EE9-3882-4B9D-A8AC-42762EFBF278}"/>
              </a:ext>
            </a:extLst>
          </p:cNvPr>
          <p:cNvSpPr/>
          <p:nvPr/>
        </p:nvSpPr>
        <p:spPr>
          <a:xfrm>
            <a:off x="8564878" y="2831940"/>
            <a:ext cx="487682" cy="476592"/>
          </a:xfrm>
          <a:prstGeom prst="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19259838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CREATEDBY" val="Global PowerPoint Toolbar"/>
  <p:tag name="TOOLBARVERSION" val="5.1"/>
  <p:tag name="TYPE" val="FullPage"/>
  <p:tag name="KEYWORD" val="FULL-PAGE"/>
  <p:tag name="TEMPLATEVERSION" val="10/04/2017 12:58:26"/>
</p:tagLst>
</file>

<file path=ppt/tags/tag2.xml><?xml version="1.0" encoding="utf-8"?>
<p:tagLst xmlns:a="http://schemas.openxmlformats.org/drawingml/2006/main" xmlns:r="http://schemas.openxmlformats.org/officeDocument/2006/relationships" xmlns:p="http://schemas.openxmlformats.org/presentationml/2006/main">
  <p:tag name="FASLEFT" val="140.5"/>
  <p:tag name="FASTOP" val="54.5"/>
  <p:tag name="FASHEIGHT" val="79.375"/>
  <p:tag name="FASWIDTH" val="215.5"/>
</p:tagLst>
</file>

<file path=ppt/tags/tag3.xml><?xml version="1.0" encoding="utf-8"?>
<p:tagLst xmlns:a="http://schemas.openxmlformats.org/drawingml/2006/main" xmlns:r="http://schemas.openxmlformats.org/officeDocument/2006/relationships" xmlns:p="http://schemas.openxmlformats.org/presentationml/2006/main">
  <p:tag name="FASLEFT" val="140.5"/>
  <p:tag name="FASTOP" val="54.5"/>
  <p:tag name="FASHEIGHT" val="79.375"/>
  <p:tag name="FASWIDTH" val="215.5"/>
</p:tagLst>
</file>

<file path=ppt/tags/tag4.xml><?xml version="1.0" encoding="utf-8"?>
<p:tagLst xmlns:a="http://schemas.openxmlformats.org/drawingml/2006/main" xmlns:r="http://schemas.openxmlformats.org/officeDocument/2006/relationships" xmlns:p="http://schemas.openxmlformats.org/presentationml/2006/main">
  <p:tag name="FASLEFT" val="140.5"/>
  <p:tag name="FASTOP" val="54.5"/>
  <p:tag name="FASHEIGHT" val="79.375"/>
  <p:tag name="FASWIDTH" val="215.5"/>
</p:tagLst>
</file>

<file path=ppt/tags/tag5.xml><?xml version="1.0" encoding="utf-8"?>
<p:tagLst xmlns:a="http://schemas.openxmlformats.org/drawingml/2006/main" xmlns:r="http://schemas.openxmlformats.org/officeDocument/2006/relationships" xmlns:p="http://schemas.openxmlformats.org/presentationml/2006/main">
  <p:tag name="COPYRIGHT1" val="TRUE"/>
</p:tagLst>
</file>

<file path=ppt/theme/theme1.xml><?xml version="1.0" encoding="utf-8"?>
<a:theme xmlns:a="http://schemas.openxmlformats.org/drawingml/2006/main" name="KPMG_Talkbook_4x3_1021_2015">
  <a:themeElements>
    <a:clrScheme name="New KPMG Colours">
      <a:dk1>
        <a:srgbClr val="000000"/>
      </a:dk1>
      <a:lt1>
        <a:sysClr val="window" lastClr="FFFFFF"/>
      </a:lt1>
      <a:dk2>
        <a:srgbClr val="00338D"/>
      </a:dk2>
      <a:lt2>
        <a:srgbClr val="F0F0F0"/>
      </a:lt2>
      <a:accent1>
        <a:srgbClr val="0091DA"/>
      </a:accent1>
      <a:accent2>
        <a:srgbClr val="6D2077"/>
      </a:accent2>
      <a:accent3>
        <a:srgbClr val="005EB8"/>
      </a:accent3>
      <a:accent4>
        <a:srgbClr val="00A3A1"/>
      </a:accent4>
      <a:accent5>
        <a:srgbClr val="EAAA00"/>
      </a:accent5>
      <a:accent6>
        <a:srgbClr val="43B02A"/>
      </a:accent6>
      <a:hlink>
        <a:srgbClr val="0091DA"/>
      </a:hlink>
      <a:folHlink>
        <a:srgbClr val="0091DA"/>
      </a:folHlink>
    </a:clrScheme>
    <a:fontScheme name="사용자 지정 2">
      <a:majorFont>
        <a:latin typeface="KPMG Extralight"/>
        <a:ea typeface="맑은 고딕"/>
        <a:cs typeface=""/>
      </a:majorFont>
      <a:minorFont>
        <a:latin typeface="Univers 45 Light"/>
        <a:ea typeface="맑은 고딕"/>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lIns="54000" tIns="54000" rIns="54000" bIns="54000" rtlCol="0" anchor="ctr"/>
      <a:lstStyle>
        <a:defPPr algn="ctr">
          <a:defRPr sz="1000" dirty="0" err="1"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bg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54610" tIns="54610" rIns="54610" bIns="54610" rtlCol="0">
        <a:noAutofit/>
      </a:bodyPr>
      <a:lstStyle>
        <a:defPPr>
          <a:spcAft>
            <a:spcPts val="600"/>
          </a:spcAft>
          <a:defRPr sz="1000" dirty="0" err="1" smtClean="0">
            <a:solidFill>
              <a:schemeClr val="tx2"/>
            </a:solidFill>
          </a:defRPr>
        </a:defPPr>
      </a:lstStyle>
    </a:txDef>
  </a:objectDefaults>
  <a:extraClrSchemeLst/>
  <a:custClrLst>
    <a:custClr name="KPMG Blue">
      <a:srgbClr val="00338D"/>
    </a:custClr>
    <a:custClr name="Medium Blue">
      <a:srgbClr val="005EB8"/>
    </a:custClr>
    <a:custClr name="Light Blue">
      <a:srgbClr val="0091DA"/>
    </a:custClr>
    <a:custClr name="Violet">
      <a:srgbClr val="483698"/>
    </a:custClr>
    <a:custClr name="Purple">
      <a:srgbClr val="470A68"/>
    </a:custClr>
    <a:custClr name="Light Purple">
      <a:srgbClr val="6D2077"/>
    </a:custClr>
    <a:custClr name="Green">
      <a:srgbClr val="00A3A1"/>
    </a:custClr>
    <a:custClr name="Dark Green">
      <a:srgbClr val="009A44"/>
    </a:custClr>
    <a:custClr name="Light Green">
      <a:srgbClr val="43B02A"/>
    </a:custClr>
    <a:custClr name="Yellow">
      <a:srgbClr val="EAAA00"/>
    </a:custClr>
    <a:custClr name="Orange">
      <a:srgbClr val="F68D2E"/>
    </a:custClr>
    <a:custClr name="Red ">
      <a:srgbClr val="BC204B"/>
    </a:custClr>
    <a:custClr name="Pink">
      <a:srgbClr val="C6007E"/>
    </a:custClr>
    <a:custClr name="Dark Brown">
      <a:srgbClr val="753F19"/>
    </a:custClr>
    <a:custClr name="Light Brown">
      <a:srgbClr val="9B642E"/>
    </a:custClr>
    <a:custClr name="Olive">
      <a:srgbClr val="9D9375"/>
    </a:custClr>
    <a:custClr name="Beige">
      <a:srgbClr val="E3BC9F"/>
    </a:custClr>
    <a:custClr name="Light Pink">
      <a:srgbClr val="E36877"/>
    </a:custClr>
  </a:custClrLst>
  <a:extLst>
    <a:ext uri="{05A4C25C-085E-4340-85A3-A5531E510DB2}">
      <thm15:themeFamily xmlns:thm15="http://schemas.microsoft.com/office/thememl/2012/main" name="KPMG Talkbook Full-page Template" id="{9115AB9C-2B4D-41E4-ACBA-3F5FE57E2376}" vid="{3C429A1C-9CE9-44C0-B1F4-B18223B0AB03}"/>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4F42205A11A4AF4CB15A2DF59E184F6C" ma:contentTypeVersion="13" ma:contentTypeDescription="Create a new document." ma:contentTypeScope="" ma:versionID="4fabba312af736a1d5e91aa48793a0dc">
  <xsd:schema xmlns:xsd="http://www.w3.org/2001/XMLSchema" xmlns:xs="http://www.w3.org/2001/XMLSchema" xmlns:p="http://schemas.microsoft.com/office/2006/metadata/properties" xmlns:ns3="4df2e520-1b03-498c-bf26-00cd1c4a639e" xmlns:ns4="098d215f-8717-4f37-8d70-bee6118aa218" targetNamespace="http://schemas.microsoft.com/office/2006/metadata/properties" ma:root="true" ma:fieldsID="1586b8c97bbd93e2d6e4efef2427306f" ns3:_="" ns4:_="">
    <xsd:import namespace="4df2e520-1b03-498c-bf26-00cd1c4a639e"/>
    <xsd:import namespace="098d215f-8717-4f37-8d70-bee6118aa218"/>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KeyPoints" minOccurs="0"/>
                <xsd:element ref="ns3:MediaServiceKeyPoints" minOccurs="0"/>
                <xsd:element ref="ns3:MediaServiceDateTaken" minOccurs="0"/>
                <xsd:element ref="ns3:MediaServiceAutoTags" minOccurs="0"/>
                <xsd:element ref="ns3:MediaServiceOCR" minOccurs="0"/>
                <xsd:element ref="ns3:MediaServiceGenerationTime" minOccurs="0"/>
                <xsd:element ref="ns3:MediaServiceEventHashCode" minOccurs="0"/>
                <xsd:element ref="ns3: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df2e520-1b03-498c-bf26-00cd1c4a639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element name="MediaServiceAutoTags" ma:index="16" nillable="true" ma:displayName="Tags" ma:internalName="MediaServiceAutoTags"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MediaServiceLocation" ma:index="20"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98d215f-8717-4f37-8d70-bee6118aa218"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6B210F4-B75D-44C5-B29D-1AFBE5AA5D68}">
  <ds:schemaRefs>
    <ds:schemaRef ds:uri="http://schemas.openxmlformats.org/package/2006/metadata/core-properties"/>
    <ds:schemaRef ds:uri="http://purl.org/dc/elements/1.1/"/>
    <ds:schemaRef ds:uri="098d215f-8717-4f37-8d70-bee6118aa218"/>
    <ds:schemaRef ds:uri="http://purl.org/dc/terms/"/>
    <ds:schemaRef ds:uri="http://schemas.microsoft.com/office/2006/metadata/properties"/>
    <ds:schemaRef ds:uri="http://purl.org/dc/dcmitype/"/>
    <ds:schemaRef ds:uri="http://www.w3.org/XML/1998/namespace"/>
    <ds:schemaRef ds:uri="http://schemas.microsoft.com/office/2006/documentManagement/types"/>
    <ds:schemaRef ds:uri="4df2e520-1b03-498c-bf26-00cd1c4a639e"/>
    <ds:schemaRef ds:uri="http://schemas.microsoft.com/office/infopath/2007/PartnerControls"/>
  </ds:schemaRefs>
</ds:datastoreItem>
</file>

<file path=customXml/itemProps2.xml><?xml version="1.0" encoding="utf-8"?>
<ds:datastoreItem xmlns:ds="http://schemas.openxmlformats.org/officeDocument/2006/customXml" ds:itemID="{CD324BD4-A732-4BF6-8060-B9EF496A95D4}">
  <ds:schemaRefs>
    <ds:schemaRef ds:uri="http://schemas.microsoft.com/sharepoint/v3/contenttype/forms"/>
  </ds:schemaRefs>
</ds:datastoreItem>
</file>

<file path=customXml/itemProps3.xml><?xml version="1.0" encoding="utf-8"?>
<ds:datastoreItem xmlns:ds="http://schemas.openxmlformats.org/officeDocument/2006/customXml" ds:itemID="{3E14DC2B-A34E-4E2B-A91B-6D82950B148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df2e520-1b03-498c-bf26-00cd1c4a639e"/>
    <ds:schemaRef ds:uri="098d215f-8717-4f37-8d70-bee6118aa21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KPMG Talkbook Full-page Template</Template>
  <TotalTime>1285</TotalTime>
  <Words>12028</Words>
  <Application>Microsoft Office PowerPoint</Application>
  <PresentationFormat>A4 용지(210x297mm)</PresentationFormat>
  <Paragraphs>6299</Paragraphs>
  <Slides>33</Slides>
  <Notes>32</Notes>
  <HiddenSlides>0</HiddenSlides>
  <MMClips>0</MMClips>
  <ScaleCrop>false</ScaleCrop>
  <HeadingPairs>
    <vt:vector size="6" baseType="variant">
      <vt:variant>
        <vt:lpstr>사용한 글꼴</vt:lpstr>
      </vt:variant>
      <vt:variant>
        <vt:i4>9</vt:i4>
      </vt:variant>
      <vt:variant>
        <vt:lpstr>테마</vt:lpstr>
      </vt:variant>
      <vt:variant>
        <vt:i4>1</vt:i4>
      </vt:variant>
      <vt:variant>
        <vt:lpstr>슬라이드 제목</vt:lpstr>
      </vt:variant>
      <vt:variant>
        <vt:i4>33</vt:i4>
      </vt:variant>
    </vt:vector>
  </HeadingPairs>
  <TitlesOfParts>
    <vt:vector size="43" baseType="lpstr">
      <vt:lpstr>Arial Unicode MS</vt:lpstr>
      <vt:lpstr>Helvetica Light</vt:lpstr>
      <vt:lpstr>맑은 고딕</vt:lpstr>
      <vt:lpstr>Arial</vt:lpstr>
      <vt:lpstr>KPMG Extralight</vt:lpstr>
      <vt:lpstr>Univers 45 Light</vt:lpstr>
      <vt:lpstr>Univers for KPMG</vt:lpstr>
      <vt:lpstr>Univers for KPMG Light</vt:lpstr>
      <vt:lpstr>Wingdings</vt:lpstr>
      <vt:lpstr>KPMG_Talkbook_4x3_1021_2015</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Company>KPMG</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Talkbook  template</dc:title>
  <dc:creator>Min, Jae-Guk (KR/Deal Adv1)</dc:creator>
  <cp:lastModifiedBy>Rho, Hyun-Suk (KR/Deal Adv2)</cp:lastModifiedBy>
  <cp:revision>435</cp:revision>
  <cp:lastPrinted>2022-06-21T21:15:11Z</cp:lastPrinted>
  <dcterms:created xsi:type="dcterms:W3CDTF">2016-09-06T02:15:48Z</dcterms:created>
  <dcterms:modified xsi:type="dcterms:W3CDTF">2022-10-18T14:31:49Z</dcterms:modified>
  <cp:category>KPMG Confidential</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0x0101004F42205A11A4AF4CB15A2DF59E184F6C</vt:lpwstr>
  </property>
</Properties>
</file>